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46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661D3-16FE-4A23-AF03-1323CF616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7AF342-A063-457D-9246-267E26044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7E351-4BD0-4077-8A27-F068F118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991D-5128-4ED9-847A-672FCA847056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C1737-B24B-41D3-8EE4-49222EAB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B22DB-1502-493C-AE05-F1F0B43F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1EE3-D65B-4A30-8A9E-8E8CB3F3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6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464C5-7DAA-41F9-ACA7-3BFDB96C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29A347-5C05-4DE8-A137-7F962CDBB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BA107-7795-4977-979D-6C22B032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991D-5128-4ED9-847A-672FCA847056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885C1-4DAA-4FF9-854C-7210CB87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2A8D2-775C-43EB-B6A5-2D898C95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1EE3-D65B-4A30-8A9E-8E8CB3F3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05FB73-0FDC-4D2F-8ABE-049DF675A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51E1D3-60FA-4E64-A3AD-1955FEE7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0C4AF-EA25-47DA-8583-4AA4C49C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991D-5128-4ED9-847A-672FCA847056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9AABB-F025-4E4E-80A9-7C8C9FDC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54274-AB37-416D-B8A6-38151060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1EE3-D65B-4A30-8A9E-8E8CB3F3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5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3B427-47D5-4D5E-8BB3-8E780524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0C4B5-E413-44F3-B008-FB054B0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9F335-4145-4F6B-A493-BE4947CF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991D-5128-4ED9-847A-672FCA847056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C337C-19AC-4DA3-A472-46D8D0D1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0534C-000E-4C54-87E0-B51270E3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1EE3-D65B-4A30-8A9E-8E8CB3F3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1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A3A7-C949-407E-970E-6D844AA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CBDD0F-3174-4EC4-9712-D0488AA2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9C98C-3E8D-4420-9F98-E8512540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991D-5128-4ED9-847A-672FCA847056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56CC0-C185-45E3-84B9-401D06DC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D54A2-57D3-47D0-AF22-6A5F2691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1EE3-D65B-4A30-8A9E-8E8CB3F3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0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D3C87-C5DE-41C9-9FDE-85B76BF8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65E8B-6D2D-4E0C-B1F4-92751C3E1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3A3BF-C35A-4881-9444-EA1F16ED2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FB6F1-A758-4AC4-AFD5-18C36E54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991D-5128-4ED9-847A-672FCA847056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D70D2-77FC-4CC3-905E-94EEAB6E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1E192-CC54-4421-81A7-5BE29EEF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1EE3-D65B-4A30-8A9E-8E8CB3F3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0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2A3F3-0685-4CA0-A05A-1C1DF253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FDCC02-B958-43B9-B104-F69B1792A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E380B-3BE8-454D-AF54-878C0BE6D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425726-D2AC-425B-A1BC-6D39C3991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F83CC8-63E9-4F1A-B857-94C56D4D4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6289B9-3C09-4CB4-B756-FC1E5D37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991D-5128-4ED9-847A-672FCA847056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096B8A-78DF-4D5F-89C5-DBD9CFA2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4C8E07-BFCF-4645-9402-AC7B400C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1EE3-D65B-4A30-8A9E-8E8CB3F3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8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99946-B215-4460-9CD7-D9D923BE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8BC89-BFB3-4C78-8F39-B0A8C61A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991D-5128-4ED9-847A-672FCA847056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4C0F02-C31C-4AB7-B1A4-FC89617F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9D8A45-333B-47F1-91CE-8CBAB0CC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1EE3-D65B-4A30-8A9E-8E8CB3F3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9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945ED3-B7DA-4EE9-A41B-A019CAC3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991D-5128-4ED9-847A-672FCA847056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6A42CE-AE97-4102-B988-CF85BCBD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179CA-9746-425C-9950-044D99AC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1EE3-D65B-4A30-8A9E-8E8CB3F3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15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83D73-B68C-4F65-A86B-470DCF62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7E641-3F5E-42D5-AD9A-805D9B34D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09A87-2081-4404-B2A0-08B3231F8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3CDB43-B98C-4D83-91A4-85984496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991D-5128-4ED9-847A-672FCA847056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69D21-73CD-4DAE-B9DB-6CDEC103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E8203-0FFA-4360-81D1-2658FCD5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1EE3-D65B-4A30-8A9E-8E8CB3F3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4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FFEC5-E056-4FA3-AC50-2371A00E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8BDB68-EEB7-43B2-9BE5-18EA0CF96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D8483B-FB64-410C-B259-CC24F479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D4FE9-6430-4653-A47D-3733C934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991D-5128-4ED9-847A-672FCA847056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3374E-B1DC-41F3-AFF2-8DEB6665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6406B-1DAF-4E52-A4DD-9F08520B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C1EE3-D65B-4A30-8A9E-8E8CB3F3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5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B8FEA5-D494-41A5-91CC-734C278D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99401-04B7-4D2A-AE82-9941543A8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E0A14-5498-4605-9B12-8299AB4CA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991D-5128-4ED9-847A-672FCA847056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5A72F-71BA-42AE-8303-C20DB9570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BC638-5941-425D-A241-4E2801505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C1EE3-D65B-4A30-8A9E-8E8CB3F3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2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1907A1-2D77-4826-BB31-02B362D4EDAE}"/>
              </a:ext>
            </a:extLst>
          </p:cNvPr>
          <p:cNvSpPr txBox="1"/>
          <p:nvPr/>
        </p:nvSpPr>
        <p:spPr>
          <a:xfrm>
            <a:off x="511232" y="378229"/>
            <a:ext cx="9083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下载与安装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848D8C-485D-439B-8722-085F79132E3E}"/>
              </a:ext>
            </a:extLst>
          </p:cNvPr>
          <p:cNvSpPr txBox="1"/>
          <p:nvPr/>
        </p:nvSpPr>
        <p:spPr>
          <a:xfrm>
            <a:off x="511232" y="2329111"/>
            <a:ext cx="105083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下载链接</a:t>
            </a:r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https://mirrors.tuna.tsinghua.edu.cn/anaconda/archive/Anaconda3-5.2.0-Windows-x86_64.exe</a:t>
            </a:r>
          </a:p>
        </p:txBody>
      </p:sp>
    </p:spTree>
    <p:extLst>
      <p:ext uri="{BB962C8B-B14F-4D97-AF65-F5344CB8AC3E}">
        <p14:creationId xmlns:p14="http://schemas.microsoft.com/office/powerpoint/2010/main" val="133529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01B543-759E-4440-A581-F5A80E577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11"/>
            <a:ext cx="12192000" cy="66530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FC91B0-5E26-41CD-AA93-73B70AB05496}"/>
              </a:ext>
            </a:extLst>
          </p:cNvPr>
          <p:cNvSpPr/>
          <p:nvPr/>
        </p:nvSpPr>
        <p:spPr>
          <a:xfrm>
            <a:off x="1612669" y="2481349"/>
            <a:ext cx="1276004" cy="502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EB2F3C-D812-4AB7-8870-4FAEEC62FB1E}"/>
              </a:ext>
            </a:extLst>
          </p:cNvPr>
          <p:cNvSpPr/>
          <p:nvPr/>
        </p:nvSpPr>
        <p:spPr>
          <a:xfrm>
            <a:off x="0" y="1159625"/>
            <a:ext cx="1276004" cy="502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8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A8D587-42AD-4D01-B2C5-B6ECA832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70"/>
            <a:ext cx="12192000" cy="66530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7C8BEC8-2993-4F80-9303-4ACEA3519180}"/>
              </a:ext>
            </a:extLst>
          </p:cNvPr>
          <p:cNvSpPr/>
          <p:nvPr/>
        </p:nvSpPr>
        <p:spPr>
          <a:xfrm>
            <a:off x="1359131" y="6159730"/>
            <a:ext cx="494607" cy="486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2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C4B490-6109-4D1C-8212-3D960A684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70"/>
            <a:ext cx="12192000" cy="66530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785128-CCAD-499B-8CC0-9CB9E0C37B1A}"/>
              </a:ext>
            </a:extLst>
          </p:cNvPr>
          <p:cNvSpPr/>
          <p:nvPr/>
        </p:nvSpPr>
        <p:spPr>
          <a:xfrm>
            <a:off x="3462251" y="876992"/>
            <a:ext cx="606829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FDDC95-03B9-4B2F-AF59-6C4E630D9CE4}"/>
              </a:ext>
            </a:extLst>
          </p:cNvPr>
          <p:cNvSpPr/>
          <p:nvPr/>
        </p:nvSpPr>
        <p:spPr>
          <a:xfrm>
            <a:off x="5710844" y="872835"/>
            <a:ext cx="847898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6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C928E3-43C4-44CB-810A-1635B2ED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70"/>
            <a:ext cx="12192000" cy="66530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5CAADA-3D55-42D1-B0B4-B0C9BB3D3470}"/>
              </a:ext>
            </a:extLst>
          </p:cNvPr>
          <p:cNvSpPr/>
          <p:nvPr/>
        </p:nvSpPr>
        <p:spPr>
          <a:xfrm>
            <a:off x="2265218" y="889461"/>
            <a:ext cx="606829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8B56BD-5F1C-4B29-80DE-EEA2C7788E1F}"/>
              </a:ext>
            </a:extLst>
          </p:cNvPr>
          <p:cNvSpPr/>
          <p:nvPr/>
        </p:nvSpPr>
        <p:spPr>
          <a:xfrm>
            <a:off x="1926909" y="2727057"/>
            <a:ext cx="606829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9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C2C7F-579B-45D8-9772-26F38ECD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07431"/>
            <a:ext cx="10515600" cy="1325563"/>
          </a:xfrm>
        </p:spPr>
        <p:txBody>
          <a:bodyPr/>
          <a:lstStyle/>
          <a:p>
            <a:r>
              <a:rPr lang="zh-CN" altLang="en-US" dirty="0"/>
              <a:t>命令行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C5A5A-A91E-4B66-A230-1DCB35D5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84316"/>
            <a:ext cx="11729258" cy="554043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安装</a:t>
            </a:r>
            <a:r>
              <a:rPr lang="en-US" altLang="zh-CN" dirty="0" err="1"/>
              <a:t>sklearn</a:t>
            </a:r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install 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</a:p>
          <a:p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config --add channels https://mirrors.ustc.edu.cn/anaconda/pkgs/main/</a:t>
            </a:r>
          </a:p>
          <a:p>
            <a:r>
              <a:rPr lang="en-US" altLang="zh-CN" dirty="0" err="1"/>
              <a:t>conda</a:t>
            </a:r>
            <a:r>
              <a:rPr lang="en-US" altLang="zh-CN" dirty="0"/>
              <a:t> config --add channels https://mirrors.ustc.edu.cn/anaconda/pkgs/free/</a:t>
            </a:r>
          </a:p>
          <a:p>
            <a:r>
              <a:rPr lang="en-US" altLang="zh-CN" dirty="0" err="1"/>
              <a:t>conda</a:t>
            </a:r>
            <a:r>
              <a:rPr lang="en-US" altLang="zh-CN" dirty="0"/>
              <a:t> config --add channels https://mirrors.ustc.edu.cn/anaconda/cloud/conda-forge/</a:t>
            </a:r>
          </a:p>
          <a:p>
            <a:r>
              <a:rPr lang="en-US" altLang="zh-CN" dirty="0" err="1"/>
              <a:t>conda</a:t>
            </a:r>
            <a:r>
              <a:rPr lang="en-US" altLang="zh-CN" dirty="0"/>
              <a:t> config --add channels https://mirrors.ustc.edu.cn/anaconda/cloud/msys2/</a:t>
            </a:r>
          </a:p>
          <a:p>
            <a:r>
              <a:rPr lang="en-US" altLang="zh-CN" dirty="0" err="1"/>
              <a:t>conda</a:t>
            </a:r>
            <a:r>
              <a:rPr lang="en-US" altLang="zh-CN" dirty="0"/>
              <a:t> config --add channels https://mirrors.ustc.edu.cn/anaconda/cloud/bioconda/</a:t>
            </a:r>
          </a:p>
          <a:p>
            <a:r>
              <a:rPr lang="en-US" altLang="zh-CN" dirty="0" err="1"/>
              <a:t>conda</a:t>
            </a:r>
            <a:r>
              <a:rPr lang="en-US" altLang="zh-CN" dirty="0"/>
              <a:t> config --add channels https://mirrors.ustc.edu.cn/anaconda/cloud/menpo/</a:t>
            </a:r>
          </a:p>
          <a:p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config --set </a:t>
            </a:r>
            <a:r>
              <a:rPr lang="en-US" altLang="zh-CN" dirty="0" err="1"/>
              <a:t>show_channel_urls</a:t>
            </a:r>
            <a:r>
              <a:rPr lang="en-US" altLang="zh-CN" dirty="0"/>
              <a:t> yes</a:t>
            </a:r>
          </a:p>
          <a:p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install pandas</a:t>
            </a:r>
          </a:p>
          <a:p>
            <a:r>
              <a:rPr lang="en-US" altLang="zh-CN" dirty="0" err="1"/>
              <a:t>conda</a:t>
            </a:r>
            <a:r>
              <a:rPr lang="en-US" altLang="zh-CN" dirty="0"/>
              <a:t>  install seaborn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20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8D861-AEFA-41DB-BF53-F20A0B58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</a:t>
            </a:r>
            <a:r>
              <a:rPr lang="en-US" altLang="zh-CN" dirty="0"/>
              <a:t>IDE</a:t>
            </a:r>
            <a:r>
              <a:rPr lang="zh-CN" altLang="en-US" dirty="0"/>
              <a:t>：</a:t>
            </a:r>
            <a:r>
              <a:rPr lang="en-US" altLang="zh-CN" dirty="0" err="1"/>
              <a:t>pycharm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BC134-40A8-4357-BAC4-2B7CF3F4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下载链接</a:t>
            </a:r>
            <a:br>
              <a:rPr lang="en-US" altLang="zh-CN" dirty="0"/>
            </a:br>
            <a:r>
              <a:rPr lang="en-US" altLang="zh-CN" dirty="0"/>
              <a:t>https://www.jetbrains.com/pycharm/download/#section=windows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975423-17CD-4628-A9B2-35FEECC0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4" y="2923692"/>
            <a:ext cx="7477298" cy="37245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5A2FC8E-C5B2-42B1-B085-406AACF08146}"/>
              </a:ext>
            </a:extLst>
          </p:cNvPr>
          <p:cNvSpPr/>
          <p:nvPr/>
        </p:nvSpPr>
        <p:spPr>
          <a:xfrm>
            <a:off x="6259484" y="5336771"/>
            <a:ext cx="2427316" cy="756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81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20441-0437-4C00-BA2C-5010B92B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虚拟环境选择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D7737C8-4BB2-4982-B948-65EEE00AC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693" y="1430771"/>
            <a:ext cx="7160153" cy="533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29683-210D-4FE7-B5A7-59C7A661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路径查看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60164-9C4A-4084-88EC-AC87D2A2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命令行</a:t>
            </a:r>
            <a:br>
              <a:rPr lang="en-US" altLang="zh-CN" dirty="0"/>
            </a:br>
            <a:r>
              <a:rPr lang="en-US" altLang="zh-CN" dirty="0" err="1"/>
              <a:t>conda</a:t>
            </a:r>
            <a:r>
              <a:rPr lang="en-US" altLang="zh-CN" dirty="0"/>
              <a:t> env list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CF0E46-FDEA-433D-B9D5-5D2999884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04" y="2907289"/>
            <a:ext cx="94678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8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D624-7BC9-4C80-B5D4-5F58B4D5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0D5-0504-4E82-ACED-021B90D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（简称</a:t>
            </a:r>
            <a:r>
              <a:rPr lang="en-US" altLang="zh-CN" dirty="0" err="1"/>
              <a:t>sklearn</a:t>
            </a:r>
            <a:r>
              <a:rPr lang="zh-CN" altLang="en-US" dirty="0"/>
              <a:t>）是一个用于数据挖掘、数据分析和机器学习的</a:t>
            </a:r>
            <a:r>
              <a:rPr lang="en-US" altLang="zh-CN" dirty="0"/>
              <a:t>Python</a:t>
            </a:r>
            <a:r>
              <a:rPr lang="zh-CN" altLang="en-US" dirty="0"/>
              <a:t>库。它是机器学习领域中最流行和最常用的库之一，因为它提供了大量的机器学习算法和工具，可以帮助用户轻松地实现各种机器学习任务。</a:t>
            </a:r>
          </a:p>
        </p:txBody>
      </p:sp>
    </p:spTree>
    <p:extLst>
      <p:ext uri="{BB962C8B-B14F-4D97-AF65-F5344CB8AC3E}">
        <p14:creationId xmlns:p14="http://schemas.microsoft.com/office/powerpoint/2010/main" val="2933640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77EA0-ED3F-44E1-8768-91F0A297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Sklearn</a:t>
            </a:r>
            <a:r>
              <a:rPr lang="zh-CN" altLang="en-US" dirty="0"/>
              <a:t>基本用法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53D4E-1E97-43E2-AFA1-36AB916D3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加载数据集：</a:t>
            </a:r>
            <a:r>
              <a:rPr lang="en-US" altLang="zh-CN" dirty="0" err="1"/>
              <a:t>sklearn</a:t>
            </a:r>
            <a:r>
              <a:rPr lang="zh-CN" altLang="en-US" dirty="0"/>
              <a:t>提供了许多标准的数据集，可以直接加载并用于训练和测试模型。比如：</a:t>
            </a:r>
            <a:r>
              <a:rPr lang="en-US" altLang="zh-CN" dirty="0" err="1"/>
              <a:t>load_iris</a:t>
            </a:r>
            <a:r>
              <a:rPr lang="en-US" altLang="zh-CN" dirty="0"/>
              <a:t>(), </a:t>
            </a:r>
            <a:r>
              <a:rPr lang="en-US" altLang="zh-CN" dirty="0" err="1"/>
              <a:t>load_digits</a:t>
            </a:r>
            <a:r>
              <a:rPr lang="en-US" altLang="zh-CN" dirty="0"/>
              <a:t>(), </a:t>
            </a:r>
            <a:r>
              <a:rPr lang="en-US" altLang="zh-CN" dirty="0" err="1"/>
              <a:t>load_boston</a:t>
            </a:r>
            <a:r>
              <a:rPr lang="en-US" altLang="zh-CN" dirty="0"/>
              <a:t>(), </a:t>
            </a:r>
            <a:r>
              <a:rPr lang="en-US" altLang="zh-CN" dirty="0" err="1"/>
              <a:t>load_diabetes</a:t>
            </a:r>
            <a:r>
              <a:rPr lang="en-US" altLang="zh-CN" dirty="0"/>
              <a:t>()</a:t>
            </a:r>
            <a:r>
              <a:rPr lang="zh-CN" altLang="en-US" dirty="0"/>
              <a:t>等等。</a:t>
            </a:r>
          </a:p>
          <a:p>
            <a:endParaRPr lang="zh-CN" altLang="en-US" dirty="0"/>
          </a:p>
          <a:p>
            <a:r>
              <a:rPr lang="zh-CN" altLang="en-US" dirty="0"/>
              <a:t>数据预处理：</a:t>
            </a:r>
            <a:r>
              <a:rPr lang="en-US" altLang="zh-CN" dirty="0" err="1"/>
              <a:t>sklearn</a:t>
            </a:r>
            <a:r>
              <a:rPr lang="zh-CN" altLang="en-US" dirty="0"/>
              <a:t>提供了许多数据预处理工具，如标准化、缩放、归一化、编码等。这些工具可以帮助我们将数据转换为适合机器学习算法的形式。</a:t>
            </a:r>
          </a:p>
          <a:p>
            <a:endParaRPr lang="zh-CN" altLang="en-US" dirty="0"/>
          </a:p>
          <a:p>
            <a:r>
              <a:rPr lang="zh-CN" altLang="en-US" dirty="0"/>
              <a:t>特征提取：</a:t>
            </a:r>
            <a:r>
              <a:rPr lang="en-US" altLang="zh-CN" dirty="0" err="1"/>
              <a:t>sklearn</a:t>
            </a:r>
            <a:r>
              <a:rPr lang="zh-CN" altLang="en-US" dirty="0"/>
              <a:t>提供了一些特征提取工具，比如</a:t>
            </a:r>
            <a:r>
              <a:rPr lang="en-US" altLang="zh-CN" dirty="0" err="1"/>
              <a:t>CountVectorizer</a:t>
            </a:r>
            <a:r>
              <a:rPr lang="zh-CN" altLang="en-US" dirty="0"/>
              <a:t>、</a:t>
            </a:r>
            <a:r>
              <a:rPr lang="en-US" altLang="zh-CN" dirty="0" err="1"/>
              <a:t>TfidfVectorizer</a:t>
            </a:r>
            <a:r>
              <a:rPr lang="zh-CN" altLang="en-US" dirty="0"/>
              <a:t>等，这些工具可以将文本数据转换为向量形式。</a:t>
            </a:r>
          </a:p>
        </p:txBody>
      </p:sp>
    </p:spTree>
    <p:extLst>
      <p:ext uri="{BB962C8B-B14F-4D97-AF65-F5344CB8AC3E}">
        <p14:creationId xmlns:p14="http://schemas.microsoft.com/office/powerpoint/2010/main" val="142079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D11E1-2A74-43CC-810A-B0A88975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安装教程</a:t>
            </a:r>
          </a:p>
        </p:txBody>
      </p:sp>
      <p:pic>
        <p:nvPicPr>
          <p:cNvPr id="1026" name="Picture 2" descr="https://img-blog.csdnimg.cn/20200108131912464.png?x-oss-process=image/watermark,type_ZmFuZ3poZW5naGVpdGk,shadow_10,text_aHR0cHM6Ly9ibG9nLmNzZG4ubmV0L3dxX29jZWFuXw==,size_16,color_FFFFFF,t_70">
            <a:extLst>
              <a:ext uri="{FF2B5EF4-FFF2-40B4-BE49-F238E27FC236}">
                <a16:creationId xmlns:a16="http://schemas.microsoft.com/office/drawing/2014/main" id="{9AC2A0B1-CB53-4B09-82F8-830705F471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2" y="1576387"/>
            <a:ext cx="47910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2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4D1B9-2E5D-4F7A-8D96-A02507A4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Sklearn</a:t>
            </a:r>
            <a:r>
              <a:rPr lang="zh-CN" altLang="en-US" dirty="0"/>
              <a:t>基本用法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52045-0705-42C6-83DF-26FC8127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模型选择和训练：</a:t>
            </a:r>
            <a:r>
              <a:rPr lang="en-US" altLang="zh-CN" dirty="0" err="1"/>
              <a:t>sklearn</a:t>
            </a:r>
            <a:r>
              <a:rPr lang="zh-CN" altLang="en-US" dirty="0"/>
              <a:t>提供了许多机器学习算法，如线性回归、决策树、支持向量机、朴素贝叶斯、神经网络等。使用</a:t>
            </a:r>
            <a:r>
              <a:rPr lang="en-US" altLang="zh-CN" dirty="0" err="1"/>
              <a:t>sklearn</a:t>
            </a:r>
            <a:r>
              <a:rPr lang="zh-CN" altLang="en-US" dirty="0"/>
              <a:t>训练一个模型只需要几行代码。</a:t>
            </a:r>
          </a:p>
          <a:p>
            <a:endParaRPr lang="zh-CN" altLang="en-US" dirty="0"/>
          </a:p>
          <a:p>
            <a:r>
              <a:rPr lang="zh-CN" altLang="en-US" dirty="0"/>
              <a:t>模型评估：</a:t>
            </a:r>
            <a:r>
              <a:rPr lang="en-US" altLang="zh-CN" dirty="0" err="1"/>
              <a:t>sklearn</a:t>
            </a:r>
            <a:r>
              <a:rPr lang="zh-CN" altLang="en-US" dirty="0"/>
              <a:t>提供了许多评估指标，如准确率、精度、召回率、</a:t>
            </a:r>
            <a:r>
              <a:rPr lang="en-US" altLang="zh-CN" dirty="0"/>
              <a:t>F1</a:t>
            </a:r>
            <a:r>
              <a:rPr lang="zh-CN" altLang="en-US" dirty="0"/>
              <a:t>值、</a:t>
            </a:r>
            <a:r>
              <a:rPr lang="en-US" altLang="zh-CN" dirty="0"/>
              <a:t>ROC</a:t>
            </a:r>
            <a:r>
              <a:rPr lang="zh-CN" altLang="en-US" dirty="0"/>
              <a:t>曲线等。这些指标可以帮助我们评估模型的性能。</a:t>
            </a:r>
          </a:p>
          <a:p>
            <a:endParaRPr lang="zh-CN" altLang="en-US" dirty="0"/>
          </a:p>
          <a:p>
            <a:r>
              <a:rPr lang="zh-CN" altLang="en-US" dirty="0"/>
              <a:t>参数调优：</a:t>
            </a:r>
            <a:r>
              <a:rPr lang="en-US" altLang="zh-CN" dirty="0" err="1"/>
              <a:t>sklearn</a:t>
            </a:r>
            <a:r>
              <a:rPr lang="zh-CN" altLang="en-US" dirty="0"/>
              <a:t>提供了许多参数调优工具，比如</a:t>
            </a:r>
            <a:r>
              <a:rPr lang="en-US" altLang="zh-CN" dirty="0" err="1"/>
              <a:t>GridSearchCV</a:t>
            </a:r>
            <a:r>
              <a:rPr lang="zh-CN" altLang="en-US" dirty="0"/>
              <a:t>、</a:t>
            </a:r>
            <a:r>
              <a:rPr lang="en-US" altLang="zh-CN" dirty="0" err="1"/>
              <a:t>RandomizedSearchCV</a:t>
            </a:r>
            <a:r>
              <a:rPr lang="zh-CN" altLang="en-US" dirty="0"/>
              <a:t>等，这些工具可以帮助我们选择最优的模型参数。</a:t>
            </a:r>
          </a:p>
        </p:txBody>
      </p:sp>
    </p:spTree>
    <p:extLst>
      <p:ext uri="{BB962C8B-B14F-4D97-AF65-F5344CB8AC3E}">
        <p14:creationId xmlns:p14="http://schemas.microsoft.com/office/powerpoint/2010/main" val="3463985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BB899-75CB-48B4-9C49-D6CAA1EC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CBDC2-6BC2-41A7-AF33-96829378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数据缩放</a:t>
            </a:r>
            <a:endParaRPr lang="en-US" altLang="zh-CN" dirty="0"/>
          </a:p>
          <a:p>
            <a:r>
              <a:rPr lang="zh-CN" altLang="en-US" dirty="0"/>
              <a:t>将不同尺度的数据缩放到相同的尺度范围内，以确保模型能够平衡地考虑每个特征的重要性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sklearn.preprocessing</a:t>
            </a:r>
            <a:r>
              <a:rPr lang="en-US" altLang="zh-CN" dirty="0"/>
              <a:t> import </a:t>
            </a:r>
            <a:r>
              <a:rPr lang="en-US" altLang="zh-CN" dirty="0" err="1"/>
              <a:t>MinMaxScaler</a:t>
            </a:r>
            <a:r>
              <a:rPr lang="en-US" altLang="zh-CN" dirty="0"/>
              <a:t>, </a:t>
            </a:r>
            <a:r>
              <a:rPr lang="en-US" altLang="zh-CN" dirty="0" err="1"/>
              <a:t>StandardScaler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使用</a:t>
            </a:r>
            <a:r>
              <a:rPr lang="en-US" altLang="zh-CN" dirty="0" err="1"/>
              <a:t>MinMaxScaler</a:t>
            </a:r>
            <a:r>
              <a:rPr lang="zh-CN" altLang="en-US" dirty="0"/>
              <a:t>缩放数据</a:t>
            </a:r>
          </a:p>
          <a:p>
            <a:r>
              <a:rPr lang="en-US" altLang="zh-CN" dirty="0"/>
              <a:t>scaler = </a:t>
            </a:r>
            <a:r>
              <a:rPr lang="en-US" altLang="zh-CN" dirty="0" err="1"/>
              <a:t>MinMaxScaler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X_scaled</a:t>
            </a:r>
            <a:r>
              <a:rPr lang="en-US" altLang="zh-CN" dirty="0"/>
              <a:t> = </a:t>
            </a:r>
            <a:r>
              <a:rPr lang="en-US" altLang="zh-CN" dirty="0" err="1"/>
              <a:t>scaler.fit_transform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使用</a:t>
            </a:r>
            <a:r>
              <a:rPr lang="en-US" altLang="zh-CN" dirty="0" err="1"/>
              <a:t>StandardScaler</a:t>
            </a:r>
            <a:r>
              <a:rPr lang="zh-CN" altLang="en-US" dirty="0"/>
              <a:t>缩放数据</a:t>
            </a:r>
          </a:p>
          <a:p>
            <a:r>
              <a:rPr lang="en-US" altLang="zh-CN" dirty="0"/>
              <a:t>scaler = </a:t>
            </a:r>
            <a:r>
              <a:rPr lang="en-US" altLang="zh-CN" dirty="0" err="1"/>
              <a:t>StandardScaler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X_scaled</a:t>
            </a:r>
            <a:r>
              <a:rPr lang="en-US" altLang="zh-CN" dirty="0"/>
              <a:t> = </a:t>
            </a:r>
            <a:r>
              <a:rPr lang="en-US" altLang="zh-CN" dirty="0" err="1"/>
              <a:t>scaler.fit_transform</a:t>
            </a:r>
            <a:r>
              <a:rPr lang="en-US" altLang="zh-CN" dirty="0"/>
              <a:t>(X)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40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F30E-693F-4559-ABB9-C137A5263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204"/>
            <a:ext cx="10515600" cy="5586759"/>
          </a:xfrm>
        </p:spPr>
        <p:txBody>
          <a:bodyPr/>
          <a:lstStyle/>
          <a:p>
            <a:r>
              <a:rPr lang="en-US" altLang="zh-CN" dirty="0" err="1"/>
              <a:t>MinMaxScaler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StandardScaler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AFB6CCF-6F71-4E24-9FFD-2FAC84F3B7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771557"/>
              </p:ext>
            </p:extLst>
          </p:nvPr>
        </p:nvGraphicFramePr>
        <p:xfrm>
          <a:off x="1212965" y="1121785"/>
          <a:ext cx="4668289" cy="1556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295280" imgH="431640" progId="Equation.DSMT4">
                  <p:embed/>
                </p:oleObj>
              </mc:Choice>
              <mc:Fallback>
                <p:oleObj name="Equation" r:id="rId3" imgW="1295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2965" y="1121785"/>
                        <a:ext cx="4668289" cy="1556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A9042F8-628E-4732-A444-25E6B480C7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511047"/>
              </p:ext>
            </p:extLst>
          </p:nvPr>
        </p:nvGraphicFramePr>
        <p:xfrm>
          <a:off x="1212965" y="4079817"/>
          <a:ext cx="9136905" cy="1656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2171520" imgH="393480" progId="Equation.DSMT4">
                  <p:embed/>
                </p:oleObj>
              </mc:Choice>
              <mc:Fallback>
                <p:oleObj name="Equation" r:id="rId5" imgW="2171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2965" y="4079817"/>
                        <a:ext cx="9136905" cy="1656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865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81C76-8B5F-4466-89A3-9CA37061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5DC4E-576C-4B1B-A198-523E5921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数据编码</a:t>
            </a:r>
            <a:endParaRPr lang="en-US" altLang="zh-CN" dirty="0"/>
          </a:p>
          <a:p>
            <a:r>
              <a:rPr lang="zh-CN" altLang="en-US" dirty="0"/>
              <a:t>有些特征是非数值的，需要进行编码才能在机器学习模型中使用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sklearn.preprocessing</a:t>
            </a:r>
            <a:r>
              <a:rPr lang="en-US" altLang="zh-CN" dirty="0"/>
              <a:t> import </a:t>
            </a:r>
            <a:r>
              <a:rPr lang="en-US" altLang="zh-CN" dirty="0" err="1"/>
              <a:t>LabelEncoder</a:t>
            </a:r>
            <a:r>
              <a:rPr lang="en-US" altLang="zh-CN" dirty="0"/>
              <a:t>, </a:t>
            </a:r>
            <a:r>
              <a:rPr lang="en-US" altLang="zh-CN" dirty="0" err="1"/>
              <a:t>OneHotEncoder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使用</a:t>
            </a:r>
            <a:r>
              <a:rPr lang="en-US" altLang="zh-CN" dirty="0" err="1"/>
              <a:t>LabelEncoder</a:t>
            </a:r>
            <a:r>
              <a:rPr lang="zh-CN" altLang="en-US" dirty="0"/>
              <a:t>编码</a:t>
            </a:r>
          </a:p>
          <a:p>
            <a:r>
              <a:rPr lang="en-US" altLang="zh-CN" dirty="0"/>
              <a:t>encoder = </a:t>
            </a:r>
            <a:r>
              <a:rPr lang="en-US" altLang="zh-CN" dirty="0" err="1"/>
              <a:t>LabelEncoder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y_encoded</a:t>
            </a:r>
            <a:r>
              <a:rPr lang="en-US" altLang="zh-CN" dirty="0"/>
              <a:t> = </a:t>
            </a:r>
            <a:r>
              <a:rPr lang="en-US" altLang="zh-CN" dirty="0" err="1"/>
              <a:t>encoder.fit_transform</a:t>
            </a:r>
            <a:r>
              <a:rPr lang="en-US" altLang="zh-CN" dirty="0"/>
              <a:t>(y)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使用</a:t>
            </a:r>
            <a:r>
              <a:rPr lang="en-US" altLang="zh-CN" dirty="0" err="1"/>
              <a:t>OneHotEncoder</a:t>
            </a:r>
            <a:r>
              <a:rPr lang="zh-CN" altLang="en-US" dirty="0"/>
              <a:t>编码</a:t>
            </a:r>
          </a:p>
          <a:p>
            <a:r>
              <a:rPr lang="en-US" altLang="zh-CN" dirty="0"/>
              <a:t>encoder = </a:t>
            </a:r>
            <a:r>
              <a:rPr lang="en-US" altLang="zh-CN" dirty="0" err="1"/>
              <a:t>OneHotEncoder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y_encoded</a:t>
            </a:r>
            <a:r>
              <a:rPr lang="en-US" altLang="zh-CN" dirty="0"/>
              <a:t> = </a:t>
            </a:r>
            <a:r>
              <a:rPr lang="en-US" altLang="zh-CN" dirty="0" err="1"/>
              <a:t>encoder.fit_transform</a:t>
            </a:r>
            <a:r>
              <a:rPr lang="en-US" altLang="zh-CN" dirty="0"/>
              <a:t>(</a:t>
            </a:r>
            <a:r>
              <a:rPr lang="en-US" altLang="zh-CN" dirty="0" err="1"/>
              <a:t>y.reshape</a:t>
            </a:r>
            <a:r>
              <a:rPr lang="en-US" altLang="zh-CN" dirty="0"/>
              <a:t>(-1, 1)).</a:t>
            </a:r>
            <a:r>
              <a:rPr lang="en-US" altLang="zh-CN" dirty="0" err="1"/>
              <a:t>toarray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389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2856D-D7AE-42A9-BAC0-93F2281C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E9561-40A8-48D3-8325-B8F9E3AAB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数据降维（</a:t>
            </a:r>
            <a:r>
              <a:rPr lang="en-US" altLang="zh-CN" dirty="0" err="1"/>
              <a:t>pca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sklearn.decomposition</a:t>
            </a:r>
            <a:r>
              <a:rPr lang="en-US" altLang="zh-CN" dirty="0"/>
              <a:t> import PCA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创建</a:t>
            </a:r>
            <a:r>
              <a:rPr lang="en-US" altLang="zh-CN" dirty="0"/>
              <a:t>PCA</a:t>
            </a:r>
            <a:r>
              <a:rPr lang="zh-CN" altLang="en-US" dirty="0"/>
              <a:t>对象，指定主成分个数为</a:t>
            </a:r>
            <a:r>
              <a:rPr lang="en-US" altLang="zh-CN" dirty="0"/>
              <a:t>2</a:t>
            </a:r>
          </a:p>
          <a:p>
            <a:r>
              <a:rPr lang="en-US" altLang="zh-CN" dirty="0" err="1"/>
              <a:t>pca</a:t>
            </a:r>
            <a:r>
              <a:rPr lang="en-US" altLang="zh-CN" dirty="0"/>
              <a:t> = PCA(</a:t>
            </a:r>
            <a:r>
              <a:rPr lang="en-US" altLang="zh-CN" dirty="0" err="1"/>
              <a:t>n_components</a:t>
            </a:r>
            <a:r>
              <a:rPr lang="en-US" altLang="zh-CN" dirty="0"/>
              <a:t>=2)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对数据进行降维</a:t>
            </a:r>
          </a:p>
          <a:p>
            <a:r>
              <a:rPr lang="en-US" altLang="zh-CN" dirty="0" err="1"/>
              <a:t>X_pca</a:t>
            </a:r>
            <a:r>
              <a:rPr lang="en-US" altLang="zh-CN" dirty="0"/>
              <a:t> = </a:t>
            </a:r>
            <a:r>
              <a:rPr lang="en-US" altLang="zh-CN" dirty="0" err="1"/>
              <a:t>pca.fit_transform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输出降维后的数据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pca.explained_variance_ratio</a:t>
            </a:r>
            <a:r>
              <a:rPr lang="en-US" altLang="zh-CN" dirty="0"/>
              <a:t>_)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04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22BFF-2255-4114-A9BC-5922D244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2FC86-8232-4273-9850-DF524C8E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94968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anaconda</a:t>
            </a:r>
          </a:p>
          <a:p>
            <a:r>
              <a:rPr lang="en-US" altLang="zh-CN" dirty="0"/>
              <a:t>https://blog.csdn.net/wq_ocean_/article/details/103889237</a:t>
            </a:r>
          </a:p>
          <a:p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 err="1"/>
              <a:t>sklearn</a:t>
            </a:r>
            <a:endParaRPr lang="en-US" altLang="zh-CN" dirty="0"/>
          </a:p>
          <a:p>
            <a:r>
              <a:rPr lang="en-US" altLang="zh-CN" dirty="0"/>
              <a:t>https://blog.csdn.net/weixin_45683963/article/details/106974600</a:t>
            </a:r>
          </a:p>
          <a:p>
            <a:endParaRPr lang="en-US" altLang="zh-CN" dirty="0"/>
          </a:p>
          <a:p>
            <a:r>
              <a:rPr lang="en-US" altLang="zh-CN" dirty="0" err="1"/>
              <a:t>Sklearn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https://blog.csdn.net/qq_41654985/article/details/108399024</a:t>
            </a:r>
          </a:p>
          <a:p>
            <a:r>
              <a:rPr lang="en-US" altLang="zh-CN" dirty="0"/>
              <a:t>https://scikit-learn.org/stable/index.html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228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37BDE-C2CB-4507-81E8-621A78EF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音乐流行度预测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DDB42-433F-4B06-A99E-20CC70E0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类与歌曲和音乐有着紧密的联系。音乐可以改善情绪，减轻疼痛和焦虑，为情感表达提供机会。研究表明，音乐可以在许多方面有益于我们的身体和心理健康。最近，多项研究已经开展，以了解歌曲和其受欢迎程度之间的关系。本数据集中，歌曲用多种指标度量对进行描述并记录为表格，任务是预测歌曲流行度。数据集包含</a:t>
            </a:r>
            <a:r>
              <a:rPr lang="en-US" altLang="zh-CN" dirty="0"/>
              <a:t>18835</a:t>
            </a:r>
            <a:r>
              <a:rPr lang="zh-CN" altLang="en-US" dirty="0"/>
              <a:t>个样本，每个样本包含</a:t>
            </a:r>
            <a:r>
              <a:rPr lang="en-US" altLang="zh-CN" dirty="0"/>
              <a:t>13</a:t>
            </a:r>
            <a:r>
              <a:rPr lang="zh-CN" altLang="en-US" dirty="0"/>
              <a:t>个属性与</a:t>
            </a:r>
            <a:r>
              <a:rPr lang="en-US" altLang="zh-CN" dirty="0"/>
              <a:t>1</a:t>
            </a:r>
            <a:r>
              <a:rPr lang="zh-CN" altLang="en-US" dirty="0"/>
              <a:t>个实值标记，属性包括连续数据属性和离散属性。要注意数据之间存在多重共线性，这增加了任务的挑战难度。</a:t>
            </a:r>
          </a:p>
          <a:p>
            <a:endParaRPr lang="zh-CN" altLang="en-US" dirty="0"/>
          </a:p>
          <a:p>
            <a:r>
              <a:rPr lang="zh-CN" altLang="en-US" dirty="0"/>
              <a:t>目标：根据歌曲指标预测歌曲流行度。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410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EDD3B-2D61-4E5D-8788-E510682D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变量说明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A1BDE03-A350-4190-9428-49B748212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676653"/>
              </p:ext>
            </p:extLst>
          </p:nvPr>
        </p:nvGraphicFramePr>
        <p:xfrm>
          <a:off x="947650" y="1849581"/>
          <a:ext cx="10515599" cy="4696688"/>
        </p:xfrm>
        <a:graphic>
          <a:graphicData uri="http://schemas.openxmlformats.org/drawingml/2006/table">
            <a:tbl>
              <a:tblPr firstRow="1" firstCol="1" bandRow="1"/>
              <a:tblGrid>
                <a:gridCol w="2423900">
                  <a:extLst>
                    <a:ext uri="{9D8B030D-6E8A-4147-A177-3AD203B41FA5}">
                      <a16:colId xmlns:a16="http://schemas.microsoft.com/office/drawing/2014/main" val="1411510723"/>
                    </a:ext>
                  </a:extLst>
                </a:gridCol>
                <a:gridCol w="1591006">
                  <a:extLst>
                    <a:ext uri="{9D8B030D-6E8A-4147-A177-3AD203B41FA5}">
                      <a16:colId xmlns:a16="http://schemas.microsoft.com/office/drawing/2014/main" val="1710387478"/>
                    </a:ext>
                  </a:extLst>
                </a:gridCol>
                <a:gridCol w="1645157">
                  <a:extLst>
                    <a:ext uri="{9D8B030D-6E8A-4147-A177-3AD203B41FA5}">
                      <a16:colId xmlns:a16="http://schemas.microsoft.com/office/drawing/2014/main" val="3746872468"/>
                    </a:ext>
                  </a:extLst>
                </a:gridCol>
                <a:gridCol w="1278995">
                  <a:extLst>
                    <a:ext uri="{9D8B030D-6E8A-4147-A177-3AD203B41FA5}">
                      <a16:colId xmlns:a16="http://schemas.microsoft.com/office/drawing/2014/main" val="1202024944"/>
                    </a:ext>
                  </a:extLst>
                </a:gridCol>
                <a:gridCol w="1645157">
                  <a:extLst>
                    <a:ext uri="{9D8B030D-6E8A-4147-A177-3AD203B41FA5}">
                      <a16:colId xmlns:a16="http://schemas.microsoft.com/office/drawing/2014/main" val="2733998080"/>
                    </a:ext>
                  </a:extLst>
                </a:gridCol>
                <a:gridCol w="1931384">
                  <a:extLst>
                    <a:ext uri="{9D8B030D-6E8A-4147-A177-3AD203B41FA5}">
                      <a16:colId xmlns:a16="http://schemas.microsoft.com/office/drawing/2014/main" val="1855045220"/>
                    </a:ext>
                  </a:extLst>
                </a:gridCol>
              </a:tblGrid>
              <a:tr h="293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变量名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属性</a:t>
                      </a: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标记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连续</a:t>
                      </a: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离散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上下界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离散变量个数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224678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Song_name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string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370975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Song_popularity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Label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Continuous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(0,100)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662468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Song_duration_ms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Attribute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Continuous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(12k,1.8m)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507619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acousticness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Attribute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Continuous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double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(0,1)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898101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daceability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Attribute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Continuous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double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(0,0.99)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389644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energy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Attribute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Continuous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double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(0,1)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618433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instrumentalness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Attribute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Continuous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double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(0,1)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883145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key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Attribute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Discrete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437648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liveness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Attribute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Continuous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double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(0.01,0.99)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42055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loudness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Attribute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Continuous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double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(-38.8,1.58)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838467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audiomode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Attribute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Discrete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175734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speechiness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Attribute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Continuous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double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(0,0.94)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204531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tempo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Attribute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Continuous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double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(0,242)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294498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timesignature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Attribute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Discrete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int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2216"/>
                  </a:ext>
                </a:extLst>
              </a:tr>
              <a:tr h="2935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audiovalence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Attribute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Continuous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double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(0,0.98)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3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11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D11E1-2A74-43CC-810A-B0A88975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安装教程</a:t>
            </a:r>
          </a:p>
        </p:txBody>
      </p:sp>
      <p:pic>
        <p:nvPicPr>
          <p:cNvPr id="5122" name="Picture 2" descr="https://img-blog.csdnimg.cn/20200108132133411.png?x-oss-process=image/watermark,type_ZmFuZ3poZW5naGVpdGk,shadow_10,text_aHR0cHM6Ly9ibG9nLmNzZG4ubmV0L3dxX29jZWFuXw==,size_16,color_FFFFFF,t_70">
            <a:extLst>
              <a:ext uri="{FF2B5EF4-FFF2-40B4-BE49-F238E27FC236}">
                <a16:creationId xmlns:a16="http://schemas.microsoft.com/office/drawing/2014/main" id="{D90C5308-3813-4380-8707-69D718E6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1576388"/>
            <a:ext cx="47910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D11E1-2A74-43CC-810A-B0A88975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安装教程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0993CD-DAD6-40D0-92A4-A5827724E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462" y="2148681"/>
            <a:ext cx="47910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6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D11E1-2A74-43CC-810A-B0A88975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安装教程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7F7ECE-6750-46C3-B486-EFE626013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462" y="2148681"/>
            <a:ext cx="47910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D11E1-2A74-43CC-810A-B0A88975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安装教程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AD0AEA-19FE-4372-8FAC-B7847F7CB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462" y="2148681"/>
            <a:ext cx="47910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7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5AF9F-5B75-42C0-89E4-87E0750C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C83EF-F0BE-4034-9C4F-570D4870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Win+R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D2874F-1B64-40C0-9570-97139357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52" y="2045451"/>
            <a:ext cx="72580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8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74819-8485-4AE4-AD52-78DE7D6D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2739E-7C0F-4F96-AD56-718B07A6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conda</a:t>
            </a:r>
            <a:r>
              <a:rPr lang="en-US" altLang="zh-CN" dirty="0"/>
              <a:t> –version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8CD794-9D6B-4FBF-B5C9-B402F9F6B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89" y="2301745"/>
            <a:ext cx="10051993" cy="43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4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139F5-93F0-4DA6-8AF4-29E651D8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图形化界面启动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C5827-24DC-445E-BC2C-D6AE51C7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D86135-2397-4EEB-A89F-7EE5E1919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31" y="737581"/>
            <a:ext cx="3956986" cy="55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2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1034</Words>
  <Application>Microsoft Office PowerPoint</Application>
  <PresentationFormat>宽屏</PresentationFormat>
  <Paragraphs>204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宋体</vt:lpstr>
      <vt:lpstr>Arial</vt:lpstr>
      <vt:lpstr>Times New Roman</vt:lpstr>
      <vt:lpstr>Office 主题​​</vt:lpstr>
      <vt:lpstr>MathType 7.0 Equation</vt:lpstr>
      <vt:lpstr>PowerPoint 演示文稿</vt:lpstr>
      <vt:lpstr>安装教程</vt:lpstr>
      <vt:lpstr>安装教程</vt:lpstr>
      <vt:lpstr>安装教程</vt:lpstr>
      <vt:lpstr>安装教程</vt:lpstr>
      <vt:lpstr>安装教程</vt:lpstr>
      <vt:lpstr>测试安装</vt:lpstr>
      <vt:lpstr>测试安装</vt:lpstr>
      <vt:lpstr>图形化界面启动</vt:lpstr>
      <vt:lpstr>PowerPoint 演示文稿</vt:lpstr>
      <vt:lpstr>PowerPoint 演示文稿</vt:lpstr>
      <vt:lpstr>PowerPoint 演示文稿</vt:lpstr>
      <vt:lpstr>PowerPoint 演示文稿</vt:lpstr>
      <vt:lpstr>命令行</vt:lpstr>
      <vt:lpstr>推荐IDE：pycharm</vt:lpstr>
      <vt:lpstr>虚拟环境选择</vt:lpstr>
      <vt:lpstr>路径查看</vt:lpstr>
      <vt:lpstr>sklearn</vt:lpstr>
      <vt:lpstr>Sklearn基本用法</vt:lpstr>
      <vt:lpstr>Sklearn基本用法</vt:lpstr>
      <vt:lpstr>数据预处理示例</vt:lpstr>
      <vt:lpstr>PowerPoint 演示文稿</vt:lpstr>
      <vt:lpstr>数据预处理示例</vt:lpstr>
      <vt:lpstr>数据预处理示例</vt:lpstr>
      <vt:lpstr>References </vt:lpstr>
      <vt:lpstr>音乐流行度预测</vt:lpstr>
      <vt:lpstr>变量说明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</cp:revision>
  <dcterms:created xsi:type="dcterms:W3CDTF">2023-04-02T07:34:39Z</dcterms:created>
  <dcterms:modified xsi:type="dcterms:W3CDTF">2023-04-02T14:33:07Z</dcterms:modified>
</cp:coreProperties>
</file>