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Robo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1FA389-A325-49F5-81B5-603182D1912C}">
  <a:tblStyle styleId="{071FA389-A325-49F5-81B5-603182D191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63EEB88-D461-4C1E-8525-2DB0B8B2DEA6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Roboto-regular.fntdata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Roboto-italic.fntdata"/><Relationship Id="rId23" Type="http://schemas.openxmlformats.org/officeDocument/2006/relationships/slide" Target="slides/slide17.xml"/><Relationship Id="rId45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Robot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Things that we are focusing on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Things that we are focusing on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474446" rtl="0" algn="just">
              <a:lnSpc>
                <a:spcPct val="94753"/>
              </a:lnSpc>
              <a:spcBef>
                <a:spcPts val="232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how rest of summaries </a:t>
            </a:r>
            <a:r>
              <a:rPr lang="en" sz="1800">
                <a:solidFill>
                  <a:srgbClr val="FF0000"/>
                </a:solidFill>
              </a:rPr>
              <a:t>S</a:t>
            </a:r>
            <a:r>
              <a:rPr baseline="-25000" lang="en" sz="1800">
                <a:solidFill>
                  <a:srgbClr val="FF0000"/>
                </a:solidFill>
              </a:rPr>
              <a:t>j </a:t>
            </a:r>
            <a:r>
              <a:rPr lang="en" sz="1800">
                <a:solidFill>
                  <a:srgbClr val="FF0000"/>
                </a:solidFill>
              </a:rPr>
              <a:t>deviates from S</a:t>
            </a:r>
            <a:r>
              <a:rPr baseline="-25000" lang="en" sz="1800">
                <a:solidFill>
                  <a:srgbClr val="FF0000"/>
                </a:solidFill>
              </a:rPr>
              <a:t>i</a:t>
            </a:r>
            <a:r>
              <a:rPr lang="en" sz="1800">
                <a:solidFill>
                  <a:srgbClr val="595959"/>
                </a:solidFill>
              </a:rPr>
              <a:t>, weighted by deviation between </a:t>
            </a:r>
            <a:r>
              <a:rPr lang="en" sz="1800">
                <a:solidFill>
                  <a:srgbClr val="FF9900"/>
                </a:solidFill>
              </a:rPr>
              <a:t>S</a:t>
            </a:r>
            <a:r>
              <a:rPr baseline="-25000" lang="en" sz="1800">
                <a:solidFill>
                  <a:srgbClr val="FF9900"/>
                </a:solidFill>
              </a:rPr>
              <a:t>i</a:t>
            </a:r>
            <a:r>
              <a:rPr lang="en" sz="1800">
                <a:solidFill>
                  <a:srgbClr val="FF9900"/>
                </a:solidFill>
              </a:rPr>
              <a:t> and S</a:t>
            </a:r>
            <a:r>
              <a:rPr baseline="-25000" lang="en" sz="1800">
                <a:solidFill>
                  <a:srgbClr val="FF9900"/>
                </a:solidFill>
              </a:rPr>
              <a:t>j</a:t>
            </a:r>
            <a:r>
              <a:rPr lang="en" sz="1800">
                <a:solidFill>
                  <a:srgbClr val="0000FF"/>
                </a:solidFill>
              </a:rPr>
              <a:t> </a:t>
            </a:r>
            <a:r>
              <a:rPr lang="en" sz="1800">
                <a:solidFill>
                  <a:srgbClr val="595959"/>
                </a:solidFill>
              </a:rPr>
              <a:t>w.r.t. deviation between </a:t>
            </a:r>
            <a:r>
              <a:rPr lang="en" sz="1800">
                <a:solidFill>
                  <a:srgbClr val="9900FF"/>
                </a:solidFill>
              </a:rPr>
              <a:t>S</a:t>
            </a:r>
            <a:r>
              <a:rPr baseline="-25000" lang="en" sz="1800">
                <a:solidFill>
                  <a:srgbClr val="9900FF"/>
                </a:solidFill>
              </a:rPr>
              <a:t>i</a:t>
            </a:r>
            <a:r>
              <a:rPr lang="en" sz="1800">
                <a:solidFill>
                  <a:srgbClr val="9900FF"/>
                </a:solidFill>
              </a:rPr>
              <a:t> and source document D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Things that we are focusing on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Things that we are focusing on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1st: Each person browses 1,000 news headlines and marks at least 50 pieces he is interested in.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2nd: Write their preferred headlines for different 200 articles , without knowing at original news title.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these news articles are excluded from the 1st stage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Redundantly assign them to make sure each news is seen by 4 people on average.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Things that we are focusing on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1st: Each person browses 1,000 news headlines and marks at least 50 pieces he is interested in.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2nd: Write their preferred headlines for different 200 articles , without knowing at original news title.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these news articles are excluded from the 1st stage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Redundantly assign them to make sure each news is seen by 4 people on average.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26.15, 9.37, 21.03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Things that we are focusing on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salient = imp info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Static summary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26.15, 9.37, 21.03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Things that we are focusing on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Things that we are focusing on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Things that we are focusing 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Things that we are focusing 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Things that we are focusing 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Things that we are focusing on: Difference in model generated summary proportional to difference in user profile (w.r.t. document)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Relationship Id="rId5" Type="http://schemas.openxmlformats.org/officeDocument/2006/relationships/image" Target="../media/image3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msnews.github.io/pen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msnews.github.io/pens_data.html" TargetMode="External"/><Relationship Id="rId4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Relationship Id="rId4" Type="http://schemas.openxmlformats.org/officeDocument/2006/relationships/hyperlink" Target="https://msnews.github.io/pens_data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microsoft.com/en-us/research/uploads/prod/2021/06/ACL2021_PENS_Camera_Ready_1862_Paper.pdf" TargetMode="External"/><Relationship Id="rId4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Relationship Id="rId5" Type="http://schemas.openxmlformats.org/officeDocument/2006/relationships/image" Target="../media/image29.png"/><Relationship Id="rId6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Relationship Id="rId4" Type="http://schemas.openxmlformats.org/officeDocument/2006/relationships/image" Target="../media/image36.png"/><Relationship Id="rId5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0.png"/><Relationship Id="rId4" Type="http://schemas.openxmlformats.org/officeDocument/2006/relationships/image" Target="../media/image42.png"/><Relationship Id="rId5" Type="http://schemas.openxmlformats.org/officeDocument/2006/relationships/image" Target="../media/image41.png"/><Relationship Id="rId6" Type="http://schemas.openxmlformats.org/officeDocument/2006/relationships/image" Target="../media/image37.png"/><Relationship Id="rId7" Type="http://schemas.openxmlformats.org/officeDocument/2006/relationships/image" Target="../media/image3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6270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000"/>
              <a:t> Evaluation of Personalized Summarization</a:t>
            </a:r>
            <a:endParaRPr sz="5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521950" y="3918275"/>
            <a:ext cx="4100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620"/>
              <a:t>Presented By: Rahul Vansh (202111035)</a:t>
            </a:r>
            <a:endParaRPr sz="16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620"/>
              <a:t>Thesis Guide: Prof. Sourish Dasgupta</a:t>
            </a:r>
            <a:endParaRPr sz="16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2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0950" y="151275"/>
            <a:ext cx="1822100" cy="1822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CE5CD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210550" y="1105150"/>
            <a:ext cx="85206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Both +ve and -ve Correlation of e-DINS</a:t>
            </a:r>
            <a:r>
              <a:rPr baseline="-25000" lang="en"/>
              <a:t>sub </a:t>
            </a:r>
            <a:r>
              <a:rPr lang="en"/>
              <a:t>with ROUGE L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5328"/>
              <a:buNone/>
            </a:pPr>
            <a:r>
              <a:t/>
            </a:r>
            <a:endParaRPr sz="1050"/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i="1" lang="en"/>
              <a:t>Accuracy measures are not adequate for measuring degree of personalization</a:t>
            </a:r>
            <a:endParaRPr i="1"/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0837" y="2485825"/>
            <a:ext cx="3067975" cy="2274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90913" y="2485825"/>
            <a:ext cx="3067975" cy="2274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2662" y="2485825"/>
            <a:ext cx="2962175" cy="219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90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Accuracy measures are not adequate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Designing evaluation measure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6782"/>
              <a:buNone/>
            </a:pPr>
            <a:r>
              <a:rPr i="1" lang="en" sz="3155"/>
              <a:t>Effective Degree of Insensitivity (w.r.t subjectivity)</a:t>
            </a:r>
            <a:endParaRPr i="1" sz="3155"/>
          </a:p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19809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5226"/>
              <a:buNone/>
            </a:pPr>
            <a:r>
              <a:rPr lang="en" sz="2700"/>
              <a:t>What is </a:t>
            </a:r>
            <a:r>
              <a:rPr i="1" lang="en" sz="2700">
                <a:solidFill>
                  <a:srgbClr val="FF0000"/>
                </a:solidFill>
              </a:rPr>
              <a:t>Insensitivity</a:t>
            </a:r>
            <a:r>
              <a:rPr lang="en" sz="2700"/>
              <a:t>?</a:t>
            </a:r>
            <a:endParaRPr sz="2700"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375" y="0"/>
            <a:ext cx="651144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Degree of Insensitivity as a viable measure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 rotWithShape="1">
          <a:blip r:embed="rId3">
            <a:alphaModFix/>
          </a:blip>
          <a:srcRect b="73458" l="0" r="0" t="0"/>
          <a:stretch/>
        </p:blipFill>
        <p:spPr>
          <a:xfrm>
            <a:off x="152400" y="1322525"/>
            <a:ext cx="8839200" cy="74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69875"/>
            <a:ext cx="8839199" cy="143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6"/>
          <p:cNvPicPr preferRelativeResize="0"/>
          <p:nvPr/>
        </p:nvPicPr>
        <p:blipFill rotWithShape="1">
          <a:blip r:embed="rId3">
            <a:alphaModFix/>
          </a:blip>
          <a:srcRect b="17095" l="0" r="0" t="0"/>
          <a:stretch/>
        </p:blipFill>
        <p:spPr>
          <a:xfrm>
            <a:off x="981500" y="3273050"/>
            <a:ext cx="3091975" cy="186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43856" y="1812209"/>
            <a:ext cx="5501574" cy="301577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29527"/>
            <a:ext cx="883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Deviation : Formulation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698" y="1012455"/>
            <a:ext cx="4508937" cy="18693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474446" rtl="0" algn="just">
              <a:lnSpc>
                <a:spcPct val="94753"/>
              </a:lnSpc>
              <a:spcBef>
                <a:spcPts val="232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Deviation </a:t>
            </a:r>
            <a:r>
              <a:rPr i="1" lang="en" sz="1400"/>
              <a:t>Dev(S</a:t>
            </a:r>
            <a:r>
              <a:rPr baseline="-25000" i="1" lang="en" sz="1400"/>
              <a:t>ij </a:t>
            </a:r>
            <a:r>
              <a:rPr i="1" lang="en" sz="1400"/>
              <a:t>I U</a:t>
            </a:r>
            <a:r>
              <a:rPr baseline="-25000" i="1" lang="en" sz="1400"/>
              <a:t>ij</a:t>
            </a:r>
            <a:r>
              <a:rPr i="1" lang="en" sz="1400"/>
              <a:t>)</a:t>
            </a:r>
            <a:r>
              <a:rPr lang="en" sz="1400"/>
              <a:t> calculates proportional difference of summary S</a:t>
            </a:r>
            <a:r>
              <a:rPr baseline="-25000" lang="en" sz="1400"/>
              <a:t>ij</a:t>
            </a:r>
            <a:r>
              <a:rPr lang="en" sz="1400"/>
              <a:t> (</a:t>
            </a:r>
            <a:r>
              <a:rPr i="1" lang="en" sz="1400">
                <a:solidFill>
                  <a:schemeClr val="accent1"/>
                </a:solidFill>
              </a:rPr>
              <a:t>i.e. j</a:t>
            </a:r>
            <a:r>
              <a:rPr baseline="30000" i="1" lang="en" sz="1400">
                <a:solidFill>
                  <a:schemeClr val="accent1"/>
                </a:solidFill>
              </a:rPr>
              <a:t>th</a:t>
            </a:r>
            <a:r>
              <a:rPr i="1" lang="en" sz="1400">
                <a:solidFill>
                  <a:schemeClr val="accent1"/>
                </a:solidFill>
              </a:rPr>
              <a:t> summary of i</a:t>
            </a:r>
            <a:r>
              <a:rPr baseline="30000" i="1" lang="en" sz="1400">
                <a:solidFill>
                  <a:schemeClr val="accent1"/>
                </a:solidFill>
              </a:rPr>
              <a:t>th</a:t>
            </a:r>
            <a:r>
              <a:rPr i="1" lang="en" sz="1400">
                <a:solidFill>
                  <a:schemeClr val="accent1"/>
                </a:solidFill>
              </a:rPr>
              <a:t> document</a:t>
            </a:r>
            <a:r>
              <a:rPr lang="en" sz="1400"/>
              <a:t>) and user profile U</a:t>
            </a:r>
            <a:r>
              <a:rPr baseline="-25000" lang="en" sz="1400"/>
              <a:t>ij</a:t>
            </a:r>
            <a:r>
              <a:rPr lang="en" sz="1400"/>
              <a:t> (</a:t>
            </a:r>
            <a:r>
              <a:rPr i="1" lang="en" sz="1400">
                <a:solidFill>
                  <a:schemeClr val="accent5"/>
                </a:solidFill>
              </a:rPr>
              <a:t>i.e. corresponding j</a:t>
            </a:r>
            <a:r>
              <a:rPr baseline="30000" i="1" lang="en" sz="1400">
                <a:solidFill>
                  <a:schemeClr val="accent5"/>
                </a:solidFill>
              </a:rPr>
              <a:t>th</a:t>
            </a:r>
            <a:r>
              <a:rPr i="1" lang="en" sz="1400">
                <a:solidFill>
                  <a:schemeClr val="accent5"/>
                </a:solidFill>
              </a:rPr>
              <a:t> User Profile for whom S</a:t>
            </a:r>
            <a:r>
              <a:rPr baseline="-25000" i="1" lang="en" sz="1400">
                <a:solidFill>
                  <a:schemeClr val="accent5"/>
                </a:solidFill>
              </a:rPr>
              <a:t>ij</a:t>
            </a:r>
            <a:r>
              <a:rPr i="1" lang="en" sz="1400">
                <a:solidFill>
                  <a:schemeClr val="accent5"/>
                </a:solidFill>
              </a:rPr>
              <a:t> is generated by model</a:t>
            </a:r>
            <a:r>
              <a:rPr lang="en" sz="1400"/>
              <a:t>)</a:t>
            </a:r>
            <a:r>
              <a:rPr lang="en" sz="1400"/>
              <a:t> with rest of model-generated summaries and user profiles respectively</a:t>
            </a:r>
            <a:endParaRPr sz="1400"/>
          </a:p>
        </p:txBody>
      </p:sp>
      <p:sp>
        <p:nvSpPr>
          <p:cNvPr id="164" name="Google Shape;164;p26"/>
          <p:cNvSpPr txBox="1"/>
          <p:nvPr>
            <p:ph idx="12" type="sldNum"/>
          </p:nvPr>
        </p:nvSpPr>
        <p:spPr>
          <a:xfrm>
            <a:off x="8349405" y="466336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5" name="Google Shape;165;p26"/>
          <p:cNvCxnSpPr/>
          <p:nvPr/>
        </p:nvCxnSpPr>
        <p:spPr>
          <a:xfrm flipH="1" rot="10800000">
            <a:off x="3884250" y="4470375"/>
            <a:ext cx="2048700" cy="377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66" name="Google Shape;166;p26"/>
          <p:cNvCxnSpPr/>
          <p:nvPr/>
        </p:nvCxnSpPr>
        <p:spPr>
          <a:xfrm flipH="1" rot="10800000">
            <a:off x="4000500" y="3453425"/>
            <a:ext cx="1583700" cy="5955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67" name="Google Shape;167;p26"/>
          <p:cNvCxnSpPr/>
          <p:nvPr/>
        </p:nvCxnSpPr>
        <p:spPr>
          <a:xfrm rot="10800000">
            <a:off x="4715826" y="4068867"/>
            <a:ext cx="507103" cy="791298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168" name="Google Shape;16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20636" y="4780387"/>
            <a:ext cx="1680014" cy="356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9677" y="1"/>
            <a:ext cx="4508924" cy="1943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2CC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D-INS w.r.t subjectivity (D-INS</a:t>
            </a:r>
            <a:r>
              <a:rPr baseline="-25000" lang="en"/>
              <a:t>sub</a:t>
            </a:r>
            <a:r>
              <a:rPr lang="en"/>
              <a:t>): Formulation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311700" y="1152450"/>
            <a:ext cx="8520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474446" rtl="0" algn="just">
              <a:lnSpc>
                <a:spcPct val="94753"/>
              </a:lnSpc>
              <a:spcBef>
                <a:spcPts val="232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Jensen–Shannon divergence used to find deviation between two distributions.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399" y="2290149"/>
            <a:ext cx="3940826" cy="44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 rotWithShape="1">
          <a:blip r:embed="rId4">
            <a:alphaModFix/>
          </a:blip>
          <a:srcRect b="0" l="0" r="46801" t="49033"/>
          <a:stretch/>
        </p:blipFill>
        <p:spPr>
          <a:xfrm>
            <a:off x="152400" y="2742675"/>
            <a:ext cx="215681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 rotWithShape="1">
          <a:blip r:embed="rId5">
            <a:alphaModFix/>
          </a:blip>
          <a:srcRect b="3250" l="0" r="0" t="0"/>
          <a:stretch/>
        </p:blipFill>
        <p:spPr>
          <a:xfrm>
            <a:off x="4472075" y="1602200"/>
            <a:ext cx="2748261" cy="35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50" y="2771401"/>
            <a:ext cx="5203825" cy="64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e-DINS w.r.t subjectivity (e-DINS</a:t>
            </a:r>
            <a:r>
              <a:rPr baseline="-25000" lang="en"/>
              <a:t>sub</a:t>
            </a:r>
            <a:r>
              <a:rPr lang="en"/>
              <a:t>): Formulation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1152475"/>
            <a:ext cx="8520600" cy="18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Effective Degree of Insensitivity w.r.t subjectivity e-DINS</a:t>
            </a:r>
            <a:r>
              <a:rPr baseline="-25000" lang="en"/>
              <a:t>sub</a:t>
            </a:r>
            <a:r>
              <a:rPr lang="en"/>
              <a:t> evaluates performance of model based on how much summary deviate as per user profile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e-DINS</a:t>
            </a:r>
            <a:r>
              <a:rPr baseline="-25000" lang="en"/>
              <a:t>sub</a:t>
            </a:r>
            <a:r>
              <a:rPr lang="en"/>
              <a:t> is high when </a:t>
            </a:r>
            <a:r>
              <a:rPr i="1" lang="en" u="sng">
                <a:solidFill>
                  <a:srgbClr val="8CB5F8"/>
                </a:solidFill>
              </a:rPr>
              <a:t>summary pair</a:t>
            </a:r>
            <a:r>
              <a:rPr i="1" lang="en" u="sng"/>
              <a:t> doesn’t deviate as per </a:t>
            </a:r>
            <a:r>
              <a:rPr i="1" lang="en" u="sng">
                <a:solidFill>
                  <a:srgbClr val="92D050"/>
                </a:solidFill>
              </a:rPr>
              <a:t>user profile pair</a:t>
            </a:r>
            <a:r>
              <a:rPr lang="en" u="sng"/>
              <a:t> 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This indicates model is </a:t>
            </a:r>
            <a:r>
              <a:rPr lang="en"/>
              <a:t>highly </a:t>
            </a:r>
            <a:r>
              <a:rPr lang="en"/>
              <a:t>insensitivy i.e. bad in capturing personalization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7" name="Google Shape;18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6007" y="2706525"/>
            <a:ext cx="2580722" cy="23822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8"/>
          <p:cNvCxnSpPr/>
          <p:nvPr/>
        </p:nvCxnSpPr>
        <p:spPr>
          <a:xfrm>
            <a:off x="7234774" y="2436975"/>
            <a:ext cx="0" cy="1554580"/>
          </a:xfrm>
          <a:prstGeom prst="straightConnector1">
            <a:avLst/>
          </a:prstGeom>
          <a:noFill/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0" name="Google Shape;190;p28"/>
          <p:cNvCxnSpPr/>
          <p:nvPr/>
        </p:nvCxnSpPr>
        <p:spPr>
          <a:xfrm>
            <a:off x="4207555" y="2448404"/>
            <a:ext cx="2808464" cy="2297927"/>
          </a:xfrm>
          <a:prstGeom prst="straightConnector1">
            <a:avLst/>
          </a:prstGeom>
          <a:noFill/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91" name="Google Shape;19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550" y="3405325"/>
            <a:ext cx="3775286" cy="17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Experimental Setup</a:t>
            </a:r>
            <a:endParaRPr/>
          </a:p>
        </p:txBody>
      </p:sp>
      <p:sp>
        <p:nvSpPr>
          <p:cNvPr id="197" name="Google Shape;19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CFE2F3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Dataset: PENS (Test Data)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311700" y="1043250"/>
            <a:ext cx="8520600" cy="3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PENS(Personalized News headlineS) </a:t>
            </a:r>
            <a:r>
              <a:rPr lang="en" sz="1600"/>
              <a:t>[3]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 used test data of PENS dataset that contains headlines.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Headlines can be considered as TLDR summary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For test: 103 English native speakers collected</a:t>
            </a:r>
            <a:endParaRPr sz="1600"/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Click behaviors</a:t>
            </a:r>
            <a:endParaRPr sz="1400"/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More than 20,000 manually-written personalized headlines of news articles, regarded as the gold standard of the user-preferred titles. </a:t>
            </a:r>
            <a:endParaRPr sz="14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Test set created in 2 stages</a:t>
            </a:r>
            <a:endParaRPr sz="1600"/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1st: Each person </a:t>
            </a:r>
            <a:r>
              <a:rPr b="1" lang="en" sz="1400"/>
              <a:t>browses </a:t>
            </a:r>
            <a:r>
              <a:rPr lang="en" sz="1400"/>
              <a:t>1,000 news headlines and </a:t>
            </a:r>
            <a:r>
              <a:rPr b="1" lang="en" sz="1400"/>
              <a:t>marks </a:t>
            </a:r>
            <a:r>
              <a:rPr lang="en" sz="1400"/>
              <a:t>at least 50 pieces he is </a:t>
            </a:r>
            <a:r>
              <a:rPr b="1" lang="en" sz="1400"/>
              <a:t>interested </a:t>
            </a:r>
            <a:r>
              <a:rPr lang="en" sz="1400"/>
              <a:t>in.</a:t>
            </a:r>
            <a:endParaRPr sz="1400"/>
          </a:p>
          <a:p>
            <a:pPr indent="-3175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Headlines are randomly selected and were arranged by their first exposure time.</a:t>
            </a:r>
            <a:endParaRPr/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2nd: Write their </a:t>
            </a:r>
            <a:r>
              <a:rPr b="1" lang="en" sz="1400"/>
              <a:t>preferred headlines</a:t>
            </a:r>
            <a:r>
              <a:rPr lang="en" sz="1400"/>
              <a:t> for </a:t>
            </a:r>
            <a:r>
              <a:rPr b="1" lang="en" sz="1400"/>
              <a:t>different </a:t>
            </a:r>
            <a:r>
              <a:rPr lang="en" sz="1400"/>
              <a:t>200 articles, </a:t>
            </a:r>
            <a:r>
              <a:rPr b="1" lang="en" sz="1400"/>
              <a:t>without knowing at original</a:t>
            </a:r>
            <a:r>
              <a:rPr lang="en" sz="1400"/>
              <a:t> news </a:t>
            </a:r>
            <a:r>
              <a:rPr b="1" lang="en" sz="1400"/>
              <a:t>title</a:t>
            </a:r>
            <a:r>
              <a:rPr lang="en" sz="1400"/>
              <a:t>.</a:t>
            </a:r>
            <a:endParaRPr sz="1400"/>
          </a:p>
          <a:p>
            <a:pPr indent="-3175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news articles are </a:t>
            </a:r>
            <a:r>
              <a:rPr b="1" lang="en"/>
              <a:t>excluded from the 1st stage</a:t>
            </a:r>
            <a:endParaRPr b="1"/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Redundantly </a:t>
            </a:r>
            <a:r>
              <a:rPr lang="en" sz="1400"/>
              <a:t>assign them to make sure each news is </a:t>
            </a:r>
            <a:r>
              <a:rPr b="1" lang="en" sz="1400"/>
              <a:t>seen by 4 people</a:t>
            </a:r>
            <a:r>
              <a:rPr lang="en" sz="1400"/>
              <a:t> on average.</a:t>
            </a:r>
            <a:endParaRPr sz="1600"/>
          </a:p>
        </p:txBody>
      </p:sp>
      <p:sp>
        <p:nvSpPr>
          <p:cNvPr id="204" name="Google Shape;20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idx="12" type="sldNum"/>
          </p:nvPr>
        </p:nvSpPr>
        <p:spPr>
          <a:xfrm>
            <a:off x="8516183" y="4677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Dataset: PENS (Personalized News headlineS) (Test set)</a:t>
            </a:r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394650" y="1103575"/>
            <a:ext cx="8354700" cy="20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 set includes </a:t>
            </a:r>
            <a:r>
              <a:rPr lang="en" sz="1600" u="sng"/>
              <a:t>3840 news article</a:t>
            </a:r>
            <a:r>
              <a:rPr lang="en" sz="1600"/>
              <a:t> &amp; prepared in 2 stages</a:t>
            </a:r>
            <a:endParaRPr sz="16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1st: Each person browses 1,000 news headlines and marks at least 50 pieces he is interested in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2nd: Write their </a:t>
            </a:r>
            <a:r>
              <a:rPr b="1" lang="en" sz="1400"/>
              <a:t>preferred headlines</a:t>
            </a:r>
            <a:r>
              <a:rPr lang="en" sz="1400"/>
              <a:t> for 200 </a:t>
            </a:r>
            <a:r>
              <a:rPr lang="en"/>
              <a:t>different </a:t>
            </a:r>
            <a:r>
              <a:rPr lang="en" sz="1400"/>
              <a:t>articles, without knowing original news title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these news articles are </a:t>
            </a:r>
            <a:r>
              <a:rPr b="1" lang="en"/>
              <a:t>excluded from the 1st stage</a:t>
            </a:r>
            <a:endParaRPr b="1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each </a:t>
            </a:r>
            <a:r>
              <a:rPr lang="en" sz="1400"/>
              <a:t>news, prefered headlines is w</a:t>
            </a:r>
            <a:r>
              <a:rPr lang="en"/>
              <a:t>ritten by </a:t>
            </a:r>
            <a:r>
              <a:rPr b="1" lang="en" sz="1400"/>
              <a:t>4 people</a:t>
            </a:r>
            <a:r>
              <a:rPr lang="en" sz="1400"/>
              <a:t> on average</a:t>
            </a:r>
            <a:endParaRPr sz="1600"/>
          </a:p>
        </p:txBody>
      </p:sp>
      <p:pic>
        <p:nvPicPr>
          <p:cNvPr id="212" name="Google Shape;21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713" y="3199137"/>
            <a:ext cx="8354574" cy="1693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076275"/>
            <a:ext cx="8520600" cy="3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Stage-1 recap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Evaluation of degree of personalization in Summarizers</a:t>
            </a:r>
            <a:endParaRPr sz="16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Problem statement 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State-of-the-art summarization evaluation (accuracy-centric)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Accuracy-centric measures vs. Personalization-centric measure</a:t>
            </a:r>
            <a:endParaRPr sz="12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Designing evaluation measure 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e-DINS w.r.t subjectivity</a:t>
            </a:r>
            <a:endParaRPr sz="12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Experimental Setup</a:t>
            </a:r>
            <a:endParaRPr sz="16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Dataset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Computing e-D-INS using human gold reference summaries (from PENS test dataset)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Handling Out-Of-Vocabulary words in reference summaries</a:t>
            </a:r>
            <a:endParaRPr sz="12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Degree of personalization of SOTA personalized summarizers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Reliability</a:t>
            </a:r>
            <a:r>
              <a:rPr lang="en" sz="1600"/>
              <a:t> </a:t>
            </a:r>
            <a:r>
              <a:rPr lang="en" sz="1600"/>
              <a:t>of e-DINS as a degree of personalization measure</a:t>
            </a:r>
            <a:endParaRPr sz="12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Future work : Work in progress</a:t>
            </a:r>
            <a:endParaRPr sz="1600"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idx="12" type="sldNum"/>
          </p:nvPr>
        </p:nvSpPr>
        <p:spPr>
          <a:xfrm>
            <a:off x="8283608" y="46631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8" name="Google Shape;21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610207"/>
            <a:ext cx="8354573" cy="217481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Dataset: PENS (Personalized News headlineS) (Test set)</a:t>
            </a:r>
            <a:endParaRPr/>
          </a:p>
        </p:txBody>
      </p:sp>
      <p:cxnSp>
        <p:nvCxnSpPr>
          <p:cNvPr id="220" name="Google Shape;220;p32"/>
          <p:cNvCxnSpPr/>
          <p:nvPr/>
        </p:nvCxnSpPr>
        <p:spPr>
          <a:xfrm>
            <a:off x="5847750" y="2355625"/>
            <a:ext cx="539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PENS Personalized Summarization model</a:t>
            </a:r>
            <a:r>
              <a:rPr lang="en"/>
              <a:t> [ACL; 2021]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226" name="Google Shape;226;p33"/>
          <p:cNvPicPr preferRelativeResize="0"/>
          <p:nvPr/>
        </p:nvPicPr>
        <p:blipFill rotWithShape="1">
          <a:blip r:embed="rId4">
            <a:alphaModFix/>
          </a:blip>
          <a:srcRect b="-1208" l="0" r="0" t="1210"/>
          <a:stretch/>
        </p:blipFill>
        <p:spPr>
          <a:xfrm>
            <a:off x="4894200" y="1271100"/>
            <a:ext cx="3413424" cy="355877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235500" y="1176625"/>
            <a:ext cx="4840800" cy="3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Training process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Pointer-Generator Network trained on actual headline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Further, policy model optimized on reward of generated headline</a:t>
            </a:r>
            <a:endParaRPr/>
          </a:p>
          <a:p>
            <a:pPr indent="-2974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reward considers degree of personalization, fluency and factualness.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ways to inject user embedding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To initialize decoder’s hidden state of the headline generator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To personalize attentive values on words in news body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To affect choice between generation and copying </a:t>
            </a:r>
            <a:endParaRPr/>
          </a:p>
        </p:txBody>
      </p:sp>
      <p:sp>
        <p:nvSpPr>
          <p:cNvPr id="229" name="Google Shape;229;p33"/>
          <p:cNvSpPr txBox="1"/>
          <p:nvPr/>
        </p:nvSpPr>
        <p:spPr>
          <a:xfrm>
            <a:off x="4817125" y="4827025"/>
            <a:ext cx="37818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Framework of personalized news headline generation [3]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34"/>
          <p:cNvSpPr txBox="1"/>
          <p:nvPr/>
        </p:nvSpPr>
        <p:spPr>
          <a:xfrm>
            <a:off x="311700" y="1152475"/>
            <a:ext cx="85206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Underlined words and colored words represent the correlated words in the manually-written headlines, clicked news, and the generated headlines, respectively.</a:t>
            </a:r>
            <a:endParaRPr b="0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175" y="2225550"/>
            <a:ext cx="7802795" cy="20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Example of personalized summary (headline) generation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311700" y="1452225"/>
            <a:ext cx="8520600" cy="3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find divergence we need distribution of model generated personalized summaries and user profiles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word count d</a:t>
            </a:r>
            <a:r>
              <a:rPr lang="en"/>
              <a:t>istribution of model summaries created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Distribution of the user-written personalized summary is used as the user profile 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keywords that would be included in the summary are the ones that the user is most interested in with regards to the article.</a:t>
            </a:r>
            <a:endParaRPr sz="1600"/>
          </a:p>
        </p:txBody>
      </p:sp>
      <p:sp>
        <p:nvSpPr>
          <p:cNvPr id="243" name="Google Shape;24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35"/>
          <p:cNvSpPr txBox="1"/>
          <p:nvPr>
            <p:ph type="title"/>
          </p:nvPr>
        </p:nvSpPr>
        <p:spPr>
          <a:xfrm>
            <a:off x="311700" y="368825"/>
            <a:ext cx="85206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Computing e-D-INS using human gold reference summaries from PENS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CFE2F3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311700" y="1304875"/>
            <a:ext cx="85206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9900FF"/>
                </a:solidFill>
              </a:rPr>
              <a:t>Document</a:t>
            </a:r>
            <a:r>
              <a:rPr lang="en" sz="1600"/>
              <a:t>: </a:t>
            </a:r>
            <a:r>
              <a:rPr lang="en" sz="1600" u="sng"/>
              <a:t>red</a:t>
            </a:r>
            <a:r>
              <a:rPr lang="en" sz="1600"/>
              <a:t>  </a:t>
            </a:r>
            <a:r>
              <a:rPr lang="en" sz="1600" u="sng"/>
              <a:t>cat</a:t>
            </a:r>
            <a:r>
              <a:rPr lang="en" sz="1600"/>
              <a:t> on </a:t>
            </a:r>
            <a:r>
              <a:rPr lang="en" sz="1600" u="sng"/>
              <a:t>red</a:t>
            </a:r>
            <a:r>
              <a:rPr lang="en" sz="1600"/>
              <a:t> </a:t>
            </a:r>
            <a:r>
              <a:rPr lang="en" sz="1600" u="sng"/>
              <a:t>tall</a:t>
            </a:r>
            <a:r>
              <a:rPr lang="en" sz="1600"/>
              <a:t> </a:t>
            </a:r>
            <a:r>
              <a:rPr lang="en" sz="1600" u="sng"/>
              <a:t>table</a:t>
            </a:r>
            <a:r>
              <a:rPr lang="en" sz="1600"/>
              <a:t>  </a:t>
            </a:r>
            <a:r>
              <a:rPr i="1" lang="en" sz="1600"/>
              <a:t>⇒ Preprocessing ⇒ </a:t>
            </a:r>
            <a:r>
              <a:rPr lang="en" sz="1600"/>
              <a:t>[red, cat, red, tall, table]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User-written Summary</a:t>
            </a:r>
            <a:r>
              <a:rPr lang="en" sz="1600"/>
              <a:t>: </a:t>
            </a:r>
            <a:r>
              <a:rPr lang="en" sz="1600" u="sng"/>
              <a:t>cat </a:t>
            </a:r>
            <a:r>
              <a:rPr lang="en" sz="1600"/>
              <a:t>on </a:t>
            </a:r>
            <a:r>
              <a:rPr lang="en" sz="1600" u="sng"/>
              <a:t>table</a:t>
            </a:r>
            <a:r>
              <a:rPr lang="en" sz="1600"/>
              <a:t>  </a:t>
            </a:r>
            <a:r>
              <a:rPr i="1" lang="en" sz="1600"/>
              <a:t>⇒ Preprocessing ⇒ </a:t>
            </a:r>
            <a:r>
              <a:rPr lang="en" sz="1600"/>
              <a:t>[cat, table]</a:t>
            </a:r>
            <a:endParaRPr sz="1600" u="sng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38761D"/>
                </a:solidFill>
              </a:rPr>
              <a:t>Model Summary</a:t>
            </a:r>
            <a:r>
              <a:rPr lang="en" sz="1600"/>
              <a:t>: </a:t>
            </a:r>
            <a:r>
              <a:rPr lang="en" sz="1600" u="sng"/>
              <a:t>red</a:t>
            </a:r>
            <a:r>
              <a:rPr lang="en" sz="1600"/>
              <a:t> </a:t>
            </a:r>
            <a:r>
              <a:rPr lang="en" sz="1600" u="sng"/>
              <a:t>cat</a:t>
            </a:r>
            <a:r>
              <a:rPr lang="en" sz="1600"/>
              <a:t> on </a:t>
            </a:r>
            <a:r>
              <a:rPr i="1" lang="en" sz="1600" u="sng">
                <a:solidFill>
                  <a:srgbClr val="FF0000"/>
                </a:solidFill>
              </a:rPr>
              <a:t>desk</a:t>
            </a:r>
            <a:r>
              <a:rPr i="1" lang="en" sz="1600">
                <a:solidFill>
                  <a:srgbClr val="FF0000"/>
                </a:solidFill>
              </a:rPr>
              <a:t> </a:t>
            </a:r>
            <a:r>
              <a:rPr lang="en" sz="1600">
                <a:solidFill>
                  <a:srgbClr val="FF0000"/>
                </a:solidFill>
              </a:rPr>
              <a:t>(OOV)</a:t>
            </a:r>
            <a:r>
              <a:rPr lang="en" sz="1600"/>
              <a:t>  </a:t>
            </a:r>
            <a:r>
              <a:rPr i="1" lang="en" sz="1600"/>
              <a:t>⇒ Preprocessing ⇒ </a:t>
            </a:r>
            <a:r>
              <a:rPr lang="en" sz="1600"/>
              <a:t>[red, cat, </a:t>
            </a:r>
            <a:r>
              <a:rPr lang="en" sz="1600">
                <a:solidFill>
                  <a:srgbClr val="FF0000"/>
                </a:solidFill>
              </a:rPr>
              <a:t>desk</a:t>
            </a:r>
            <a:r>
              <a:rPr lang="en" sz="1600"/>
              <a:t>]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250" name="Google Shape;25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3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Computing e-DINS using user-written reference summaries from PENS Dataset</a:t>
            </a:r>
            <a:endParaRPr/>
          </a:p>
        </p:txBody>
      </p:sp>
      <p:graphicFrame>
        <p:nvGraphicFramePr>
          <p:cNvPr id="252" name="Google Shape;252;p36"/>
          <p:cNvGraphicFramePr/>
          <p:nvPr/>
        </p:nvGraphicFramePr>
        <p:xfrm>
          <a:off x="387888" y="225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{763EEB88-D461-4C1E-8525-2DB0B8B2DEA6}</a:tableStyleId>
              </a:tblPr>
              <a:tblGrid>
                <a:gridCol w="721025"/>
                <a:gridCol w="2440400"/>
                <a:gridCol w="2644350"/>
                <a:gridCol w="2574150"/>
              </a:tblGrid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Vocab</a:t>
                      </a:r>
                      <a:endParaRPr b="1"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rgbClr val="9900FF"/>
                          </a:solidFill>
                        </a:rPr>
                        <a:t>Doc distribution</a:t>
                      </a:r>
                      <a:r>
                        <a:rPr b="1" lang="en" sz="1100" u="none" cap="none" strike="noStrike"/>
                        <a:t> </a:t>
                      </a:r>
                      <a:endParaRPr b="1"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rgbClr val="0000FF"/>
                          </a:solidFill>
                        </a:rPr>
                        <a:t>User summary distribution </a:t>
                      </a:r>
                      <a:endParaRPr b="1" sz="11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rgbClr val="38761D"/>
                          </a:solidFill>
                        </a:rPr>
                        <a:t>Model summary distribution </a:t>
                      </a:r>
                      <a:endParaRPr b="1" sz="1100" u="none" cap="none" strike="noStrike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ratio = word count in doc / total number of words in doc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ratio of word in user summary / ratio of word in doc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ratio of word in model summary / ratio of word in doc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red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2/5 = 0.4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 </a:t>
                      </a:r>
                      <a:r>
                        <a:rPr i="1" lang="en" sz="1100" u="none" cap="none" strike="noStrike"/>
                        <a:t>(absent)</a:t>
                      </a:r>
                      <a:endParaRPr i="1" sz="11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(1/3) </a:t>
                      </a:r>
                      <a:r>
                        <a:rPr b="1" lang="en" sz="1100" u="none" cap="none" strike="noStrike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 (1/5)  = 1.66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cat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1/5</a:t>
                      </a: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 = 0.2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(1/2) </a:t>
                      </a:r>
                      <a:r>
                        <a:rPr b="1" lang="en" sz="1100" u="none" cap="none" strike="noStrike"/>
                        <a:t>/</a:t>
                      </a:r>
                      <a:r>
                        <a:rPr lang="en" sz="1100" u="none" cap="none" strike="noStrike"/>
                        <a:t> (1/5)  = 2.5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(1/3) </a:t>
                      </a:r>
                      <a:r>
                        <a:rPr b="1" lang="en" sz="1100" u="none" cap="none" strike="noStrike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 (1/5)  = 1.66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tall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1/5</a:t>
                      </a: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 = 0.2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 </a:t>
                      </a:r>
                      <a:r>
                        <a:rPr i="1" lang="en" sz="1100" u="none" cap="none" strike="noStrike"/>
                        <a:t>(absent)</a:t>
                      </a:r>
                      <a:endParaRPr i="1" sz="11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 </a:t>
                      </a:r>
                      <a:r>
                        <a:rPr i="1" lang="en" sz="1100" u="none" cap="none" strike="noStrike"/>
                        <a:t>(absent)</a:t>
                      </a:r>
                      <a:endParaRPr i="1" sz="11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table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1/5</a:t>
                      </a: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 = 0.2</a:t>
                      </a:r>
                      <a:r>
                        <a:rPr lang="en" sz="1100" u="none" cap="none" strike="noStrike"/>
                        <a:t> 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(1/2) </a:t>
                      </a:r>
                      <a:r>
                        <a:rPr b="1" lang="en" sz="1100" u="none" cap="none" strike="noStrike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 (1/5)  = 2.5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0 </a:t>
                      </a:r>
                      <a:r>
                        <a:rPr i="1" lang="en" sz="1100" u="none" cap="none" strike="noStrike">
                          <a:solidFill>
                            <a:schemeClr val="dk1"/>
                          </a:solidFill>
                        </a:rPr>
                        <a:t>(absent)</a:t>
                      </a:r>
                      <a:endParaRPr i="1" sz="11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desk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0 </a:t>
                      </a:r>
                      <a:r>
                        <a:rPr i="1" lang="en" sz="1100" u="none" cap="none" strike="noStrike">
                          <a:solidFill>
                            <a:schemeClr val="dk1"/>
                          </a:solidFill>
                        </a:rPr>
                        <a:t>(absent)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0 </a:t>
                      </a:r>
                      <a:r>
                        <a:rPr i="1" lang="en" sz="1100" u="none" cap="none" strike="noStrike">
                          <a:solidFill>
                            <a:schemeClr val="dk1"/>
                          </a:solidFill>
                        </a:rPr>
                        <a:t>(absent)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(1/3) </a:t>
                      </a:r>
                      <a:r>
                        <a:rPr b="1" lang="en" sz="1100" u="none" cap="none" strike="noStrike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1" lang="en" sz="1100" u="none" cap="none" strike="noStrike">
                          <a:solidFill>
                            <a:srgbClr val="FF0000"/>
                          </a:solidFill>
                        </a:rPr>
                        <a:t>?</a:t>
                      </a:r>
                      <a:r>
                        <a:rPr b="1" lang="en" sz="11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 = </a:t>
                      </a:r>
                      <a:r>
                        <a:rPr b="1" lang="en" sz="1100" u="none" cap="none" strike="noStrike">
                          <a:solidFill>
                            <a:srgbClr val="FF0000"/>
                          </a:solidFill>
                        </a:rPr>
                        <a:t>?</a:t>
                      </a: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1" lang="en" sz="1100" u="none" cap="none" strike="noStrike">
                          <a:solidFill>
                            <a:srgbClr val="FF0000"/>
                          </a:solidFill>
                        </a:rPr>
                        <a:t>(OOV)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CFE2F3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37"/>
          <p:cNvSpPr txBox="1"/>
          <p:nvPr>
            <p:ph type="title"/>
          </p:nvPr>
        </p:nvSpPr>
        <p:spPr>
          <a:xfrm>
            <a:off x="311700" y="368825"/>
            <a:ext cx="875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Handling Out-Of-Vocabulary(OOV) words in reference summary - An example</a:t>
            </a:r>
            <a:endParaRPr/>
          </a:p>
        </p:txBody>
      </p:sp>
      <p:graphicFrame>
        <p:nvGraphicFramePr>
          <p:cNvPr id="259" name="Google Shape;259;p37"/>
          <p:cNvGraphicFramePr/>
          <p:nvPr/>
        </p:nvGraphicFramePr>
        <p:xfrm>
          <a:off x="242188" y="154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{763EEB88-D461-4C1E-8525-2DB0B8B2DEA6}</a:tableStyleId>
              </a:tblPr>
              <a:tblGrid>
                <a:gridCol w="727275"/>
                <a:gridCol w="1694925"/>
                <a:gridCol w="904075"/>
              </a:tblGrid>
              <a:tr h="51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Words in doc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Similarity of each word in doc with “</a:t>
                      </a:r>
                      <a:r>
                        <a:rPr i="1" lang="en" sz="1100" u="none" cap="none" strike="noStrike">
                          <a:solidFill>
                            <a:srgbClr val="FF0000"/>
                          </a:solidFill>
                        </a:rPr>
                        <a:t>desk</a:t>
                      </a:r>
                      <a:r>
                        <a:rPr lang="en" sz="1100" u="none" cap="none" strike="noStrike"/>
                        <a:t>”</a:t>
                      </a:r>
                      <a:r>
                        <a:rPr i="1" lang="en" sz="1100" u="none" cap="none" strike="noStrike">
                          <a:solidFill>
                            <a:srgbClr val="FF0000"/>
                          </a:solidFill>
                        </a:rPr>
                        <a:t> </a:t>
                      </a:r>
                      <a:endParaRPr i="1" sz="11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Softmax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red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0.537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0.2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cat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0.405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0.175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tall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0.613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0.216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table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0.892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dk1"/>
                          </a:solidFill>
                        </a:rPr>
                        <a:t>0.285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bias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1 - (0.89)</a:t>
                      </a:r>
                      <a:r>
                        <a:rPr baseline="30000" lang="en" sz="1100" u="none" cap="none" strike="noStrike"/>
                        <a:t>1/2</a:t>
                      </a:r>
                      <a:r>
                        <a:rPr lang="en" sz="1100" u="none" cap="none" strike="noStrike"/>
                        <a:t>  = </a:t>
                      </a:r>
                      <a:r>
                        <a:rPr i="1" lang="en" sz="1100" u="none" cap="none" strike="noStrike"/>
                        <a:t>0.056</a:t>
                      </a:r>
                      <a:endParaRPr i="1"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0.124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60" name="Google Shape;260;p37"/>
          <p:cNvSpPr txBox="1"/>
          <p:nvPr>
            <p:ph idx="1" type="body"/>
          </p:nvPr>
        </p:nvSpPr>
        <p:spPr>
          <a:xfrm>
            <a:off x="4723675" y="2519825"/>
            <a:ext cx="70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400">
                <a:solidFill>
                  <a:srgbClr val="FF0000"/>
                </a:solidFill>
              </a:rPr>
              <a:t>0.876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1" name="Google Shape;261;p37"/>
          <p:cNvSpPr/>
          <p:nvPr/>
        </p:nvSpPr>
        <p:spPr>
          <a:xfrm>
            <a:off x="3568475" y="2085650"/>
            <a:ext cx="224700" cy="1395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" name="Google Shape;262;p37"/>
          <p:cNvCxnSpPr/>
          <p:nvPr/>
        </p:nvCxnSpPr>
        <p:spPr>
          <a:xfrm>
            <a:off x="3793175" y="2742275"/>
            <a:ext cx="93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63" name="Google Shape;263;p37"/>
          <p:cNvGraphicFramePr/>
          <p:nvPr/>
        </p:nvGraphicFramePr>
        <p:xfrm>
          <a:off x="5460913" y="1468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{763EEB88-D461-4C1E-8525-2DB0B8B2DEA6}</a:tableStyleId>
              </a:tblPr>
              <a:tblGrid>
                <a:gridCol w="1051500"/>
                <a:gridCol w="2555375"/>
              </a:tblGrid>
              <a:tr h="3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Vocab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Model summary </a:t>
                      </a: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distribution 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ratio of word in model summary / ratio of word in doc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red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(1/3) </a:t>
                      </a:r>
                      <a:r>
                        <a:rPr b="1" lang="en" sz="1100" u="none" cap="none" strike="noStrike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 (1/5)  = 1.66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cat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(1/3) </a:t>
                      </a:r>
                      <a:r>
                        <a:rPr b="1" lang="en" sz="1100" u="none" cap="none" strike="noStrike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 (1/5)  = 1.66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tall </a:t>
                      </a:r>
                      <a:endParaRPr i="1" sz="11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 </a:t>
                      </a:r>
                      <a:r>
                        <a:rPr i="1" lang="en" sz="1100" u="none" cap="none" strike="noStrike"/>
                        <a:t>(absent)</a:t>
                      </a:r>
                      <a:endParaRPr i="1" sz="11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0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table</a:t>
                      </a:r>
                      <a:endParaRPr i="1" sz="11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0 </a:t>
                      </a:r>
                      <a:r>
                        <a:rPr i="1" lang="en" sz="1100" u="none" cap="none" strike="noStrike">
                          <a:solidFill>
                            <a:schemeClr val="dk1"/>
                          </a:solidFill>
                        </a:rPr>
                        <a:t>(absent)</a:t>
                      </a:r>
                      <a:endParaRPr i="1" sz="11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desk </a:t>
                      </a:r>
                      <a:r>
                        <a:rPr lang="en" sz="1100" u="none" cap="none" strike="noStrike">
                          <a:solidFill>
                            <a:srgbClr val="FF0000"/>
                          </a:solidFill>
                        </a:rPr>
                        <a:t>(OOV)</a:t>
                      </a:r>
                      <a:endParaRPr sz="11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(1/3) </a:t>
                      </a:r>
                      <a:r>
                        <a:rPr b="1" lang="en" sz="1100" u="none" cap="none" strike="noStrike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100" u="none" cap="none" strike="noStrike">
                          <a:solidFill>
                            <a:srgbClr val="FF0000"/>
                          </a:solidFill>
                        </a:rPr>
                        <a:t>0.876</a:t>
                      </a: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  = </a:t>
                      </a:r>
                      <a:r>
                        <a:rPr lang="en" sz="1100" u="none" cap="none" strike="noStrike">
                          <a:solidFill>
                            <a:srgbClr val="FF0000"/>
                          </a:solidFill>
                        </a:rPr>
                        <a:t>0.381</a:t>
                      </a:r>
                      <a:endParaRPr b="1" sz="11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4" name="Google Shape;264;p37"/>
          <p:cNvSpPr txBox="1"/>
          <p:nvPr>
            <p:ph idx="1" type="body"/>
          </p:nvPr>
        </p:nvSpPr>
        <p:spPr>
          <a:xfrm>
            <a:off x="3716975" y="2135525"/>
            <a:ext cx="14916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76904"/>
              <a:buNone/>
            </a:pPr>
            <a:r>
              <a:rPr lang="en" sz="1100"/>
              <a:t>Probability of having </a:t>
            </a:r>
            <a:r>
              <a:rPr lang="en" sz="1100">
                <a:solidFill>
                  <a:schemeClr val="dk1"/>
                </a:solidFill>
              </a:rPr>
              <a:t>“</a:t>
            </a:r>
            <a:r>
              <a:rPr i="1" lang="en" sz="1100">
                <a:solidFill>
                  <a:srgbClr val="FF0000"/>
                </a:solidFill>
              </a:rPr>
              <a:t>desk</a:t>
            </a:r>
            <a:r>
              <a:rPr lang="en" sz="1100">
                <a:solidFill>
                  <a:schemeClr val="dk1"/>
                </a:solidFill>
              </a:rPr>
              <a:t>”</a:t>
            </a:r>
            <a:r>
              <a:rPr i="1" lang="en" sz="1100">
                <a:solidFill>
                  <a:srgbClr val="FF0000"/>
                </a:solidFill>
              </a:rPr>
              <a:t> </a:t>
            </a:r>
            <a:r>
              <a:rPr lang="en" sz="1100"/>
              <a:t>in doc</a:t>
            </a:r>
            <a:endParaRPr sz="1100"/>
          </a:p>
        </p:txBody>
      </p:sp>
      <p:pic>
        <p:nvPicPr>
          <p:cNvPr id="265" name="Google Shape;26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750" y="1408199"/>
            <a:ext cx="8354700" cy="354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Degree of personalization of SOTA personalized summarizers (PENS models)</a:t>
            </a:r>
            <a:endParaRPr/>
          </a:p>
        </p:txBody>
      </p:sp>
      <p:sp>
        <p:nvSpPr>
          <p:cNvPr id="271" name="Google Shape;27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Personalization vs. Accuracy w.r.t user profiles models</a:t>
            </a:r>
            <a:endParaRPr/>
          </a:p>
        </p:txBody>
      </p:sp>
      <p:graphicFrame>
        <p:nvGraphicFramePr>
          <p:cNvPr id="278" name="Google Shape;278;p39"/>
          <p:cNvGraphicFramePr/>
          <p:nvPr/>
        </p:nvGraphicFramePr>
        <p:xfrm>
          <a:off x="311700" y="108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{763EEB88-D461-4C1E-8525-2DB0B8B2DEA6}</a:tableStyleId>
              </a:tblPr>
              <a:tblGrid>
                <a:gridCol w="1237825"/>
                <a:gridCol w="1215825"/>
                <a:gridCol w="743200"/>
                <a:gridCol w="766275"/>
                <a:gridCol w="791975"/>
                <a:gridCol w="809975"/>
              </a:tblGrid>
              <a:tr h="46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User embedding used in PENS</a:t>
                      </a:r>
                      <a:endParaRPr b="1"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User embedding injection type</a:t>
                      </a:r>
                      <a:endParaRPr b="1"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e-DINS</a:t>
                      </a:r>
                      <a:r>
                        <a:rPr b="1" baseline="-25000" lang="en" sz="1000" u="none" cap="none" strike="noStrike"/>
                        <a:t>sub</a:t>
                      </a:r>
                      <a:endParaRPr b="1" baseline="-25000"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ROUGE 1</a:t>
                      </a:r>
                      <a:endParaRPr b="1"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dk1"/>
                          </a:solidFill>
                        </a:rPr>
                        <a:t>ROUGE 2</a:t>
                      </a:r>
                      <a:endParaRPr b="1"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dk1"/>
                          </a:solidFill>
                        </a:rPr>
                        <a:t>ROUGE L</a:t>
                      </a:r>
                      <a:endParaRPr b="1" sz="1000" u="none" cap="none" strike="noStrike"/>
                    </a:p>
                  </a:txBody>
                  <a:tcPr marT="91425" marB="91425" marR="91425" marL="91425"/>
                </a:tc>
              </a:tr>
              <a:tr h="34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NAML [8]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38761D"/>
                          </a:solidFill>
                        </a:rPr>
                        <a:t>0.89908</a:t>
                      </a:r>
                      <a:endParaRPr sz="1000" u="none" cap="none" strike="noStrike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dk1"/>
                          </a:solidFill>
                        </a:rPr>
                        <a:t>27.49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dk1"/>
                          </a:solidFill>
                        </a:rPr>
                        <a:t>10.14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rgbClr val="38761D"/>
                          </a:solidFill>
                        </a:rPr>
                        <a:t>21.62</a:t>
                      </a:r>
                      <a:endParaRPr b="1" sz="1000" u="none" cap="none" strike="noStrike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NRMS [5]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0.91642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26.15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9.37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i="1" lang="en" sz="1000" u="sng" cap="none" strike="noStrike">
                          <a:solidFill>
                            <a:schemeClr val="dk1"/>
                          </a:solidFill>
                        </a:rPr>
                        <a:t>21.03</a:t>
                      </a:r>
                      <a:endParaRPr i="1" sz="10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EBNR [6]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0.95308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25.13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9.03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0000"/>
                          </a:solidFill>
                        </a:rPr>
                        <a:t>20.73</a:t>
                      </a:r>
                      <a:endParaRPr i="1" sz="1000" u="sng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EBNR [6]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rgbClr val="FF0000"/>
                          </a:solidFill>
                        </a:rPr>
                        <a:t>0.99513</a:t>
                      </a:r>
                      <a:endParaRPr b="1" sz="1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25.49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9.14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i="1" lang="en" sz="1000" u="sng" cap="none" strike="noStrike">
                          <a:solidFill>
                            <a:schemeClr val="dk1"/>
                          </a:solidFill>
                        </a:rPr>
                        <a:t>20.82</a:t>
                      </a:r>
                      <a:endParaRPr i="1" sz="10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pic>
        <p:nvPicPr>
          <p:cNvPr id="279" name="Google Shape;279;p39"/>
          <p:cNvPicPr preferRelativeResize="0"/>
          <p:nvPr/>
        </p:nvPicPr>
        <p:blipFill rotWithShape="1">
          <a:blip r:embed="rId3">
            <a:alphaModFix/>
          </a:blip>
          <a:srcRect b="-1208" l="0" r="0" t="1210"/>
          <a:stretch/>
        </p:blipFill>
        <p:spPr>
          <a:xfrm>
            <a:off x="5937275" y="1360325"/>
            <a:ext cx="3018874" cy="314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9"/>
          <p:cNvSpPr txBox="1"/>
          <p:nvPr/>
        </p:nvSpPr>
        <p:spPr>
          <a:xfrm>
            <a:off x="311700" y="3018375"/>
            <a:ext cx="504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1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NT: ROUGE scores are w.r.t user-written extreme summaries (i.e. headlines) in PENS dataset</a:t>
            </a:r>
            <a:endParaRPr b="0" i="1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CE5CD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6" name="Google Shape;28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577" y="1326613"/>
            <a:ext cx="2420657" cy="207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31925" y="1326625"/>
            <a:ext cx="2904450" cy="274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57725" y="3183425"/>
            <a:ext cx="879870" cy="46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94487" y="1674650"/>
            <a:ext cx="4049513" cy="150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0"/>
          <p:cNvSpPr txBox="1"/>
          <p:nvPr>
            <p:ph type="title"/>
          </p:nvPr>
        </p:nvSpPr>
        <p:spPr>
          <a:xfrm>
            <a:off x="-34800" y="380000"/>
            <a:ext cx="921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ROUGE : Recall-Oriented Understudy for Gisting Evaluation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Reliability of e-DINS</a:t>
            </a:r>
            <a:r>
              <a:rPr baseline="-25000" lang="en"/>
              <a:t>sub</a:t>
            </a:r>
            <a:r>
              <a:rPr lang="en"/>
              <a:t> as a degree of personalization measure</a:t>
            </a:r>
            <a:endParaRPr/>
          </a:p>
        </p:txBody>
      </p:sp>
      <p:sp>
        <p:nvSpPr>
          <p:cNvPr id="296" name="Google Shape;29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6650" y="2571750"/>
            <a:ext cx="3291050" cy="22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Stage-1 recap: Why personalization?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15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Is reader interested in the information presented in a summary?</a:t>
            </a:r>
            <a:endParaRPr sz="1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Personalized summarization</a:t>
            </a:r>
            <a:r>
              <a:rPr lang="en"/>
              <a:t> considers </a:t>
            </a:r>
            <a:r>
              <a:rPr b="1" lang="en">
                <a:solidFill>
                  <a:srgbClr val="FF0000"/>
                </a:solidFill>
              </a:rPr>
              <a:t>user’s attention/ interest</a:t>
            </a:r>
            <a:r>
              <a:rPr lang="en"/>
              <a:t> to generate summary [3]</a:t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53749" cy="3380363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42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Indirect e-DINS robustness evaluation (using ROUGE L)</a:t>
            </a:r>
            <a:endParaRPr sz="2400"/>
          </a:p>
        </p:txBody>
      </p:sp>
      <p:sp>
        <p:nvSpPr>
          <p:cNvPr id="304" name="Google Shape;304;p42"/>
          <p:cNvSpPr txBox="1"/>
          <p:nvPr/>
        </p:nvSpPr>
        <p:spPr>
          <a:xfrm>
            <a:off x="6383375" y="2523325"/>
            <a:ext cx="22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2"/>
          <p:cNvSpPr txBox="1"/>
          <p:nvPr/>
        </p:nvSpPr>
        <p:spPr>
          <a:xfrm>
            <a:off x="6179950" y="2494250"/>
            <a:ext cx="262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Dev(</a:t>
            </a:r>
            <a:r>
              <a:rPr lang="en" sz="1300">
                <a:solidFill>
                  <a:schemeClr val="accent1"/>
                </a:solidFill>
              </a:rPr>
              <a:t>S</a:t>
            </a:r>
            <a:r>
              <a:rPr baseline="-25000" lang="en" sz="1300">
                <a:solidFill>
                  <a:schemeClr val="accent1"/>
                </a:solidFill>
              </a:rPr>
              <a:t>Bob</a:t>
            </a:r>
            <a:r>
              <a:rPr lang="en" sz="1300"/>
              <a:t> |</a:t>
            </a:r>
            <a:r>
              <a:rPr lang="en" sz="1300">
                <a:solidFill>
                  <a:srgbClr val="92D050"/>
                </a:solidFill>
              </a:rPr>
              <a:t>Bob</a:t>
            </a:r>
            <a:r>
              <a:rPr lang="en" sz="1300"/>
              <a:t>) + </a:t>
            </a:r>
            <a:r>
              <a:rPr lang="en" sz="1300">
                <a:solidFill>
                  <a:schemeClr val="dk1"/>
                </a:solidFill>
              </a:rPr>
              <a:t>Dev(</a:t>
            </a:r>
            <a:r>
              <a:rPr lang="en" sz="1300">
                <a:solidFill>
                  <a:schemeClr val="accent1"/>
                </a:solidFill>
              </a:rPr>
              <a:t>S</a:t>
            </a:r>
            <a:r>
              <a:rPr baseline="-25000" lang="en" sz="1300">
                <a:solidFill>
                  <a:schemeClr val="accent1"/>
                </a:solidFill>
              </a:rPr>
              <a:t>Alice</a:t>
            </a:r>
            <a:r>
              <a:rPr lang="en" sz="1300">
                <a:solidFill>
                  <a:schemeClr val="dk1"/>
                </a:solidFill>
              </a:rPr>
              <a:t> |</a:t>
            </a:r>
            <a:r>
              <a:rPr lang="en" sz="1300">
                <a:solidFill>
                  <a:srgbClr val="92D050"/>
                </a:solidFill>
              </a:rPr>
              <a:t>Alice</a:t>
            </a:r>
            <a:r>
              <a:rPr lang="en" sz="1300">
                <a:solidFill>
                  <a:schemeClr val="dk1"/>
                </a:solidFill>
              </a:rPr>
              <a:t>)</a:t>
            </a:r>
            <a:endParaRPr sz="1300"/>
          </a:p>
        </p:txBody>
      </p:sp>
      <p:cxnSp>
        <p:nvCxnSpPr>
          <p:cNvPr id="306" name="Google Shape;306;p42"/>
          <p:cNvCxnSpPr/>
          <p:nvPr/>
        </p:nvCxnSpPr>
        <p:spPr>
          <a:xfrm>
            <a:off x="6383375" y="2875900"/>
            <a:ext cx="2092200" cy="0"/>
          </a:xfrm>
          <a:prstGeom prst="straightConnector1">
            <a:avLst/>
          </a:prstGeom>
          <a:noFill/>
          <a:ln cap="flat" cmpd="sng" w="19050">
            <a:solidFill>
              <a:srgbClr val="20202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42"/>
          <p:cNvSpPr txBox="1"/>
          <p:nvPr/>
        </p:nvSpPr>
        <p:spPr>
          <a:xfrm>
            <a:off x="7220525" y="2850400"/>
            <a:ext cx="35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08" name="Google Shape;308;p42"/>
          <p:cNvSpPr txBox="1"/>
          <p:nvPr>
            <p:ph idx="1" type="body"/>
          </p:nvPr>
        </p:nvSpPr>
        <p:spPr>
          <a:xfrm>
            <a:off x="513425" y="4573665"/>
            <a:ext cx="751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ROUGE score is a </a:t>
            </a:r>
            <a:r>
              <a:rPr i="1" lang="en"/>
              <a:t>widely used</a:t>
            </a:r>
            <a:r>
              <a:rPr lang="en"/>
              <a:t> metric with a </a:t>
            </a:r>
            <a:r>
              <a:rPr i="1" lang="en"/>
              <a:t>high correlation with human judgment </a:t>
            </a:r>
            <a:r>
              <a:rPr lang="en"/>
              <a:t>compared to other measures of accuracy [2]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" name="Google Shape;314;p43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" sz="2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Reliability of e-DINS</a:t>
            </a:r>
            <a:r>
              <a:rPr b="0" baseline="-25000" i="0" lang="en" sz="2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</a:t>
            </a:r>
            <a:r>
              <a:rPr b="0" i="0" lang="en" sz="2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a degree of personalization measure</a:t>
            </a:r>
            <a:br>
              <a:rPr lang="en" sz="2400"/>
            </a:br>
            <a:endParaRPr sz="2400"/>
          </a:p>
        </p:txBody>
      </p:sp>
      <p:pic>
        <p:nvPicPr>
          <p:cNvPr id="315" name="Google Shape;31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17230"/>
            <a:ext cx="3082429" cy="2418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2430" y="1066657"/>
            <a:ext cx="3082428" cy="2418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61571" y="2702607"/>
            <a:ext cx="3082429" cy="2418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/>
          <p:nvPr>
            <p:ph type="title"/>
          </p:nvPr>
        </p:nvSpPr>
        <p:spPr>
          <a:xfrm>
            <a:off x="715100" y="1992375"/>
            <a:ext cx="7329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 Future Wo</a:t>
            </a:r>
            <a:r>
              <a:rPr lang="en"/>
              <a:t>rk &amp; Work-in-prog</a:t>
            </a:r>
            <a:r>
              <a:rPr lang="en" sz="3600"/>
              <a:t>ress</a:t>
            </a:r>
            <a:endParaRPr/>
          </a:p>
        </p:txBody>
      </p:sp>
      <p:sp>
        <p:nvSpPr>
          <p:cNvPr id="323" name="Google Shape;32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"/>
          <p:cNvSpPr txBox="1"/>
          <p:nvPr>
            <p:ph type="title"/>
          </p:nvPr>
        </p:nvSpPr>
        <p:spPr>
          <a:xfrm>
            <a:off x="311701" y="140225"/>
            <a:ext cx="4593514" cy="890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Ongoing: Direct e-DINS robustness </a:t>
            </a:r>
            <a:r>
              <a:rPr lang="en"/>
              <a:t>evaluation</a:t>
            </a:r>
            <a:endParaRPr/>
          </a:p>
        </p:txBody>
      </p:sp>
      <p:pic>
        <p:nvPicPr>
          <p:cNvPr id="329" name="Google Shape;32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225"/>
            <a:ext cx="7769030" cy="24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5"/>
          <p:cNvSpPr txBox="1"/>
          <p:nvPr>
            <p:ph idx="12" type="sldNum"/>
          </p:nvPr>
        </p:nvSpPr>
        <p:spPr>
          <a:xfrm>
            <a:off x="8283883" y="43863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45"/>
          <p:cNvSpPr/>
          <p:nvPr/>
        </p:nvSpPr>
        <p:spPr>
          <a:xfrm>
            <a:off x="6483900" y="865325"/>
            <a:ext cx="2507700" cy="3108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5"/>
          <p:cNvSpPr/>
          <p:nvPr/>
        </p:nvSpPr>
        <p:spPr>
          <a:xfrm>
            <a:off x="152400" y="865325"/>
            <a:ext cx="981075" cy="1209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45"/>
          <p:cNvPicPr preferRelativeResize="0"/>
          <p:nvPr/>
        </p:nvPicPr>
        <p:blipFill rotWithShape="1">
          <a:blip r:embed="rId4">
            <a:alphaModFix/>
          </a:blip>
          <a:srcRect b="0" l="1295" r="1285" t="0"/>
          <a:stretch/>
        </p:blipFill>
        <p:spPr>
          <a:xfrm>
            <a:off x="5526138" y="2571738"/>
            <a:ext cx="2962275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06880" y="0"/>
            <a:ext cx="4140769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1410057"/>
            <a:ext cx="5406887" cy="12652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Google Shape;336;p45"/>
          <p:cNvCxnSpPr/>
          <p:nvPr/>
        </p:nvCxnSpPr>
        <p:spPr>
          <a:xfrm rot="10800000">
            <a:off x="4452750" y="1971975"/>
            <a:ext cx="1531200" cy="443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37" name="Google Shape;337;p45"/>
          <p:cNvPicPr preferRelativeResize="0"/>
          <p:nvPr/>
        </p:nvPicPr>
        <p:blipFill rotWithShape="1">
          <a:blip r:embed="rId7">
            <a:alphaModFix/>
          </a:blip>
          <a:srcRect b="0" l="1700" r="1700" t="0"/>
          <a:stretch/>
        </p:blipFill>
        <p:spPr>
          <a:xfrm>
            <a:off x="1" y="2739251"/>
            <a:ext cx="5276861" cy="24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6"/>
          <p:cNvSpPr txBox="1"/>
          <p:nvPr>
            <p:ph type="title"/>
          </p:nvPr>
        </p:nvSpPr>
        <p:spPr>
          <a:xfrm>
            <a:off x="311700" y="431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Future work (Order-wise)</a:t>
            </a:r>
            <a:endParaRPr/>
          </a:p>
        </p:txBody>
      </p:sp>
      <p:sp>
        <p:nvSpPr>
          <p:cNvPr id="343" name="Google Shape;343;p46"/>
          <p:cNvSpPr txBox="1"/>
          <p:nvPr>
            <p:ph idx="1" type="body"/>
          </p:nvPr>
        </p:nvSpPr>
        <p:spPr>
          <a:xfrm>
            <a:off x="311700" y="1018150"/>
            <a:ext cx="8520600" cy="3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Evaluating ChatGPT-styled models’ degree of personalization w.r.t summarization [work-in-progress]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Incorporate e-DINS into stable contemporary accuracy measures (e.g.: ROUGE, BLUE, METEOR, BertScore, etc.)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Exploring SOTA High-Dimensional Contextual Vector based e-DINS measures (instead of JSD) for measuring of personalization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Proposing our own e-DINS based accuracy measure and comparison with other standard measures</a:t>
            </a:r>
            <a:endParaRPr/>
          </a:p>
        </p:txBody>
      </p:sp>
      <p:sp>
        <p:nvSpPr>
          <p:cNvPr id="344" name="Google Shape;34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350" name="Google Shape;35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AutoNum type="arabicPeriod"/>
            </a:pPr>
            <a:r>
              <a:rPr lang="en"/>
              <a:t>Daniel O et.al.; A comprehensive review of automatic text summarization techniques: method, data, evaluation and coding; arXiv; 2023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AutoNum type="arabicPeriod"/>
            </a:pPr>
            <a:r>
              <a:rPr lang="en"/>
              <a:t>Tianyi Zhang et. al.; Benchmarking Large Language Models for News Summarization; arXiv; 2023</a:t>
            </a:r>
            <a:endParaRPr/>
          </a:p>
          <a:p>
            <a:pPr indent="-2286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AutoNum type="arabicPeriod"/>
            </a:pPr>
            <a:r>
              <a:rPr lang="en"/>
              <a:t>Xiang Ao et. al.; PENS: A Dataset and Generic Framework for Personalized News Headline Generation; IJCNLP; 2021</a:t>
            </a:r>
            <a:endParaRPr/>
          </a:p>
          <a:p>
            <a:pPr indent="-2286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AutoNum type="arabicPeriod"/>
            </a:pPr>
            <a:r>
              <a:rPr lang="en"/>
              <a:t>Mike Lewis et. al.; BART: Denoising Sequence-to-Sequence Pre-training for Natural Language Generation, Translation, and Comprehension;  Association for Computational Linguistics, 2019</a:t>
            </a:r>
            <a:endParaRPr/>
          </a:p>
          <a:p>
            <a:pPr indent="-2286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t/>
            </a:r>
            <a:endParaRPr/>
          </a:p>
        </p:txBody>
      </p:sp>
      <p:sp>
        <p:nvSpPr>
          <p:cNvPr id="351" name="Google Shape;35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357" name="Google Shape;357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b="0" i="0" lang="en" sz="1500">
                <a:latin typeface="Arial"/>
                <a:ea typeface="Arial"/>
                <a:cs typeface="Arial"/>
                <a:sym typeface="Arial"/>
              </a:rPr>
              <a:t>C. Wu et. al.; Neural news recommendation with multi-head self-</a:t>
            </a:r>
            <a:br>
              <a:rPr lang="en" sz="1500"/>
            </a:br>
            <a:r>
              <a:rPr b="0" i="0" lang="en" sz="1500">
                <a:latin typeface="Arial"/>
                <a:ea typeface="Arial"/>
                <a:cs typeface="Arial"/>
                <a:sym typeface="Arial"/>
              </a:rPr>
              <a:t>attention; EMNLP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" sz="1500">
                <a:latin typeface="Arial"/>
                <a:ea typeface="Arial"/>
                <a:cs typeface="Arial"/>
                <a:sym typeface="Arial"/>
              </a:rPr>
              <a:t> 2019</a:t>
            </a:r>
            <a:endParaRPr/>
          </a:p>
          <a:p>
            <a:pPr indent="-2286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5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b="0" i="0" lang="en" sz="1500">
                <a:latin typeface="Arial"/>
                <a:ea typeface="Arial"/>
                <a:cs typeface="Arial"/>
                <a:sym typeface="Arial"/>
              </a:rPr>
              <a:t>S. Okura et. al.; Embedding-based news recommendation for millions</a:t>
            </a:r>
            <a:br>
              <a:rPr lang="en" sz="1500"/>
            </a:br>
            <a:r>
              <a:rPr b="0" i="0" lang="en" sz="1500">
                <a:latin typeface="Arial"/>
                <a:ea typeface="Arial"/>
                <a:cs typeface="Arial"/>
                <a:sym typeface="Arial"/>
              </a:rPr>
              <a:t>of users; KDD; 2017  </a:t>
            </a:r>
            <a:endParaRPr/>
          </a:p>
          <a:p>
            <a:pPr indent="-2286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5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b="0" i="0" lang="en" sz="1500">
                <a:latin typeface="Arial"/>
                <a:ea typeface="Arial"/>
                <a:cs typeface="Arial"/>
                <a:sym typeface="Arial"/>
              </a:rPr>
              <a:t>A. See et. al.; Get to the point: Summarization with pointer-generator networks; arXiv; 2017</a:t>
            </a:r>
            <a:endParaRPr sz="1500"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 startAt="5"/>
            </a:pPr>
            <a:r>
              <a:rPr b="0" i="0" lang="en" sz="1500">
                <a:latin typeface="Arial"/>
                <a:ea typeface="Arial"/>
                <a:cs typeface="Arial"/>
                <a:sym typeface="Arial"/>
              </a:rPr>
              <a:t>C. Wu et. al.; Neural news recommendation with attentive multi-view learning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" sz="1500">
                <a:latin typeface="Arial"/>
                <a:ea typeface="Arial"/>
                <a:cs typeface="Arial"/>
                <a:sym typeface="Arial"/>
              </a:rPr>
              <a:t> arXiv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" sz="1500">
                <a:latin typeface="Arial"/>
                <a:ea typeface="Arial"/>
                <a:cs typeface="Arial"/>
                <a:sym typeface="Arial"/>
              </a:rPr>
              <a:t> 2019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500"/>
          </a:p>
        </p:txBody>
      </p:sp>
      <p:sp>
        <p:nvSpPr>
          <p:cNvPr id="358" name="Google Shape;35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64" name="Google Shape;36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Stage-1 recap</a:t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9700" y="0"/>
            <a:ext cx="498398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875" y="833562"/>
            <a:ext cx="9143999" cy="40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658450" y="1017725"/>
            <a:ext cx="29880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59999"/>
              <a:buNone/>
            </a:pPr>
            <a:r>
              <a:rPr lang="en"/>
              <a:t>Adaptive Summarization as Personalized Summary Recommendation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2528400" y="2337275"/>
            <a:ext cx="4861800" cy="8019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 what extent model is personalized? - so far, no measure</a:t>
            </a:r>
            <a:endParaRPr b="0" i="1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Evaluation of degree of personalization</a:t>
            </a:r>
            <a:endParaRPr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 u="sng">
                <a:solidFill>
                  <a:srgbClr val="FF0000"/>
                </a:solidFill>
              </a:rPr>
              <a:t>Degree of personalization</a:t>
            </a:r>
            <a:r>
              <a:rPr lang="en"/>
              <a:t> indicates how well model adapts to the user's preferences while generating a summary for the user.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 order to accurately measure it, </a:t>
            </a: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proportional changes to both user profiles and summaries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must be considered.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2275" y="2141675"/>
            <a:ext cx="3942225" cy="291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CE5CD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Evaluation framework: Research Motivation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several metrics that evaluate model in terms of </a:t>
            </a:r>
            <a:r>
              <a:rPr b="1" lang="en"/>
              <a:t>accuracy </a:t>
            </a:r>
            <a:r>
              <a:rPr lang="en"/>
              <a:t>and </a:t>
            </a:r>
            <a:r>
              <a:rPr b="1" lang="en"/>
              <a:t>quality (focuses on the readability)</a:t>
            </a:r>
            <a:r>
              <a:rPr lang="en"/>
              <a:t> of summary [1]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of them evaluate model in terms of </a:t>
            </a:r>
            <a:r>
              <a:rPr b="1" lang="en"/>
              <a:t>how well a summarization model can capture user preference</a:t>
            </a:r>
            <a:r>
              <a:rPr lang="en"/>
              <a:t> w.r.t. subjectivity (user’s individual perception of saliency)</a:t>
            </a:r>
            <a:endParaRPr/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Motivation: Measure for personalization is absent till now</a:t>
            </a:r>
            <a:endParaRPr/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2584500" y="4516350"/>
            <a:ext cx="374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Different evaluation metrics for accuracy and quality [1]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1" name="Google Shape;111;p20"/>
          <p:cNvGraphicFramePr/>
          <p:nvPr/>
        </p:nvGraphicFramePr>
        <p:xfrm>
          <a:off x="68700" y="11406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{071FA389-A325-49F5-81B5-603182D1912C}</a:tableStyleId>
              </a:tblPr>
              <a:tblGrid>
                <a:gridCol w="1052050"/>
                <a:gridCol w="1428675"/>
                <a:gridCol w="1888625"/>
                <a:gridCol w="2462250"/>
                <a:gridCol w="2175000"/>
              </a:tblGrid>
              <a:tr h="277000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                                              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 rowSpan="2" h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Manual Evaluation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Automated Evaluation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 hMerge="1"/>
              </a:tr>
              <a:tr h="298500">
                <a:tc gridSpan="2" vMerge="1"/>
                <a:tc hMerge="1"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Reference-based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Reference-free</a:t>
                      </a:r>
                      <a:endParaRPr b="1" sz="1000"/>
                    </a:p>
                  </a:txBody>
                  <a:tcPr marT="91425" marB="91425" marR="91425" marL="91425" anchor="ctr"/>
                </a:tc>
              </a:tr>
              <a:tr h="11394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Accuracy 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AutoNum type="arabicPeriod"/>
                      </a:pP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Factoid (2003)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AutoNum type="arabicPeriod"/>
                      </a:pP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Pyramid (2004)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AutoNum type="arabicPeriod"/>
                      </a:pP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SEE (2003)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en" sz="1000"/>
                        <a:t>Cosine similarity (1989)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en" sz="1000"/>
                        <a:t>BLUE (2002)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en" sz="1000"/>
                        <a:t>ROUGE (2004)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en" sz="1000"/>
                        <a:t>Unit overlap (2002)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en" sz="1000"/>
                        <a:t>Latent-based (2009)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en" sz="1000"/>
                        <a:t>Semi-automated pyramid (2018)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Automated pyramid (2017)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en" sz="1000"/>
                        <a:t>KL divergence (1959)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en" sz="1000"/>
                        <a:t>Jensen–Shannon divergence (1991)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en" sz="1000"/>
                        <a:t>FRESA (2013)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en" sz="1000"/>
                        <a:t>SummTriver (2018)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en" sz="1000"/>
                        <a:t>Summary likelihood (2013)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en" sz="1000"/>
                        <a:t>SUPERT (2020) 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774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Quality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AutoNum type="arabicPeriod"/>
                      </a:pP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DUC 2005 readability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AutoNum type="arabicPeriod"/>
                      </a:pP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TAC 2008 readability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Sum-QE(2019)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9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Degree of personalization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w.r.t. subjectivity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??</a:t>
                      </a:r>
                      <a:endParaRPr b="1" baseline="-25000"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271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Accuracy-centric measure vs. Personalization-centric measure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36500"/>
            <a:ext cx="8595900" cy="12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85450"/>
              </a:buClr>
              <a:buSzPct val="100000"/>
              <a:buChar char="●"/>
            </a:pPr>
            <a:r>
              <a:rPr lang="en">
                <a:solidFill>
                  <a:srgbClr val="B85450"/>
                </a:solidFill>
              </a:rPr>
              <a:t>Accuracy-centric measure : Difference between user written and model generated summary </a:t>
            </a:r>
            <a:endParaRPr>
              <a:solidFill>
                <a:srgbClr val="B8545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3673"/>
              <a:buNone/>
            </a:pPr>
            <a:r>
              <a:t/>
            </a:r>
            <a:endParaRPr sz="1400">
              <a:solidFill>
                <a:srgbClr val="B85450"/>
              </a:solidFill>
            </a:endParaRPr>
          </a:p>
          <a:p>
            <a:pPr indent="-30861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Personalization-centric measure :  </a:t>
            </a:r>
            <a:r>
              <a:rPr i="1" lang="en" u="sng"/>
              <a:t>Proportional </a:t>
            </a:r>
            <a:r>
              <a:rPr lang="en"/>
              <a:t>differential in model-generated summary and user profile distances</a:t>
            </a:r>
            <a:endParaRPr/>
          </a:p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9" name="Google Shape;119;p21"/>
          <p:cNvGrpSpPr/>
          <p:nvPr/>
        </p:nvGrpSpPr>
        <p:grpSpPr>
          <a:xfrm>
            <a:off x="449450" y="2282387"/>
            <a:ext cx="3881550" cy="2817788"/>
            <a:chOff x="449450" y="2282387"/>
            <a:chExt cx="3881550" cy="2817788"/>
          </a:xfrm>
        </p:grpSpPr>
        <p:sp>
          <p:nvSpPr>
            <p:cNvPr id="120" name="Google Shape;120;p21"/>
            <p:cNvSpPr txBox="1"/>
            <p:nvPr/>
          </p:nvSpPr>
          <p:spPr>
            <a:xfrm>
              <a:off x="790575" y="4746175"/>
              <a:ext cx="3051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(a) Accuracy is </a:t>
              </a:r>
              <a:r>
                <a:rPr b="1" i="0" lang="en" sz="1100" u="none" cap="none" strike="noStrike">
                  <a:solidFill>
                    <a:srgbClr val="38761D"/>
                  </a:solidFill>
                  <a:latin typeface="Arial"/>
                  <a:ea typeface="Arial"/>
                  <a:cs typeface="Arial"/>
                  <a:sym typeface="Arial"/>
                </a:rPr>
                <a:t>high</a:t>
              </a:r>
              <a:r>
                <a:rPr b="0" i="0" lang="en" sz="11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, personalization is </a:t>
              </a:r>
              <a:r>
                <a:rPr b="1" i="0" lang="en" sz="11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low</a:t>
              </a:r>
              <a:endParaRPr b="1" i="0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1" name="Google Shape;121;p21"/>
            <p:cNvPicPr preferRelativeResize="0"/>
            <p:nvPr/>
          </p:nvPicPr>
          <p:blipFill rotWithShape="1">
            <a:blip r:embed="rId3">
              <a:alphaModFix/>
            </a:blip>
            <a:srcRect b="0" l="0" r="0" t="8999"/>
            <a:stretch/>
          </p:blipFill>
          <p:spPr>
            <a:xfrm>
              <a:off x="449450" y="2282387"/>
              <a:ext cx="3881550" cy="26254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" name="Google Shape;122;p21"/>
          <p:cNvGrpSpPr/>
          <p:nvPr/>
        </p:nvGrpSpPr>
        <p:grpSpPr>
          <a:xfrm>
            <a:off x="4427825" y="2153225"/>
            <a:ext cx="4195646" cy="2883800"/>
            <a:chOff x="4427825" y="2153225"/>
            <a:chExt cx="4195646" cy="2883800"/>
          </a:xfrm>
        </p:grpSpPr>
        <p:sp>
          <p:nvSpPr>
            <p:cNvPr id="123" name="Google Shape;123;p21"/>
            <p:cNvSpPr txBox="1"/>
            <p:nvPr/>
          </p:nvSpPr>
          <p:spPr>
            <a:xfrm>
              <a:off x="5276652" y="4683025"/>
              <a:ext cx="3051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(b) Accuracy is </a:t>
              </a:r>
              <a:r>
                <a:rPr b="1" i="0" lang="en" sz="1100" u="none" cap="none" strike="noStrike">
                  <a:solidFill>
                    <a:srgbClr val="38761D"/>
                  </a:solidFill>
                  <a:latin typeface="Arial"/>
                  <a:ea typeface="Arial"/>
                  <a:cs typeface="Arial"/>
                  <a:sym typeface="Arial"/>
                </a:rPr>
                <a:t>high</a:t>
              </a:r>
              <a:r>
                <a:rPr b="0" i="0" lang="en" sz="11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b="0" i="0" lang="en" sz="11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personalization </a:t>
              </a:r>
              <a:r>
                <a:rPr b="0" i="0" lang="en" sz="11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is </a:t>
              </a:r>
              <a:r>
                <a:rPr b="1" i="0" lang="en" sz="1100" u="none" cap="none" strike="noStrike">
                  <a:solidFill>
                    <a:srgbClr val="38761D"/>
                  </a:solidFill>
                  <a:latin typeface="Arial"/>
                  <a:ea typeface="Arial"/>
                  <a:cs typeface="Arial"/>
                  <a:sym typeface="Arial"/>
                </a:rPr>
                <a:t>high</a:t>
              </a:r>
              <a:endParaRPr b="1" i="0" sz="11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4" name="Google Shape;124;p21"/>
            <p:cNvPicPr preferRelativeResize="0"/>
            <p:nvPr/>
          </p:nvPicPr>
          <p:blipFill rotWithShape="1">
            <a:blip r:embed="rId4">
              <a:alphaModFix/>
            </a:blip>
            <a:srcRect b="0" l="0" r="0" t="8784"/>
            <a:stretch/>
          </p:blipFill>
          <p:spPr>
            <a:xfrm>
              <a:off x="4427825" y="2153225"/>
              <a:ext cx="4195646" cy="26254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