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8" roundtripDataSignature="AMtx7mi3BBVc+RFQYyZem51UkKZUXSid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10FA20-BA21-4500-A8B4-806F042F90A6}">
  <a:tblStyle styleId="{D310FA20-BA21-4500-A8B4-806F042F90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92445C5-BF2B-4631-8C10-C82A40B1AF33}"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italic.fntdata"/><Relationship Id="rId23" Type="http://schemas.openxmlformats.org/officeDocument/2006/relationships/slide" Target="slides/slide17.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Robo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Things that we are focusing 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Things that we are focusing 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marR="474446" rtl="0" algn="just">
              <a:lnSpc>
                <a:spcPct val="94753"/>
              </a:lnSpc>
              <a:spcBef>
                <a:spcPts val="232"/>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2d3f547d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22d3f547d3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474446" rtl="0" algn="just">
              <a:lnSpc>
                <a:spcPct val="94753"/>
              </a:lnSpc>
              <a:spcBef>
                <a:spcPts val="232"/>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2d3f547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22d3f547d3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474446" rtl="0" algn="just">
              <a:lnSpc>
                <a:spcPct val="94753"/>
              </a:lnSpc>
              <a:spcBef>
                <a:spcPts val="232"/>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Things that we are focusing 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2d3f547d3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22d3f547d3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474446" rtl="0" algn="just">
              <a:lnSpc>
                <a:spcPct val="94753"/>
              </a:lnSpc>
              <a:spcBef>
                <a:spcPts val="232"/>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2d3f547d3_0_4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22d3f547d3_0_4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Things that we are focusing 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2d3f547d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22d3f547d3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595959"/>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2d3f547d3_0_5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222d3f547d3_0_5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Things that we are focusing 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1st: Each person browses 1,000 news headlines and marks at least 50 pieces he is interested in.</a:t>
            </a:r>
            <a:endParaRPr/>
          </a:p>
          <a:p>
            <a:pPr indent="0" lvl="0" marL="0" rtl="0" algn="l">
              <a:lnSpc>
                <a:spcPct val="100000"/>
              </a:lnSpc>
              <a:spcBef>
                <a:spcPts val="0"/>
              </a:spcBef>
              <a:spcAft>
                <a:spcPts val="0"/>
              </a:spcAft>
              <a:buSzPts val="1100"/>
              <a:buNone/>
            </a:pPr>
            <a:r>
              <a:rPr lang="en"/>
              <a:t>2nd: Write their preferred headlines for different 200 articles , without knowing at original news title.</a:t>
            </a:r>
            <a:endParaRPr/>
          </a:p>
          <a:p>
            <a:pPr indent="0" lvl="0" marL="0" rtl="0" algn="l">
              <a:lnSpc>
                <a:spcPct val="100000"/>
              </a:lnSpc>
              <a:spcBef>
                <a:spcPts val="0"/>
              </a:spcBef>
              <a:spcAft>
                <a:spcPts val="0"/>
              </a:spcAft>
              <a:buSzPts val="1100"/>
              <a:buNone/>
            </a:pPr>
            <a:r>
              <a:rPr lang="en"/>
              <a:t>these news articles are excluded from the 1st stage</a:t>
            </a:r>
            <a:endParaRPr/>
          </a:p>
          <a:p>
            <a:pPr indent="0" lvl="0" marL="0" rtl="0" algn="l">
              <a:lnSpc>
                <a:spcPct val="100000"/>
              </a:lnSpc>
              <a:spcBef>
                <a:spcPts val="0"/>
              </a:spcBef>
              <a:spcAft>
                <a:spcPts val="0"/>
              </a:spcAft>
              <a:buSzPts val="1100"/>
              <a:buNone/>
            </a:pPr>
            <a:r>
              <a:rPr lang="en"/>
              <a:t>Redundantly assign them to make sure each news is seen by 4 people on average.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1st: Each person browses 1,000 news headlines and marks at least 50 pieces he is interested in.</a:t>
            </a:r>
            <a:endParaRPr/>
          </a:p>
          <a:p>
            <a:pPr indent="0" lvl="0" marL="0" rtl="0" algn="l">
              <a:lnSpc>
                <a:spcPct val="100000"/>
              </a:lnSpc>
              <a:spcBef>
                <a:spcPts val="0"/>
              </a:spcBef>
              <a:spcAft>
                <a:spcPts val="0"/>
              </a:spcAft>
              <a:buSzPts val="1100"/>
              <a:buNone/>
            </a:pPr>
            <a:r>
              <a:rPr lang="en"/>
              <a:t>2nd: Write their preferred headlines for different 200 articles , without knowing at original news title.</a:t>
            </a:r>
            <a:endParaRPr/>
          </a:p>
          <a:p>
            <a:pPr indent="0" lvl="0" marL="0" rtl="0" algn="l">
              <a:lnSpc>
                <a:spcPct val="100000"/>
              </a:lnSpc>
              <a:spcBef>
                <a:spcPts val="0"/>
              </a:spcBef>
              <a:spcAft>
                <a:spcPts val="0"/>
              </a:spcAft>
              <a:buSzPts val="1100"/>
              <a:buNone/>
            </a:pPr>
            <a:r>
              <a:rPr lang="en"/>
              <a:t>these news articles are excluded from the 1st stage</a:t>
            </a:r>
            <a:endParaRPr/>
          </a:p>
          <a:p>
            <a:pPr indent="0" lvl="0" marL="0" rtl="0" algn="l">
              <a:lnSpc>
                <a:spcPct val="100000"/>
              </a:lnSpc>
              <a:spcBef>
                <a:spcPts val="0"/>
              </a:spcBef>
              <a:spcAft>
                <a:spcPts val="0"/>
              </a:spcAft>
              <a:buSzPts val="1100"/>
              <a:buNone/>
            </a:pPr>
            <a:r>
              <a:rPr lang="en"/>
              <a:t>Redundantly assign them to make sure each news is seen by 4 people on average.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2d3f547d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22d3f547d3_0_5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Things that we are focusing 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26.15, 9.37, 21.03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2d3f547d3_0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22d3f547d3_0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salient = imp info</a:t>
            </a:r>
            <a:endParaRPr/>
          </a:p>
          <a:p>
            <a:pPr indent="0" lvl="0" marL="0" rtl="0" algn="l">
              <a:lnSpc>
                <a:spcPct val="100000"/>
              </a:lnSpc>
              <a:spcBef>
                <a:spcPts val="0"/>
              </a:spcBef>
              <a:spcAft>
                <a:spcPts val="0"/>
              </a:spcAft>
              <a:buSzPts val="1100"/>
              <a:buNone/>
            </a:pPr>
            <a:r>
              <a:rPr lang="en"/>
              <a:t>Static summary</a:t>
            </a:r>
            <a:endParaRPr/>
          </a:p>
          <a:p>
            <a:pPr indent="0" lvl="0" marL="0" rtl="0" algn="l">
              <a:lnSpc>
                <a:spcPct val="100000"/>
              </a:lnSpc>
              <a:spcBef>
                <a:spcPts val="0"/>
              </a:spcBef>
              <a:spcAft>
                <a:spcPts val="0"/>
              </a:spcAft>
              <a:buSzPts val="1100"/>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2d3f547d3_0_5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22d3f547d3_0_5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2d3f547d3_0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22d3f547d3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26.15, 9.37, 21.03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2d3f547d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22d3f547d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2d3f547d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2d3f547d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2d3f547d3_0_4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22d3f547d3_0_4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Things that we are focusing 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2d3f547d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2d3f547d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Maximizing novelty : we arent interested in same info again next time, right?</a:t>
            </a:r>
            <a:endParaRPr>
              <a:solidFill>
                <a:schemeClr val="dk1"/>
              </a:solidFill>
            </a:endParaRPr>
          </a:p>
          <a:p>
            <a:pPr indent="0" lvl="0" marL="0" rtl="0" algn="l">
              <a:spcBef>
                <a:spcPts val="0"/>
              </a:spcBef>
              <a:spcAft>
                <a:spcPts val="0"/>
              </a:spcAft>
              <a:buNone/>
            </a:pPr>
            <a:r>
              <a:rPr lang="en">
                <a:solidFill>
                  <a:schemeClr val="dk1"/>
                </a:solidFill>
              </a:rPr>
              <a:t>See left img: generic one… </a:t>
            </a:r>
            <a:endParaRPr>
              <a:solidFill>
                <a:schemeClr val="dk1"/>
              </a:solidFill>
            </a:endParaRPr>
          </a:p>
          <a:p>
            <a:pPr indent="0" lvl="0" marL="0" rtl="0" algn="l">
              <a:spcBef>
                <a:spcPts val="0"/>
              </a:spcBef>
              <a:spcAft>
                <a:spcPts val="0"/>
              </a:spcAft>
              <a:buNone/>
            </a:pPr>
            <a:r>
              <a:rPr lang="en">
                <a:solidFill>
                  <a:schemeClr val="dk1"/>
                </a:solidFill>
              </a:rPr>
              <a:t>right img: </a:t>
            </a:r>
            <a:r>
              <a:rPr b="1" lang="en">
                <a:solidFill>
                  <a:schemeClr val="dk1"/>
                </a:solidFill>
              </a:rPr>
              <a:t>different angle</a:t>
            </a:r>
            <a:r>
              <a:rPr lang="en">
                <a:solidFill>
                  <a:schemeClr val="dk1"/>
                </a:solidFill>
              </a:rPr>
              <a:t> :well i wasnt expecting count i was news update of recent issues which is in china … observe novelty in each or right news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Things that we are focusing 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Things that we are focusing 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Things that we are focusing on: Difference in model generated summary proportional to difference in user profile (w.r.t. document)</a:t>
            </a:r>
            <a:endParaRPr sz="1800">
              <a:solidFill>
                <a:srgbClr val="595959"/>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jp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msnews.github.io/pens_data.html" TargetMode="Externa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hyperlink" Target="https://msnews.github.io/pens_data.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microsoft.com/en-us/research/uploads/prod/2021/06/ACL2021_PENS_Camera_Ready_1862_Paper.pdf" TargetMode="Externa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30.png"/><Relationship Id="rId6"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3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0.png"/><Relationship Id="rId4" Type="http://schemas.openxmlformats.org/officeDocument/2006/relationships/image" Target="../media/image39.png"/><Relationship Id="rId5"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1627025"/>
            <a:ext cx="8520600" cy="1762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680"/>
              <a:buNone/>
            </a:pPr>
            <a:r>
              <a:rPr lang="en" sz="3700"/>
              <a:t> Evaluation of Personalized Summarization w.r.t. Temporal Variance</a:t>
            </a:r>
            <a:endParaRPr sz="3700"/>
          </a:p>
        </p:txBody>
      </p:sp>
      <p:sp>
        <p:nvSpPr>
          <p:cNvPr id="55" name="Google Shape;55;p1"/>
          <p:cNvSpPr txBox="1"/>
          <p:nvPr>
            <p:ph idx="1" type="subTitle"/>
          </p:nvPr>
        </p:nvSpPr>
        <p:spPr>
          <a:xfrm>
            <a:off x="2521950" y="3918275"/>
            <a:ext cx="4100100" cy="7926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n" sz="1620"/>
              <a:t>Presented By: Darsh Rank (201901247)</a:t>
            </a:r>
            <a:endParaRPr sz="1620"/>
          </a:p>
          <a:p>
            <a:pPr indent="0" lvl="0" marL="0" rtl="0" algn="l">
              <a:lnSpc>
                <a:spcPct val="80000"/>
              </a:lnSpc>
              <a:spcBef>
                <a:spcPts val="0"/>
              </a:spcBef>
              <a:spcAft>
                <a:spcPts val="0"/>
              </a:spcAft>
              <a:buSzPts val="440"/>
              <a:buNone/>
            </a:pPr>
            <a:r>
              <a:t/>
            </a:r>
            <a:endParaRPr sz="1620"/>
          </a:p>
          <a:p>
            <a:pPr indent="0" lvl="0" marL="0" rtl="0" algn="l">
              <a:lnSpc>
                <a:spcPct val="80000"/>
              </a:lnSpc>
              <a:spcBef>
                <a:spcPts val="0"/>
              </a:spcBef>
              <a:spcAft>
                <a:spcPts val="0"/>
              </a:spcAft>
              <a:buSzPts val="440"/>
              <a:buNone/>
            </a:pPr>
            <a:r>
              <a:rPr lang="en" sz="1620"/>
              <a:t>Project Guide: Prof. Sourish Dasgupta</a:t>
            </a:r>
            <a:endParaRPr sz="1620"/>
          </a:p>
          <a:p>
            <a:pPr indent="0" lvl="0" marL="0" rtl="0" algn="l">
              <a:lnSpc>
                <a:spcPct val="80000"/>
              </a:lnSpc>
              <a:spcBef>
                <a:spcPts val="0"/>
              </a:spcBef>
              <a:spcAft>
                <a:spcPts val="0"/>
              </a:spcAft>
              <a:buSzPts val="440"/>
              <a:buNone/>
            </a:pPr>
            <a:r>
              <a:t/>
            </a:r>
            <a:endParaRPr sz="1620"/>
          </a:p>
        </p:txBody>
      </p:sp>
      <p:pic>
        <p:nvPicPr>
          <p:cNvPr id="56" name="Google Shape;56;p1"/>
          <p:cNvPicPr preferRelativeResize="0"/>
          <p:nvPr/>
        </p:nvPicPr>
        <p:blipFill rotWithShape="1">
          <a:blip r:embed="rId3">
            <a:alphaModFix/>
          </a:blip>
          <a:srcRect b="0" l="0" r="0" t="0"/>
          <a:stretch/>
        </p:blipFill>
        <p:spPr>
          <a:xfrm>
            <a:off x="3660950" y="151275"/>
            <a:ext cx="1822100" cy="1822100"/>
          </a:xfrm>
          <a:prstGeom prst="rect">
            <a:avLst/>
          </a:prstGeom>
          <a:noFill/>
          <a:ln>
            <a:noFill/>
          </a:ln>
        </p:spPr>
      </p:pic>
      <p:sp>
        <p:nvSpPr>
          <p:cNvPr id="57" name="Google Shape;5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8" name="Shape 128"/>
        <p:cNvGrpSpPr/>
        <p:nvPr/>
      </p:nvGrpSpPr>
      <p:grpSpPr>
        <a:xfrm>
          <a:off x="0" y="0"/>
          <a:ext cx="0" cy="0"/>
          <a:chOff x="0" y="0"/>
          <a:chExt cx="0" cy="0"/>
        </a:xfrm>
      </p:grpSpPr>
      <p:sp>
        <p:nvSpPr>
          <p:cNvPr id="129" name="Google Shape;129;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Designing evaluation measure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26782"/>
              <a:buNone/>
            </a:pPr>
            <a:r>
              <a:rPr i="1" lang="en" sz="3155"/>
              <a:t>Effective Degree of Insensitivity (w.r.t temporal variance)</a:t>
            </a:r>
            <a:endParaRPr i="1" sz="3155"/>
          </a:p>
        </p:txBody>
      </p:sp>
      <p:sp>
        <p:nvSpPr>
          <p:cNvPr id="130" name="Google Shape;13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4" name="Shape 134"/>
        <p:cNvGrpSpPr/>
        <p:nvPr/>
      </p:nvGrpSpPr>
      <p:grpSpPr>
        <a:xfrm>
          <a:off x="0" y="0"/>
          <a:ext cx="0" cy="0"/>
          <a:chOff x="0" y="0"/>
          <a:chExt cx="0" cy="0"/>
        </a:xfrm>
      </p:grpSpPr>
      <p:sp>
        <p:nvSpPr>
          <p:cNvPr id="135" name="Google Shape;135;p12"/>
          <p:cNvSpPr txBox="1"/>
          <p:nvPr>
            <p:ph type="title"/>
          </p:nvPr>
        </p:nvSpPr>
        <p:spPr>
          <a:xfrm>
            <a:off x="311700" y="445025"/>
            <a:ext cx="1980900" cy="1182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226"/>
              <a:buNone/>
            </a:pPr>
            <a:r>
              <a:rPr lang="en" sz="2700"/>
              <a:t>What is </a:t>
            </a:r>
            <a:r>
              <a:rPr i="1" lang="en" sz="2700">
                <a:solidFill>
                  <a:srgbClr val="FF0000"/>
                </a:solidFill>
              </a:rPr>
              <a:t>Insensitivity w.r.t Temporal Variance</a:t>
            </a:r>
            <a:r>
              <a:rPr lang="en" sz="2700"/>
              <a:t>?</a:t>
            </a:r>
            <a:endParaRPr sz="2700"/>
          </a:p>
        </p:txBody>
      </p:sp>
      <p:sp>
        <p:nvSpPr>
          <p:cNvPr id="136" name="Google Shape;13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7" name="Google Shape;137;p12"/>
          <p:cNvPicPr preferRelativeResize="0"/>
          <p:nvPr/>
        </p:nvPicPr>
        <p:blipFill>
          <a:blip r:embed="rId3">
            <a:alphaModFix/>
          </a:blip>
          <a:stretch>
            <a:fillRect/>
          </a:stretch>
        </p:blipFill>
        <p:spPr>
          <a:xfrm>
            <a:off x="2550663" y="218125"/>
            <a:ext cx="5663733"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1" name="Shape 141"/>
        <p:cNvGrpSpPr/>
        <p:nvPr/>
      </p:nvGrpSpPr>
      <p:grpSpPr>
        <a:xfrm>
          <a:off x="0" y="0"/>
          <a:ext cx="0" cy="0"/>
          <a:chOff x="0" y="0"/>
          <a:chExt cx="0" cy="0"/>
        </a:xfrm>
      </p:grpSpPr>
      <p:sp>
        <p:nvSpPr>
          <p:cNvPr id="142" name="Google Shape;142;p13"/>
          <p:cNvSpPr txBox="1"/>
          <p:nvPr>
            <p:ph type="title"/>
          </p:nvPr>
        </p:nvSpPr>
        <p:spPr>
          <a:xfrm>
            <a:off x="311700" y="445025"/>
            <a:ext cx="8832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Degree of Insensitivity (D-INS) as a viable measure</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43" name="Google Shape;14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44" name="Google Shape;144;p13"/>
          <p:cNvPicPr preferRelativeResize="0"/>
          <p:nvPr/>
        </p:nvPicPr>
        <p:blipFill>
          <a:blip r:embed="rId3">
            <a:alphaModFix/>
          </a:blip>
          <a:stretch>
            <a:fillRect/>
          </a:stretch>
        </p:blipFill>
        <p:spPr>
          <a:xfrm rot="5400000">
            <a:off x="3385812" y="-1508288"/>
            <a:ext cx="2372375" cy="846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8" name="Shape 148"/>
        <p:cNvGrpSpPr/>
        <p:nvPr/>
      </p:nvGrpSpPr>
      <p:grpSpPr>
        <a:xfrm>
          <a:off x="0" y="0"/>
          <a:ext cx="0" cy="0"/>
          <a:chOff x="0" y="0"/>
          <a:chExt cx="0" cy="0"/>
        </a:xfrm>
      </p:grpSpPr>
      <p:sp>
        <p:nvSpPr>
          <p:cNvPr id="149" name="Google Shape;149;p14"/>
          <p:cNvSpPr txBox="1"/>
          <p:nvPr>
            <p:ph type="title"/>
          </p:nvPr>
        </p:nvSpPr>
        <p:spPr>
          <a:xfrm>
            <a:off x="311700" y="445025"/>
            <a:ext cx="8832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Angle of Deviation : Formulation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50" name="Google Shape;150;p14"/>
          <p:cNvSpPr txBox="1"/>
          <p:nvPr>
            <p:ph idx="1" type="body"/>
          </p:nvPr>
        </p:nvSpPr>
        <p:spPr>
          <a:xfrm>
            <a:off x="311700" y="1017725"/>
            <a:ext cx="8520600" cy="1419300"/>
          </a:xfrm>
          <a:prstGeom prst="rect">
            <a:avLst/>
          </a:prstGeom>
          <a:noFill/>
          <a:ln>
            <a:noFill/>
          </a:ln>
        </p:spPr>
        <p:txBody>
          <a:bodyPr anchorCtr="0" anchor="t" bIns="91425" lIns="91425" spcFirstLastPara="1" rIns="91425" wrap="square" tIns="91425">
            <a:noAutofit/>
          </a:bodyPr>
          <a:lstStyle/>
          <a:p>
            <a:pPr indent="-342900" lvl="0" marL="457200" marR="474446" rtl="0" algn="just">
              <a:lnSpc>
                <a:spcPct val="94753"/>
              </a:lnSpc>
              <a:spcBef>
                <a:spcPts val="232"/>
              </a:spcBef>
              <a:spcAft>
                <a:spcPts val="0"/>
              </a:spcAft>
              <a:buSzPts val="1800"/>
              <a:buChar char="●"/>
            </a:pPr>
            <a:r>
              <a:rPr lang="en"/>
              <a:t>Angle of Deviation represents the shift in the user profile and model generated summary post some time interval.</a:t>
            </a:r>
            <a:endParaRPr/>
          </a:p>
        </p:txBody>
      </p:sp>
      <p:sp>
        <p:nvSpPr>
          <p:cNvPr id="151" name="Google Shape;15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2" name="Google Shape;152;p14"/>
          <p:cNvPicPr preferRelativeResize="0"/>
          <p:nvPr/>
        </p:nvPicPr>
        <p:blipFill>
          <a:blip r:embed="rId3">
            <a:alphaModFix/>
          </a:blip>
          <a:stretch>
            <a:fillRect/>
          </a:stretch>
        </p:blipFill>
        <p:spPr>
          <a:xfrm>
            <a:off x="1716398" y="1700700"/>
            <a:ext cx="5402100" cy="2079525"/>
          </a:xfrm>
          <a:prstGeom prst="rect">
            <a:avLst/>
          </a:prstGeom>
          <a:noFill/>
          <a:ln>
            <a:noFill/>
          </a:ln>
        </p:spPr>
      </p:pic>
      <p:pic>
        <p:nvPicPr>
          <p:cNvPr id="153" name="Google Shape;153;p14"/>
          <p:cNvPicPr preferRelativeResize="0"/>
          <p:nvPr/>
        </p:nvPicPr>
        <p:blipFill>
          <a:blip r:embed="rId4">
            <a:alphaModFix/>
          </a:blip>
          <a:stretch>
            <a:fillRect/>
          </a:stretch>
        </p:blipFill>
        <p:spPr>
          <a:xfrm>
            <a:off x="1516900" y="3780225"/>
            <a:ext cx="2723829" cy="1419300"/>
          </a:xfrm>
          <a:prstGeom prst="rect">
            <a:avLst/>
          </a:prstGeom>
          <a:noFill/>
          <a:ln>
            <a:noFill/>
          </a:ln>
        </p:spPr>
      </p:pic>
      <p:pic>
        <p:nvPicPr>
          <p:cNvPr id="154" name="Google Shape;154;p14"/>
          <p:cNvPicPr preferRelativeResize="0"/>
          <p:nvPr/>
        </p:nvPicPr>
        <p:blipFill>
          <a:blip r:embed="rId5">
            <a:alphaModFix/>
          </a:blip>
          <a:stretch>
            <a:fillRect/>
          </a:stretch>
        </p:blipFill>
        <p:spPr>
          <a:xfrm>
            <a:off x="4543925" y="3773888"/>
            <a:ext cx="2723825" cy="14256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58" name="Shape 158"/>
        <p:cNvGrpSpPr/>
        <p:nvPr/>
      </p:nvGrpSpPr>
      <p:grpSpPr>
        <a:xfrm>
          <a:off x="0" y="0"/>
          <a:ext cx="0" cy="0"/>
          <a:chOff x="0" y="0"/>
          <a:chExt cx="0" cy="0"/>
        </a:xfrm>
      </p:grpSpPr>
      <p:sp>
        <p:nvSpPr>
          <p:cNvPr id="159" name="Google Shape;159;g222d3f547d3_0_11"/>
          <p:cNvSpPr txBox="1"/>
          <p:nvPr>
            <p:ph type="title"/>
          </p:nvPr>
        </p:nvSpPr>
        <p:spPr>
          <a:xfrm>
            <a:off x="311700" y="445025"/>
            <a:ext cx="8832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Angular Speed : Formulation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60" name="Google Shape;160;g222d3f547d3_0_11"/>
          <p:cNvSpPr txBox="1"/>
          <p:nvPr>
            <p:ph idx="1" type="body"/>
          </p:nvPr>
        </p:nvSpPr>
        <p:spPr>
          <a:xfrm>
            <a:off x="311700" y="1017725"/>
            <a:ext cx="8520600" cy="1419300"/>
          </a:xfrm>
          <a:prstGeom prst="rect">
            <a:avLst/>
          </a:prstGeom>
          <a:noFill/>
          <a:ln>
            <a:noFill/>
          </a:ln>
        </p:spPr>
        <p:txBody>
          <a:bodyPr anchorCtr="0" anchor="t" bIns="91425" lIns="91425" spcFirstLastPara="1" rIns="91425" wrap="square" tIns="91425">
            <a:noAutofit/>
          </a:bodyPr>
          <a:lstStyle/>
          <a:p>
            <a:pPr indent="-342900" lvl="0" marL="457200" marR="474446" rtl="0" algn="just">
              <a:lnSpc>
                <a:spcPct val="94753"/>
              </a:lnSpc>
              <a:spcBef>
                <a:spcPts val="232"/>
              </a:spcBef>
              <a:spcAft>
                <a:spcPts val="0"/>
              </a:spcAft>
              <a:buSzPts val="1800"/>
              <a:buChar char="●"/>
            </a:pPr>
            <a:r>
              <a:rPr lang="en"/>
              <a:t>Angular Speed measures the rate at which the user profile changes overtime and the speed at which the model generated summaries change overtime.</a:t>
            </a:r>
            <a:endParaRPr/>
          </a:p>
        </p:txBody>
      </p:sp>
      <p:sp>
        <p:nvSpPr>
          <p:cNvPr id="161" name="Google Shape;161;g222d3f547d3_0_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62" name="Google Shape;162;g222d3f547d3_0_11"/>
          <p:cNvPicPr preferRelativeResize="0"/>
          <p:nvPr/>
        </p:nvPicPr>
        <p:blipFill>
          <a:blip r:embed="rId3">
            <a:alphaModFix/>
          </a:blip>
          <a:stretch>
            <a:fillRect/>
          </a:stretch>
        </p:blipFill>
        <p:spPr>
          <a:xfrm>
            <a:off x="3103450" y="1815324"/>
            <a:ext cx="6040549" cy="1735909"/>
          </a:xfrm>
          <a:prstGeom prst="rect">
            <a:avLst/>
          </a:prstGeom>
          <a:noFill/>
          <a:ln>
            <a:noFill/>
          </a:ln>
        </p:spPr>
      </p:pic>
      <p:pic>
        <p:nvPicPr>
          <p:cNvPr id="163" name="Google Shape;163;g222d3f547d3_0_11"/>
          <p:cNvPicPr preferRelativeResize="0"/>
          <p:nvPr/>
        </p:nvPicPr>
        <p:blipFill>
          <a:blip r:embed="rId4">
            <a:alphaModFix/>
          </a:blip>
          <a:stretch>
            <a:fillRect/>
          </a:stretch>
        </p:blipFill>
        <p:spPr>
          <a:xfrm>
            <a:off x="311699" y="3475025"/>
            <a:ext cx="3028438" cy="150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67" name="Shape 167"/>
        <p:cNvGrpSpPr/>
        <p:nvPr/>
      </p:nvGrpSpPr>
      <p:grpSpPr>
        <a:xfrm>
          <a:off x="0" y="0"/>
          <a:ext cx="0" cy="0"/>
          <a:chOff x="0" y="0"/>
          <a:chExt cx="0" cy="0"/>
        </a:xfrm>
      </p:grpSpPr>
      <p:sp>
        <p:nvSpPr>
          <p:cNvPr id="168" name="Google Shape;168;g222d3f547d3_0_20"/>
          <p:cNvSpPr txBox="1"/>
          <p:nvPr>
            <p:ph type="title"/>
          </p:nvPr>
        </p:nvSpPr>
        <p:spPr>
          <a:xfrm>
            <a:off x="311700" y="445025"/>
            <a:ext cx="8832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Rate of change of Angular Speed</a:t>
            </a:r>
            <a:r>
              <a:rPr lang="en"/>
              <a:t>: Formulation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69" name="Google Shape;169;g222d3f547d3_0_20"/>
          <p:cNvSpPr txBox="1"/>
          <p:nvPr>
            <p:ph idx="1" type="body"/>
          </p:nvPr>
        </p:nvSpPr>
        <p:spPr>
          <a:xfrm>
            <a:off x="311700" y="1017725"/>
            <a:ext cx="8520600" cy="1419300"/>
          </a:xfrm>
          <a:prstGeom prst="rect">
            <a:avLst/>
          </a:prstGeom>
          <a:noFill/>
          <a:ln>
            <a:noFill/>
          </a:ln>
        </p:spPr>
        <p:txBody>
          <a:bodyPr anchorCtr="0" anchor="t" bIns="91425" lIns="91425" spcFirstLastPara="1" rIns="91425" wrap="square" tIns="91425">
            <a:noAutofit/>
          </a:bodyPr>
          <a:lstStyle/>
          <a:p>
            <a:pPr indent="-342900" lvl="0" marL="457200" marR="474446" rtl="0" algn="just">
              <a:lnSpc>
                <a:spcPct val="94753"/>
              </a:lnSpc>
              <a:spcBef>
                <a:spcPts val="232"/>
              </a:spcBef>
              <a:spcAft>
                <a:spcPts val="0"/>
              </a:spcAft>
              <a:buSzPts val="1800"/>
              <a:buChar char="●"/>
            </a:pPr>
            <a:r>
              <a:rPr lang="en"/>
              <a:t>T</a:t>
            </a:r>
            <a:r>
              <a:rPr lang="en"/>
              <a:t>he rate of change of the angular speed helps us measure the rate at which the summarizer is able to change its model generated summaries to keep up with the change in user profile.</a:t>
            </a:r>
            <a:endParaRPr/>
          </a:p>
        </p:txBody>
      </p:sp>
      <p:sp>
        <p:nvSpPr>
          <p:cNvPr id="170" name="Google Shape;170;g222d3f547d3_0_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71" name="Google Shape;171;g222d3f547d3_0_20"/>
          <p:cNvPicPr preferRelativeResize="0"/>
          <p:nvPr/>
        </p:nvPicPr>
        <p:blipFill>
          <a:blip r:embed="rId3">
            <a:alphaModFix/>
          </a:blip>
          <a:stretch>
            <a:fillRect/>
          </a:stretch>
        </p:blipFill>
        <p:spPr>
          <a:xfrm>
            <a:off x="2620250" y="1981050"/>
            <a:ext cx="4215195" cy="307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2CC"/>
        </a:solidFill>
      </p:bgPr>
    </p:bg>
    <p:spTree>
      <p:nvGrpSpPr>
        <p:cNvPr id="175" name="Shape 175"/>
        <p:cNvGrpSpPr/>
        <p:nvPr/>
      </p:nvGrpSpPr>
      <p:grpSpPr>
        <a:xfrm>
          <a:off x="0" y="0"/>
          <a:ext cx="0" cy="0"/>
          <a:chOff x="0" y="0"/>
          <a:chExt cx="0" cy="0"/>
        </a:xfrm>
      </p:grpSpPr>
      <p:sp>
        <p:nvSpPr>
          <p:cNvPr id="176" name="Google Shape;176;p15"/>
          <p:cNvSpPr txBox="1"/>
          <p:nvPr>
            <p:ph type="title"/>
          </p:nvPr>
        </p:nvSpPr>
        <p:spPr>
          <a:xfrm>
            <a:off x="311700" y="445025"/>
            <a:ext cx="8832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D-INS w.r.t temporal variance (D-INS</a:t>
            </a:r>
            <a:r>
              <a:rPr baseline="-25000" lang="en"/>
              <a:t>TV</a:t>
            </a:r>
            <a:r>
              <a:rPr lang="en"/>
              <a:t>): Formulation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77" name="Google Shape;177;p15"/>
          <p:cNvSpPr txBox="1"/>
          <p:nvPr>
            <p:ph idx="1" type="body"/>
          </p:nvPr>
        </p:nvSpPr>
        <p:spPr>
          <a:xfrm>
            <a:off x="311700" y="1152450"/>
            <a:ext cx="8520600" cy="1419300"/>
          </a:xfrm>
          <a:prstGeom prst="rect">
            <a:avLst/>
          </a:prstGeom>
          <a:noFill/>
          <a:ln>
            <a:noFill/>
          </a:ln>
        </p:spPr>
        <p:txBody>
          <a:bodyPr anchorCtr="0" anchor="t" bIns="91425" lIns="91425" spcFirstLastPara="1" rIns="91425" wrap="square" tIns="91425">
            <a:noAutofit/>
          </a:bodyPr>
          <a:lstStyle/>
          <a:p>
            <a:pPr indent="-342900" lvl="0" marL="457200" marR="474446" rtl="0" algn="just">
              <a:lnSpc>
                <a:spcPct val="94753"/>
              </a:lnSpc>
              <a:spcBef>
                <a:spcPts val="232"/>
              </a:spcBef>
              <a:spcAft>
                <a:spcPts val="0"/>
              </a:spcAft>
              <a:buSzPts val="1800"/>
              <a:buChar char="●"/>
            </a:pPr>
            <a:r>
              <a:rPr lang="en"/>
              <a:t>Jensen–Shannon divergence used to find distance between the  distributions of two summaries.</a:t>
            </a:r>
            <a:endParaRPr>
              <a:solidFill>
                <a:srgbClr val="FF0000"/>
              </a:solidFill>
            </a:endParaRPr>
          </a:p>
        </p:txBody>
      </p:sp>
      <p:sp>
        <p:nvSpPr>
          <p:cNvPr id="178" name="Google Shape;17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79" name="Google Shape;179;p15"/>
          <p:cNvPicPr preferRelativeResize="0"/>
          <p:nvPr/>
        </p:nvPicPr>
        <p:blipFill rotWithShape="1">
          <a:blip r:embed="rId3">
            <a:alphaModFix/>
          </a:blip>
          <a:srcRect b="0" l="0" r="0" t="0"/>
          <a:stretch/>
        </p:blipFill>
        <p:spPr>
          <a:xfrm>
            <a:off x="152399" y="2290149"/>
            <a:ext cx="3940826" cy="446625"/>
          </a:xfrm>
          <a:prstGeom prst="rect">
            <a:avLst/>
          </a:prstGeom>
          <a:noFill/>
          <a:ln>
            <a:noFill/>
          </a:ln>
        </p:spPr>
      </p:pic>
      <p:pic>
        <p:nvPicPr>
          <p:cNvPr id="180" name="Google Shape;180;p15"/>
          <p:cNvPicPr preferRelativeResize="0"/>
          <p:nvPr/>
        </p:nvPicPr>
        <p:blipFill rotWithShape="1">
          <a:blip r:embed="rId4">
            <a:alphaModFix/>
          </a:blip>
          <a:srcRect b="0" l="0" r="46801" t="49033"/>
          <a:stretch/>
        </p:blipFill>
        <p:spPr>
          <a:xfrm>
            <a:off x="152400" y="2742675"/>
            <a:ext cx="2156814" cy="393600"/>
          </a:xfrm>
          <a:prstGeom prst="rect">
            <a:avLst/>
          </a:prstGeom>
          <a:noFill/>
          <a:ln>
            <a:noFill/>
          </a:ln>
        </p:spPr>
      </p:pic>
      <p:pic>
        <p:nvPicPr>
          <p:cNvPr id="181" name="Google Shape;181;p15"/>
          <p:cNvPicPr preferRelativeResize="0"/>
          <p:nvPr/>
        </p:nvPicPr>
        <p:blipFill rotWithShape="1">
          <a:blip r:embed="rId5">
            <a:alphaModFix/>
          </a:blip>
          <a:srcRect b="3250" l="0" r="0" t="0"/>
          <a:stretch/>
        </p:blipFill>
        <p:spPr>
          <a:xfrm>
            <a:off x="4472075" y="1602200"/>
            <a:ext cx="2748261" cy="354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85" name="Shape 185"/>
        <p:cNvGrpSpPr/>
        <p:nvPr/>
      </p:nvGrpSpPr>
      <p:grpSpPr>
        <a:xfrm>
          <a:off x="0" y="0"/>
          <a:ext cx="0" cy="0"/>
          <a:chOff x="0" y="0"/>
          <a:chExt cx="0" cy="0"/>
        </a:xfrm>
      </p:grpSpPr>
      <p:pic>
        <p:nvPicPr>
          <p:cNvPr id="186" name="Google Shape;186;g222d3f547d3_0_135"/>
          <p:cNvPicPr preferRelativeResize="0"/>
          <p:nvPr/>
        </p:nvPicPr>
        <p:blipFill rotWithShape="1">
          <a:blip r:embed="rId3">
            <a:alphaModFix/>
          </a:blip>
          <a:srcRect b="0" l="0" r="0" t="0"/>
          <a:stretch/>
        </p:blipFill>
        <p:spPr>
          <a:xfrm>
            <a:off x="4043856" y="1659809"/>
            <a:ext cx="5501574" cy="3015771"/>
          </a:xfrm>
          <a:prstGeom prst="rect">
            <a:avLst/>
          </a:prstGeom>
          <a:noFill/>
          <a:ln>
            <a:noFill/>
          </a:ln>
        </p:spPr>
      </p:pic>
      <p:sp>
        <p:nvSpPr>
          <p:cNvPr id="187" name="Google Shape;187;g222d3f547d3_0_135"/>
          <p:cNvSpPr txBox="1"/>
          <p:nvPr>
            <p:ph type="title"/>
          </p:nvPr>
        </p:nvSpPr>
        <p:spPr>
          <a:xfrm>
            <a:off x="311700" y="439752"/>
            <a:ext cx="8832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Deviation : Formulation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88" name="Google Shape;188;g222d3f547d3_0_135"/>
          <p:cNvSpPr txBox="1"/>
          <p:nvPr>
            <p:ph idx="12" type="sldNum"/>
          </p:nvPr>
        </p:nvSpPr>
        <p:spPr>
          <a:xfrm>
            <a:off x="8349405" y="4663365"/>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89" name="Google Shape;189;g222d3f547d3_0_135"/>
          <p:cNvSpPr txBox="1"/>
          <p:nvPr>
            <p:ph idx="1" type="body"/>
          </p:nvPr>
        </p:nvSpPr>
        <p:spPr>
          <a:xfrm>
            <a:off x="311698" y="1012455"/>
            <a:ext cx="4509000" cy="1869300"/>
          </a:xfrm>
          <a:prstGeom prst="rect">
            <a:avLst/>
          </a:prstGeom>
          <a:noFill/>
          <a:ln>
            <a:noFill/>
          </a:ln>
        </p:spPr>
        <p:txBody>
          <a:bodyPr anchorCtr="0" anchor="t" bIns="91425" lIns="91425" spcFirstLastPara="1" rIns="91425" wrap="square" tIns="91425">
            <a:noAutofit/>
          </a:bodyPr>
          <a:lstStyle/>
          <a:p>
            <a:pPr indent="0" lvl="0" marL="114300" marR="474446" rtl="0" algn="just">
              <a:lnSpc>
                <a:spcPct val="94753"/>
              </a:lnSpc>
              <a:spcBef>
                <a:spcPts val="232"/>
              </a:spcBef>
              <a:spcAft>
                <a:spcPts val="0"/>
              </a:spcAft>
              <a:buSzPts val="1800"/>
              <a:buNone/>
            </a:pPr>
            <a:r>
              <a:rPr lang="en" sz="1400"/>
              <a:t>Deviation </a:t>
            </a:r>
            <a:r>
              <a:rPr i="1" lang="en" sz="1400"/>
              <a:t>Dev(S</a:t>
            </a:r>
            <a:r>
              <a:rPr baseline="-25000" i="1" lang="en" sz="1400"/>
              <a:t>i</a:t>
            </a:r>
            <a:r>
              <a:rPr i="1" lang="en" sz="1400"/>
              <a:t>)</a:t>
            </a:r>
            <a:r>
              <a:rPr lang="en" sz="1400"/>
              <a:t> calculates proportional difference of rate of change of angular speed of summarizer ɑ</a:t>
            </a:r>
            <a:r>
              <a:rPr baseline="30000" lang="en" sz="1700"/>
              <a:t>U</a:t>
            </a:r>
            <a:r>
              <a:rPr baseline="30000" lang="en" sz="1300"/>
              <a:t>ij</a:t>
            </a:r>
            <a:r>
              <a:rPr baseline="-25000" lang="en" sz="1500"/>
              <a:t>i</a:t>
            </a:r>
            <a:r>
              <a:rPr baseline="-25000" lang="en" sz="1400"/>
              <a:t> </a:t>
            </a:r>
            <a:r>
              <a:rPr lang="en" sz="1400"/>
              <a:t>(U</a:t>
            </a:r>
            <a:r>
              <a:rPr baseline="-25000" lang="en" sz="1500"/>
              <a:t>ij</a:t>
            </a:r>
            <a:r>
              <a:rPr i="1" lang="en" sz="1400">
                <a:solidFill>
                  <a:schemeClr val="accent1"/>
                </a:solidFill>
              </a:rPr>
              <a:t> : i</a:t>
            </a:r>
            <a:r>
              <a:rPr baseline="30000" i="1" lang="en" sz="1400">
                <a:solidFill>
                  <a:schemeClr val="accent1"/>
                </a:solidFill>
              </a:rPr>
              <a:t>th</a:t>
            </a:r>
            <a:r>
              <a:rPr i="1" lang="en" sz="1400">
                <a:solidFill>
                  <a:schemeClr val="accent1"/>
                </a:solidFill>
              </a:rPr>
              <a:t> summary of j</a:t>
            </a:r>
            <a:r>
              <a:rPr baseline="30000" i="1" lang="en" sz="1400">
                <a:solidFill>
                  <a:schemeClr val="accent1"/>
                </a:solidFill>
              </a:rPr>
              <a:t>th</a:t>
            </a:r>
            <a:r>
              <a:rPr i="1" lang="en" sz="1400">
                <a:solidFill>
                  <a:schemeClr val="accent1"/>
                </a:solidFill>
              </a:rPr>
              <a:t> user</a:t>
            </a:r>
            <a:r>
              <a:rPr lang="en" sz="1400"/>
              <a:t>) and user profile </a:t>
            </a:r>
            <a:r>
              <a:rPr lang="en" sz="1400"/>
              <a:t>ɑ</a:t>
            </a:r>
            <a:r>
              <a:rPr baseline="30000" lang="en" sz="1600"/>
              <a:t>S</a:t>
            </a:r>
            <a:r>
              <a:rPr baseline="30000" lang="en" sz="1300"/>
              <a:t>ij</a:t>
            </a:r>
            <a:r>
              <a:rPr baseline="-25000" lang="en" sz="1500"/>
              <a:t>i</a:t>
            </a:r>
            <a:r>
              <a:rPr baseline="-25000" lang="en" sz="1400"/>
              <a:t> </a:t>
            </a:r>
            <a:r>
              <a:rPr lang="en" sz="1400"/>
              <a:t> (S</a:t>
            </a:r>
            <a:r>
              <a:rPr baseline="-25000" lang="en" sz="1400"/>
              <a:t>ij </a:t>
            </a:r>
            <a:r>
              <a:rPr i="1" lang="en" sz="1400">
                <a:solidFill>
                  <a:schemeClr val="accent5"/>
                </a:solidFill>
              </a:rPr>
              <a:t>:i.e. corresponding i</a:t>
            </a:r>
            <a:r>
              <a:rPr baseline="30000" i="1" lang="en" sz="1400">
                <a:solidFill>
                  <a:schemeClr val="accent5"/>
                </a:solidFill>
              </a:rPr>
              <a:t>th</a:t>
            </a:r>
            <a:r>
              <a:rPr i="1" lang="en" sz="1400">
                <a:solidFill>
                  <a:schemeClr val="accent5"/>
                </a:solidFill>
              </a:rPr>
              <a:t> model generated summary of the j</a:t>
            </a:r>
            <a:r>
              <a:rPr baseline="30000" i="1" lang="en" sz="1400">
                <a:solidFill>
                  <a:schemeClr val="accent5"/>
                </a:solidFill>
              </a:rPr>
              <a:t>th</a:t>
            </a:r>
            <a:r>
              <a:rPr i="1" lang="en" sz="1400">
                <a:solidFill>
                  <a:schemeClr val="accent5"/>
                </a:solidFill>
              </a:rPr>
              <a:t> user</a:t>
            </a:r>
            <a:r>
              <a:rPr lang="en" sz="1400"/>
              <a:t>).</a:t>
            </a:r>
            <a:endParaRPr sz="1400"/>
          </a:p>
        </p:txBody>
      </p:sp>
      <p:pic>
        <p:nvPicPr>
          <p:cNvPr id="190" name="Google Shape;190;g222d3f547d3_0_135"/>
          <p:cNvPicPr preferRelativeResize="0"/>
          <p:nvPr/>
        </p:nvPicPr>
        <p:blipFill>
          <a:blip r:embed="rId4">
            <a:alphaModFix/>
          </a:blip>
          <a:stretch>
            <a:fillRect/>
          </a:stretch>
        </p:blipFill>
        <p:spPr>
          <a:xfrm>
            <a:off x="311700" y="2940288"/>
            <a:ext cx="4076700" cy="1209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94" name="Shape 194"/>
        <p:cNvGrpSpPr/>
        <p:nvPr/>
      </p:nvGrpSpPr>
      <p:grpSpPr>
        <a:xfrm>
          <a:off x="0" y="0"/>
          <a:ext cx="0" cy="0"/>
          <a:chOff x="0" y="0"/>
          <a:chExt cx="0" cy="0"/>
        </a:xfrm>
      </p:grpSpPr>
      <p:sp>
        <p:nvSpPr>
          <p:cNvPr id="195" name="Google Shape;195;g222d3f547d3_0_490"/>
          <p:cNvSpPr txBox="1"/>
          <p:nvPr>
            <p:ph type="title"/>
          </p:nvPr>
        </p:nvSpPr>
        <p:spPr>
          <a:xfrm>
            <a:off x="311700" y="445025"/>
            <a:ext cx="8832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e-DINS w.r.t temporal variance(e-DINS</a:t>
            </a:r>
            <a:r>
              <a:rPr baseline="-25000" lang="en"/>
              <a:t>TV</a:t>
            </a:r>
            <a:r>
              <a:rPr lang="en"/>
              <a:t>): Formulation</a:t>
            </a:r>
            <a:endParaRPr/>
          </a:p>
        </p:txBody>
      </p:sp>
      <p:sp>
        <p:nvSpPr>
          <p:cNvPr id="196" name="Google Shape;196;g222d3f547d3_0_490"/>
          <p:cNvSpPr txBox="1"/>
          <p:nvPr>
            <p:ph idx="1" type="body"/>
          </p:nvPr>
        </p:nvSpPr>
        <p:spPr>
          <a:xfrm>
            <a:off x="311700" y="1152475"/>
            <a:ext cx="8520600" cy="1811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Effective Degree of Insensitivity w.r.t temporal variance e-DINS</a:t>
            </a:r>
            <a:r>
              <a:rPr baseline="-25000" lang="en"/>
              <a:t>TV</a:t>
            </a:r>
            <a:r>
              <a:rPr lang="en"/>
              <a:t> evaluates performance of model based on how much summary deviates as per user profile at a </a:t>
            </a:r>
            <a:r>
              <a:rPr lang="en"/>
              <a:t>specific</a:t>
            </a:r>
            <a:r>
              <a:rPr lang="en"/>
              <a:t> time instant.</a:t>
            </a:r>
            <a:endParaRPr/>
          </a:p>
          <a:p>
            <a:pPr indent="-342900" lvl="0" marL="457200" rtl="0" algn="l">
              <a:lnSpc>
                <a:spcPct val="115000"/>
              </a:lnSpc>
              <a:spcBef>
                <a:spcPts val="0"/>
              </a:spcBef>
              <a:spcAft>
                <a:spcPts val="0"/>
              </a:spcAft>
              <a:buSzPts val="1800"/>
              <a:buChar char="●"/>
            </a:pPr>
            <a:r>
              <a:rPr lang="en"/>
              <a:t>e-DINS</a:t>
            </a:r>
            <a:r>
              <a:rPr baseline="-25000" lang="en"/>
              <a:t>TV</a:t>
            </a:r>
            <a:r>
              <a:rPr lang="en"/>
              <a:t> is high when </a:t>
            </a:r>
            <a:r>
              <a:rPr i="1" lang="en" u="sng">
                <a:solidFill>
                  <a:srgbClr val="8CB5F8"/>
                </a:solidFill>
              </a:rPr>
              <a:t>summary pair</a:t>
            </a:r>
            <a:r>
              <a:rPr i="1" lang="en" u="sng"/>
              <a:t> doesn’t deviate as per </a:t>
            </a:r>
            <a:r>
              <a:rPr i="1" lang="en" u="sng">
                <a:solidFill>
                  <a:srgbClr val="92D050"/>
                </a:solidFill>
              </a:rPr>
              <a:t>updated user profile</a:t>
            </a:r>
            <a:r>
              <a:rPr lang="en" u="sng"/>
              <a:t>  </a:t>
            </a:r>
            <a:endParaRPr/>
          </a:p>
          <a:p>
            <a:pPr indent="-342900" lvl="1" marL="914400" rtl="0" algn="l">
              <a:lnSpc>
                <a:spcPct val="115000"/>
              </a:lnSpc>
              <a:spcBef>
                <a:spcPts val="0"/>
              </a:spcBef>
              <a:spcAft>
                <a:spcPts val="0"/>
              </a:spcAft>
              <a:buSzPts val="1800"/>
              <a:buChar char="○"/>
            </a:pPr>
            <a:r>
              <a:rPr lang="en"/>
              <a:t>This indicates model is highly insensitive i.e. bad in capturing personalization</a:t>
            </a:r>
            <a:endParaRPr>
              <a:solidFill>
                <a:srgbClr val="FF0000"/>
              </a:solidFill>
            </a:endParaRPr>
          </a:p>
        </p:txBody>
      </p:sp>
      <p:sp>
        <p:nvSpPr>
          <p:cNvPr id="197" name="Google Shape;197;g222d3f547d3_0_4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98" name="Google Shape;198;g222d3f547d3_0_490"/>
          <p:cNvPicPr preferRelativeResize="0"/>
          <p:nvPr/>
        </p:nvPicPr>
        <p:blipFill>
          <a:blip r:embed="rId3">
            <a:alphaModFix/>
          </a:blip>
          <a:stretch>
            <a:fillRect/>
          </a:stretch>
        </p:blipFill>
        <p:spPr>
          <a:xfrm>
            <a:off x="1479750" y="3415225"/>
            <a:ext cx="6019800" cy="1162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02" name="Shape 202"/>
        <p:cNvGrpSpPr/>
        <p:nvPr/>
      </p:nvGrpSpPr>
      <p:grpSpPr>
        <a:xfrm>
          <a:off x="0" y="0"/>
          <a:ext cx="0" cy="0"/>
          <a:chOff x="0" y="0"/>
          <a:chExt cx="0" cy="0"/>
        </a:xfrm>
      </p:grpSpPr>
      <p:sp>
        <p:nvSpPr>
          <p:cNvPr id="203" name="Google Shape;203;g222d3f547d3_0_102"/>
          <p:cNvSpPr txBox="1"/>
          <p:nvPr>
            <p:ph type="title"/>
          </p:nvPr>
        </p:nvSpPr>
        <p:spPr>
          <a:xfrm>
            <a:off x="311700" y="445025"/>
            <a:ext cx="8832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Shift in Source Document</a:t>
            </a:r>
            <a:r>
              <a:rPr lang="en"/>
              <a:t>: Formulation</a:t>
            </a:r>
            <a:endParaRPr/>
          </a:p>
        </p:txBody>
      </p:sp>
      <p:sp>
        <p:nvSpPr>
          <p:cNvPr id="204" name="Google Shape;204;g222d3f547d3_0_102"/>
          <p:cNvSpPr txBox="1"/>
          <p:nvPr>
            <p:ph idx="1" type="body"/>
          </p:nvPr>
        </p:nvSpPr>
        <p:spPr>
          <a:xfrm>
            <a:off x="311700" y="1152475"/>
            <a:ext cx="8520600" cy="1419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a:t>The net angle of deviation changes when the source document changes. </a:t>
            </a:r>
            <a:endParaRPr/>
          </a:p>
          <a:p>
            <a:pPr indent="-342900" lvl="0" marL="457200" rtl="0" algn="l">
              <a:lnSpc>
                <a:spcPct val="115000"/>
              </a:lnSpc>
              <a:spcBef>
                <a:spcPts val="0"/>
              </a:spcBef>
              <a:spcAft>
                <a:spcPts val="0"/>
              </a:spcAft>
              <a:buSzPts val="1800"/>
              <a:buChar char="●"/>
            </a:pPr>
            <a:r>
              <a:rPr lang="en"/>
              <a:t>Shift in source document is more practical scenario. Eg: Tweet streams</a:t>
            </a:r>
            <a:endParaRPr/>
          </a:p>
        </p:txBody>
      </p:sp>
      <p:pic>
        <p:nvPicPr>
          <p:cNvPr id="205" name="Google Shape;205;g222d3f547d3_0_102"/>
          <p:cNvPicPr preferRelativeResize="0"/>
          <p:nvPr/>
        </p:nvPicPr>
        <p:blipFill>
          <a:blip r:embed="rId3">
            <a:alphaModFix/>
          </a:blip>
          <a:stretch>
            <a:fillRect/>
          </a:stretch>
        </p:blipFill>
        <p:spPr>
          <a:xfrm>
            <a:off x="1439500" y="1913850"/>
            <a:ext cx="6086600" cy="1843050"/>
          </a:xfrm>
          <a:prstGeom prst="rect">
            <a:avLst/>
          </a:prstGeom>
          <a:noFill/>
          <a:ln>
            <a:noFill/>
          </a:ln>
        </p:spPr>
      </p:pic>
      <p:pic>
        <p:nvPicPr>
          <p:cNvPr id="206" name="Google Shape;206;g222d3f547d3_0_102"/>
          <p:cNvPicPr preferRelativeResize="0"/>
          <p:nvPr/>
        </p:nvPicPr>
        <p:blipFill>
          <a:blip r:embed="rId4">
            <a:alphaModFix/>
          </a:blip>
          <a:stretch>
            <a:fillRect/>
          </a:stretch>
        </p:blipFill>
        <p:spPr>
          <a:xfrm>
            <a:off x="2950175" y="3679475"/>
            <a:ext cx="3243661" cy="154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222d3f547d3_0_5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Outline</a:t>
            </a:r>
            <a:endParaRPr/>
          </a:p>
        </p:txBody>
      </p:sp>
      <p:sp>
        <p:nvSpPr>
          <p:cNvPr id="63" name="Google Shape;63;g222d3f547d3_0_592"/>
          <p:cNvSpPr txBox="1"/>
          <p:nvPr>
            <p:ph idx="1" type="body"/>
          </p:nvPr>
        </p:nvSpPr>
        <p:spPr>
          <a:xfrm>
            <a:off x="311700" y="1076275"/>
            <a:ext cx="8520600" cy="3622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Evaluation of degree of personalization in Summarizers</a:t>
            </a:r>
            <a:endParaRPr sz="1600"/>
          </a:p>
          <a:p>
            <a:pPr indent="-304800" lvl="1" marL="914400" rtl="0" algn="l">
              <a:lnSpc>
                <a:spcPct val="115000"/>
              </a:lnSpc>
              <a:spcBef>
                <a:spcPts val="0"/>
              </a:spcBef>
              <a:spcAft>
                <a:spcPts val="0"/>
              </a:spcAft>
              <a:buSzPts val="1200"/>
              <a:buChar char="○"/>
            </a:pPr>
            <a:r>
              <a:rPr lang="en" sz="1200"/>
              <a:t>Problem statement </a:t>
            </a:r>
            <a:endParaRPr/>
          </a:p>
          <a:p>
            <a:pPr indent="-304800" lvl="1" marL="914400" rtl="0" algn="l">
              <a:lnSpc>
                <a:spcPct val="115000"/>
              </a:lnSpc>
              <a:spcBef>
                <a:spcPts val="0"/>
              </a:spcBef>
              <a:spcAft>
                <a:spcPts val="0"/>
              </a:spcAft>
              <a:buSzPts val="1200"/>
              <a:buChar char="○"/>
            </a:pPr>
            <a:r>
              <a:rPr lang="en" sz="1200"/>
              <a:t>State-of-the-art summarization evaluation (accuracy-centric)</a:t>
            </a:r>
            <a:endParaRPr sz="1200"/>
          </a:p>
          <a:p>
            <a:pPr indent="-304800" lvl="1" marL="914400" rtl="0" algn="l">
              <a:lnSpc>
                <a:spcPct val="115000"/>
              </a:lnSpc>
              <a:spcBef>
                <a:spcPts val="0"/>
              </a:spcBef>
              <a:spcAft>
                <a:spcPts val="0"/>
              </a:spcAft>
              <a:buSzPts val="1200"/>
              <a:buChar char="○"/>
            </a:pPr>
            <a:r>
              <a:rPr lang="en" sz="1200"/>
              <a:t>Accuracy-centric measures vs. Personalization-centric measure</a:t>
            </a:r>
            <a:endParaRPr sz="1200"/>
          </a:p>
          <a:p>
            <a:pPr indent="-330200" lvl="0" marL="457200" rtl="0" algn="l">
              <a:lnSpc>
                <a:spcPct val="115000"/>
              </a:lnSpc>
              <a:spcBef>
                <a:spcPts val="0"/>
              </a:spcBef>
              <a:spcAft>
                <a:spcPts val="0"/>
              </a:spcAft>
              <a:buSzPts val="1600"/>
              <a:buChar char="●"/>
            </a:pPr>
            <a:r>
              <a:rPr lang="en" sz="1600"/>
              <a:t>Designing evaluation measure </a:t>
            </a:r>
            <a:endParaRPr sz="1200"/>
          </a:p>
          <a:p>
            <a:pPr indent="-304800" lvl="1" marL="914400" rtl="0" algn="l">
              <a:lnSpc>
                <a:spcPct val="115000"/>
              </a:lnSpc>
              <a:spcBef>
                <a:spcPts val="0"/>
              </a:spcBef>
              <a:spcAft>
                <a:spcPts val="0"/>
              </a:spcAft>
              <a:buSzPts val="1200"/>
              <a:buChar char="○"/>
            </a:pPr>
            <a:r>
              <a:rPr lang="en" sz="1200"/>
              <a:t>e-DINS w.r.t temporal variance</a:t>
            </a:r>
            <a:endParaRPr sz="1200"/>
          </a:p>
          <a:p>
            <a:pPr indent="-330200" lvl="0" marL="457200" marR="0" rtl="0" algn="l">
              <a:lnSpc>
                <a:spcPct val="115000"/>
              </a:lnSpc>
              <a:spcBef>
                <a:spcPts val="0"/>
              </a:spcBef>
              <a:spcAft>
                <a:spcPts val="0"/>
              </a:spcAft>
              <a:buSzPts val="1600"/>
              <a:buChar char="●"/>
            </a:pPr>
            <a:r>
              <a:rPr lang="en" sz="1600"/>
              <a:t>Experimental Setup</a:t>
            </a:r>
            <a:endParaRPr sz="1600"/>
          </a:p>
          <a:p>
            <a:pPr indent="-304800" lvl="1" marL="914400" marR="0" rtl="0" algn="l">
              <a:lnSpc>
                <a:spcPct val="115000"/>
              </a:lnSpc>
              <a:spcBef>
                <a:spcPts val="0"/>
              </a:spcBef>
              <a:spcAft>
                <a:spcPts val="0"/>
              </a:spcAft>
              <a:buSzPts val="1200"/>
              <a:buChar char="○"/>
            </a:pPr>
            <a:r>
              <a:rPr lang="en" sz="1200"/>
              <a:t>Dataset</a:t>
            </a:r>
            <a:endParaRPr sz="1200"/>
          </a:p>
          <a:p>
            <a:pPr indent="-304800" lvl="1" marL="914400" rtl="0" algn="l">
              <a:lnSpc>
                <a:spcPct val="115000"/>
              </a:lnSpc>
              <a:spcBef>
                <a:spcPts val="0"/>
              </a:spcBef>
              <a:spcAft>
                <a:spcPts val="0"/>
              </a:spcAft>
              <a:buSzPts val="1200"/>
              <a:buChar char="○"/>
            </a:pPr>
            <a:r>
              <a:rPr lang="en" sz="1200"/>
              <a:t>Computing e-D-INS using human gold reference summaries (from PENS test dataset)</a:t>
            </a:r>
            <a:endParaRPr sz="1200"/>
          </a:p>
          <a:p>
            <a:pPr indent="-330200" lvl="0" marL="457200" rtl="0" algn="l">
              <a:lnSpc>
                <a:spcPct val="115000"/>
              </a:lnSpc>
              <a:spcBef>
                <a:spcPts val="0"/>
              </a:spcBef>
              <a:spcAft>
                <a:spcPts val="0"/>
              </a:spcAft>
              <a:buSzPts val="1600"/>
              <a:buChar char="●"/>
            </a:pPr>
            <a:r>
              <a:rPr lang="en" sz="1600"/>
              <a:t>Degree of personalization of SOTA personalized summarizers</a:t>
            </a:r>
            <a:endParaRPr sz="1600"/>
          </a:p>
          <a:p>
            <a:pPr indent="-330200" lvl="0" marL="457200" rtl="0" algn="l">
              <a:lnSpc>
                <a:spcPct val="115000"/>
              </a:lnSpc>
              <a:spcBef>
                <a:spcPts val="0"/>
              </a:spcBef>
              <a:spcAft>
                <a:spcPts val="0"/>
              </a:spcAft>
              <a:buSzPts val="1600"/>
              <a:buChar char="●"/>
            </a:pPr>
            <a:r>
              <a:rPr lang="en" sz="1600"/>
              <a:t>Reliability of e-DINS as a degree of personalization measure</a:t>
            </a:r>
            <a:endParaRPr sz="1200"/>
          </a:p>
          <a:p>
            <a:pPr indent="-330200" lvl="0" marL="457200" rtl="0" algn="l">
              <a:lnSpc>
                <a:spcPct val="115000"/>
              </a:lnSpc>
              <a:spcBef>
                <a:spcPts val="0"/>
              </a:spcBef>
              <a:spcAft>
                <a:spcPts val="0"/>
              </a:spcAft>
              <a:buSzPts val="1600"/>
              <a:buChar char="●"/>
            </a:pPr>
            <a:r>
              <a:rPr lang="en" sz="1600"/>
              <a:t>Future work : Work in progress</a:t>
            </a:r>
            <a:endParaRPr sz="1600"/>
          </a:p>
        </p:txBody>
      </p:sp>
      <p:sp>
        <p:nvSpPr>
          <p:cNvPr id="64" name="Google Shape;64;g222d3f547d3_0_5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10" name="Shape 210"/>
        <p:cNvGrpSpPr/>
        <p:nvPr/>
      </p:nvGrpSpPr>
      <p:grpSpPr>
        <a:xfrm>
          <a:off x="0" y="0"/>
          <a:ext cx="0" cy="0"/>
          <a:chOff x="0" y="0"/>
          <a:chExt cx="0" cy="0"/>
        </a:xfrm>
      </p:grpSpPr>
      <p:sp>
        <p:nvSpPr>
          <p:cNvPr id="211" name="Google Shape;211;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Experimental Setup</a:t>
            </a:r>
            <a:endParaRPr/>
          </a:p>
        </p:txBody>
      </p:sp>
      <p:sp>
        <p:nvSpPr>
          <p:cNvPr id="212" name="Google Shape;2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16" name="Shape 216"/>
        <p:cNvGrpSpPr/>
        <p:nvPr/>
      </p:nvGrpSpPr>
      <p:grpSpPr>
        <a:xfrm>
          <a:off x="0" y="0"/>
          <a:ext cx="0" cy="0"/>
          <a:chOff x="0" y="0"/>
          <a:chExt cx="0" cy="0"/>
        </a:xfrm>
      </p:grpSpPr>
      <p:sp>
        <p:nvSpPr>
          <p:cNvPr id="217" name="Google Shape;217;p22"/>
          <p:cNvSpPr txBox="1"/>
          <p:nvPr>
            <p:ph idx="12" type="sldNum"/>
          </p:nvPr>
        </p:nvSpPr>
        <p:spPr>
          <a:xfrm>
            <a:off x="8516183" y="467776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8" name="Google Shape;21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u="sng">
                <a:solidFill>
                  <a:schemeClr val="hlink"/>
                </a:solidFill>
                <a:hlinkClick r:id="rId3"/>
              </a:rPr>
              <a:t>Dataset: PENS (Personalized News headlineS) (Test set)</a:t>
            </a:r>
            <a:endParaRPr/>
          </a:p>
        </p:txBody>
      </p:sp>
      <p:sp>
        <p:nvSpPr>
          <p:cNvPr id="219" name="Google Shape;219;p22"/>
          <p:cNvSpPr txBox="1"/>
          <p:nvPr>
            <p:ph idx="1" type="body"/>
          </p:nvPr>
        </p:nvSpPr>
        <p:spPr>
          <a:xfrm>
            <a:off x="394650" y="1103575"/>
            <a:ext cx="8354700" cy="2009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Test set includes </a:t>
            </a:r>
            <a:r>
              <a:rPr lang="en" sz="1600" u="sng"/>
              <a:t>3840 news article</a:t>
            </a:r>
            <a:r>
              <a:rPr lang="en" sz="1600"/>
              <a:t> &amp; prepared in 2 stages</a:t>
            </a:r>
            <a:endParaRPr sz="1600"/>
          </a:p>
          <a:p>
            <a:pPr indent="-317500" lvl="1" marL="914400" rtl="0" algn="l">
              <a:lnSpc>
                <a:spcPct val="115000"/>
              </a:lnSpc>
              <a:spcBef>
                <a:spcPts val="0"/>
              </a:spcBef>
              <a:spcAft>
                <a:spcPts val="0"/>
              </a:spcAft>
              <a:buSzPts val="1400"/>
              <a:buChar char="○"/>
            </a:pPr>
            <a:r>
              <a:rPr lang="en" sz="1400"/>
              <a:t>1st: Each person browses 1,000 news headlines and marks at least 50 pieces he is interested in</a:t>
            </a:r>
            <a:endParaRPr/>
          </a:p>
          <a:p>
            <a:pPr indent="-317500" lvl="1" marL="914400" rtl="0" algn="l">
              <a:lnSpc>
                <a:spcPct val="115000"/>
              </a:lnSpc>
              <a:spcBef>
                <a:spcPts val="0"/>
              </a:spcBef>
              <a:spcAft>
                <a:spcPts val="0"/>
              </a:spcAft>
              <a:buSzPts val="1400"/>
              <a:buChar char="○"/>
            </a:pPr>
            <a:r>
              <a:rPr lang="en" sz="1400"/>
              <a:t>2nd: Write their </a:t>
            </a:r>
            <a:r>
              <a:rPr b="1" lang="en" sz="1400"/>
              <a:t>preferred headlines</a:t>
            </a:r>
            <a:r>
              <a:rPr lang="en" sz="1400"/>
              <a:t> for 200 </a:t>
            </a:r>
            <a:r>
              <a:rPr lang="en"/>
              <a:t>different </a:t>
            </a:r>
            <a:r>
              <a:rPr lang="en" sz="1400"/>
              <a:t>articles, without knowing original news title</a:t>
            </a:r>
            <a:endParaRPr sz="1400"/>
          </a:p>
          <a:p>
            <a:pPr indent="-317500" lvl="2" marL="1371600" rtl="0" algn="l">
              <a:lnSpc>
                <a:spcPct val="115000"/>
              </a:lnSpc>
              <a:spcBef>
                <a:spcPts val="0"/>
              </a:spcBef>
              <a:spcAft>
                <a:spcPts val="0"/>
              </a:spcAft>
              <a:buSzPts val="1400"/>
              <a:buChar char="■"/>
            </a:pPr>
            <a:r>
              <a:rPr lang="en"/>
              <a:t>these news articles are </a:t>
            </a:r>
            <a:r>
              <a:rPr b="1" lang="en"/>
              <a:t>excluded from the 1st stage</a:t>
            </a:r>
            <a:endParaRPr b="1"/>
          </a:p>
          <a:p>
            <a:pPr indent="-317500" lvl="2" marL="1371600" rtl="0" algn="l">
              <a:lnSpc>
                <a:spcPct val="115000"/>
              </a:lnSpc>
              <a:spcBef>
                <a:spcPts val="0"/>
              </a:spcBef>
              <a:spcAft>
                <a:spcPts val="0"/>
              </a:spcAft>
              <a:buSzPts val="1400"/>
              <a:buChar char="■"/>
            </a:pPr>
            <a:r>
              <a:rPr lang="en"/>
              <a:t>For each </a:t>
            </a:r>
            <a:r>
              <a:rPr lang="en" sz="1400"/>
              <a:t>news, prefered headlines is w</a:t>
            </a:r>
            <a:r>
              <a:rPr lang="en"/>
              <a:t>ritten by </a:t>
            </a:r>
            <a:r>
              <a:rPr b="1" lang="en" sz="1400"/>
              <a:t>4 people</a:t>
            </a:r>
            <a:r>
              <a:rPr lang="en" sz="1400"/>
              <a:t> on average</a:t>
            </a:r>
            <a:endParaRPr sz="1600"/>
          </a:p>
        </p:txBody>
      </p:sp>
      <p:pic>
        <p:nvPicPr>
          <p:cNvPr id="220" name="Google Shape;220;p22"/>
          <p:cNvPicPr preferRelativeResize="0"/>
          <p:nvPr/>
        </p:nvPicPr>
        <p:blipFill rotWithShape="1">
          <a:blip r:embed="rId4">
            <a:alphaModFix/>
          </a:blip>
          <a:srcRect b="0" l="0" r="0" t="0"/>
          <a:stretch/>
        </p:blipFill>
        <p:spPr>
          <a:xfrm>
            <a:off x="394713" y="3199137"/>
            <a:ext cx="8354574" cy="16936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24" name="Shape 224"/>
        <p:cNvGrpSpPr/>
        <p:nvPr/>
      </p:nvGrpSpPr>
      <p:grpSpPr>
        <a:xfrm>
          <a:off x="0" y="0"/>
          <a:ext cx="0" cy="0"/>
          <a:chOff x="0" y="0"/>
          <a:chExt cx="0" cy="0"/>
        </a:xfrm>
      </p:grpSpPr>
      <p:sp>
        <p:nvSpPr>
          <p:cNvPr id="225" name="Google Shape;225;p23"/>
          <p:cNvSpPr txBox="1"/>
          <p:nvPr>
            <p:ph idx="12" type="sldNum"/>
          </p:nvPr>
        </p:nvSpPr>
        <p:spPr>
          <a:xfrm>
            <a:off x="8283608" y="46631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26" name="Google Shape;226;p23"/>
          <p:cNvPicPr preferRelativeResize="0"/>
          <p:nvPr/>
        </p:nvPicPr>
        <p:blipFill rotWithShape="1">
          <a:blip r:embed="rId3">
            <a:alphaModFix/>
          </a:blip>
          <a:srcRect b="0" l="0" r="0" t="0"/>
          <a:stretch/>
        </p:blipFill>
        <p:spPr>
          <a:xfrm>
            <a:off x="311700" y="1610207"/>
            <a:ext cx="8354573" cy="2174818"/>
          </a:xfrm>
          <a:prstGeom prst="rect">
            <a:avLst/>
          </a:prstGeom>
          <a:noFill/>
          <a:ln>
            <a:noFill/>
          </a:ln>
        </p:spPr>
      </p:pic>
      <p:sp>
        <p:nvSpPr>
          <p:cNvPr id="227" name="Google Shape;22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u="sng">
                <a:solidFill>
                  <a:schemeClr val="hlink"/>
                </a:solidFill>
                <a:hlinkClick r:id="rId4"/>
              </a:rPr>
              <a:t>Dataset: PENS (Personalized News headlineS) (Test set)</a:t>
            </a:r>
            <a:endParaRPr/>
          </a:p>
        </p:txBody>
      </p:sp>
      <p:cxnSp>
        <p:nvCxnSpPr>
          <p:cNvPr id="228" name="Google Shape;228;p23"/>
          <p:cNvCxnSpPr/>
          <p:nvPr/>
        </p:nvCxnSpPr>
        <p:spPr>
          <a:xfrm>
            <a:off x="5847750" y="2355625"/>
            <a:ext cx="539100" cy="0"/>
          </a:xfrm>
          <a:prstGeom prst="straightConnector1">
            <a:avLst/>
          </a:prstGeom>
          <a:noFill/>
          <a:ln cap="flat" cmpd="sng" w="19050">
            <a:solidFill>
              <a:srgbClr val="FF0000"/>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CFE2F3"/>
        </a:solidFill>
      </p:bgPr>
    </p:bg>
    <p:spTree>
      <p:nvGrpSpPr>
        <p:cNvPr id="232" name="Shape 232"/>
        <p:cNvGrpSpPr/>
        <p:nvPr/>
      </p:nvGrpSpPr>
      <p:grpSpPr>
        <a:xfrm>
          <a:off x="0" y="0"/>
          <a:ext cx="0" cy="0"/>
          <a:chOff x="0" y="0"/>
          <a:chExt cx="0" cy="0"/>
        </a:xfrm>
      </p:grpSpPr>
      <p:sp>
        <p:nvSpPr>
          <p:cNvPr id="233" name="Google Shape;233;p24"/>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u="sng">
                <a:solidFill>
                  <a:schemeClr val="hlink"/>
                </a:solidFill>
                <a:hlinkClick r:id="rId3"/>
              </a:rPr>
              <a:t>PENS Personalized Summarization model</a:t>
            </a:r>
            <a:r>
              <a:rPr lang="en"/>
              <a:t> [ACL; 2021]</a:t>
            </a:r>
            <a:endParaRPr/>
          </a:p>
          <a:p>
            <a:pPr indent="0" lvl="0" marL="0" rtl="0" algn="l">
              <a:lnSpc>
                <a:spcPct val="100000"/>
              </a:lnSpc>
              <a:spcBef>
                <a:spcPts val="0"/>
              </a:spcBef>
              <a:spcAft>
                <a:spcPts val="0"/>
              </a:spcAft>
              <a:buSzPct val="111111"/>
              <a:buNone/>
            </a:pPr>
            <a:r>
              <a:t/>
            </a:r>
            <a:endParaRPr/>
          </a:p>
        </p:txBody>
      </p:sp>
      <p:pic>
        <p:nvPicPr>
          <p:cNvPr id="234" name="Google Shape;234;p24"/>
          <p:cNvPicPr preferRelativeResize="0"/>
          <p:nvPr/>
        </p:nvPicPr>
        <p:blipFill rotWithShape="1">
          <a:blip r:embed="rId4">
            <a:alphaModFix/>
          </a:blip>
          <a:srcRect b="-1208" l="0" r="0" t="1210"/>
          <a:stretch/>
        </p:blipFill>
        <p:spPr>
          <a:xfrm>
            <a:off x="4894200" y="1271100"/>
            <a:ext cx="3413424" cy="3558774"/>
          </a:xfrm>
          <a:prstGeom prst="rect">
            <a:avLst/>
          </a:prstGeom>
          <a:noFill/>
          <a:ln>
            <a:noFill/>
          </a:ln>
        </p:spPr>
      </p:pic>
      <p:sp>
        <p:nvSpPr>
          <p:cNvPr id="235" name="Google Shape;23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6" name="Google Shape;236;p24"/>
          <p:cNvSpPr txBox="1"/>
          <p:nvPr>
            <p:ph idx="1" type="body"/>
          </p:nvPr>
        </p:nvSpPr>
        <p:spPr>
          <a:xfrm>
            <a:off x="235500" y="1304875"/>
            <a:ext cx="4658700" cy="35982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Three ways to inject user embedding</a:t>
            </a:r>
            <a:endParaRPr/>
          </a:p>
          <a:p>
            <a:pPr indent="-317182" lvl="0" marL="457200" rtl="0" algn="l">
              <a:lnSpc>
                <a:spcPct val="115000"/>
              </a:lnSpc>
              <a:spcBef>
                <a:spcPts val="1200"/>
              </a:spcBef>
              <a:spcAft>
                <a:spcPts val="0"/>
              </a:spcAft>
              <a:buSzPct val="100000"/>
              <a:buAutoNum type="arabicPeriod"/>
            </a:pPr>
            <a:r>
              <a:rPr lang="en"/>
              <a:t>To initialize decoder’s hidden state of the headline generator</a:t>
            </a:r>
            <a:endParaRPr/>
          </a:p>
          <a:p>
            <a:pPr indent="-317182" lvl="0" marL="457200" rtl="0" algn="l">
              <a:lnSpc>
                <a:spcPct val="115000"/>
              </a:lnSpc>
              <a:spcBef>
                <a:spcPts val="0"/>
              </a:spcBef>
              <a:spcAft>
                <a:spcPts val="0"/>
              </a:spcAft>
              <a:buSzPct val="100000"/>
              <a:buAutoNum type="arabicPeriod"/>
            </a:pPr>
            <a:r>
              <a:rPr lang="en"/>
              <a:t>To personalize attentive values on words in news body </a:t>
            </a:r>
            <a:endParaRPr/>
          </a:p>
          <a:p>
            <a:pPr indent="-317182" lvl="0" marL="457200" rtl="0" algn="l">
              <a:lnSpc>
                <a:spcPct val="115000"/>
              </a:lnSpc>
              <a:spcBef>
                <a:spcPts val="0"/>
              </a:spcBef>
              <a:spcAft>
                <a:spcPts val="0"/>
              </a:spcAft>
              <a:buSzPct val="100000"/>
              <a:buAutoNum type="arabicPeriod"/>
            </a:pPr>
            <a:r>
              <a:rPr lang="en"/>
              <a:t>To affect choice between generation and copying </a:t>
            </a:r>
            <a:endParaRPr/>
          </a:p>
          <a:p>
            <a:pPr indent="0" lvl="0" marL="0" rtl="0" algn="l">
              <a:lnSpc>
                <a:spcPct val="115000"/>
              </a:lnSpc>
              <a:spcBef>
                <a:spcPts val="1200"/>
              </a:spcBef>
              <a:spcAft>
                <a:spcPts val="0"/>
              </a:spcAft>
              <a:buSzPct val="117647"/>
              <a:buNone/>
            </a:pPr>
            <a:r>
              <a:rPr lang="en"/>
              <a:t>Training process</a:t>
            </a:r>
            <a:endParaRPr/>
          </a:p>
          <a:p>
            <a:pPr indent="-317182" lvl="0" marL="457200" rtl="0" algn="l">
              <a:lnSpc>
                <a:spcPct val="115000"/>
              </a:lnSpc>
              <a:spcBef>
                <a:spcPts val="1200"/>
              </a:spcBef>
              <a:spcAft>
                <a:spcPts val="0"/>
              </a:spcAft>
              <a:buSzPct val="100000"/>
              <a:buChar char="●"/>
            </a:pPr>
            <a:r>
              <a:rPr lang="en"/>
              <a:t>Pointer-Generator Network trained on actual headline</a:t>
            </a:r>
            <a:endParaRPr/>
          </a:p>
          <a:p>
            <a:pPr indent="-317182" lvl="0" marL="457200" rtl="0" algn="l">
              <a:lnSpc>
                <a:spcPct val="115000"/>
              </a:lnSpc>
              <a:spcBef>
                <a:spcPts val="0"/>
              </a:spcBef>
              <a:spcAft>
                <a:spcPts val="0"/>
              </a:spcAft>
              <a:buSzPct val="100000"/>
              <a:buChar char="●"/>
            </a:pPr>
            <a:r>
              <a:rPr lang="en"/>
              <a:t>Further, policy model optimized on reward of generated headline</a:t>
            </a:r>
            <a:endParaRPr/>
          </a:p>
          <a:p>
            <a:pPr indent="-297497" lvl="1" marL="914400" rtl="0" algn="l">
              <a:lnSpc>
                <a:spcPct val="115000"/>
              </a:lnSpc>
              <a:spcBef>
                <a:spcPts val="0"/>
              </a:spcBef>
              <a:spcAft>
                <a:spcPts val="0"/>
              </a:spcAft>
              <a:buSzPct val="100000"/>
              <a:buChar char="○"/>
            </a:pPr>
            <a:r>
              <a:rPr lang="en"/>
              <a:t>reward considers degree of personalization, fluency and factualness.</a:t>
            </a:r>
            <a:endParaRPr/>
          </a:p>
        </p:txBody>
      </p:sp>
      <p:sp>
        <p:nvSpPr>
          <p:cNvPr id="237" name="Google Shape;237;p24"/>
          <p:cNvSpPr txBox="1"/>
          <p:nvPr/>
        </p:nvSpPr>
        <p:spPr>
          <a:xfrm>
            <a:off x="4817125" y="4827025"/>
            <a:ext cx="3781800" cy="29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2"/>
                </a:solidFill>
                <a:latin typeface="Arial"/>
                <a:ea typeface="Arial"/>
                <a:cs typeface="Arial"/>
                <a:sym typeface="Arial"/>
              </a:rPr>
              <a:t>Framework of personalized news headline generation [3]</a:t>
            </a:r>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CFE2F3"/>
        </a:solidFill>
      </p:bgPr>
    </p:bg>
    <p:spTree>
      <p:nvGrpSpPr>
        <p:cNvPr id="241" name="Shape 241"/>
        <p:cNvGrpSpPr/>
        <p:nvPr/>
      </p:nvGrpSpPr>
      <p:grpSpPr>
        <a:xfrm>
          <a:off x="0" y="0"/>
          <a:ext cx="0" cy="0"/>
          <a:chOff x="0" y="0"/>
          <a:chExt cx="0" cy="0"/>
        </a:xfrm>
      </p:grpSpPr>
      <p:sp>
        <p:nvSpPr>
          <p:cNvPr id="242" name="Google Shape;24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3" name="Google Shape;243;p25"/>
          <p:cNvSpPr txBox="1"/>
          <p:nvPr/>
        </p:nvSpPr>
        <p:spPr>
          <a:xfrm>
            <a:off x="311700" y="1152475"/>
            <a:ext cx="8520600" cy="1302600"/>
          </a:xfrm>
          <a:prstGeom prst="rect">
            <a:avLst/>
          </a:prstGeom>
          <a:noFill/>
          <a:ln>
            <a:noFill/>
          </a:ln>
        </p:spPr>
        <p:txBody>
          <a:bodyPr anchorCtr="0" anchor="t" bIns="91425" lIns="91425" spcFirstLastPara="1" rIns="91425" wrap="square" tIns="91425">
            <a:normAutofit/>
          </a:bodyPr>
          <a:lstStyle/>
          <a:p>
            <a:pPr indent="-336550" lvl="0" marL="457200" marR="0" rtl="0" algn="l">
              <a:lnSpc>
                <a:spcPct val="115000"/>
              </a:lnSpc>
              <a:spcBef>
                <a:spcPts val="0"/>
              </a:spcBef>
              <a:spcAft>
                <a:spcPts val="0"/>
              </a:spcAft>
              <a:buClr>
                <a:srgbClr val="595959"/>
              </a:buClr>
              <a:buSzPts val="1700"/>
              <a:buFont typeface="Arial"/>
              <a:buChar char="●"/>
            </a:pPr>
            <a:r>
              <a:rPr b="0" i="0" lang="en" sz="1600" u="none" cap="none" strike="noStrike">
                <a:solidFill>
                  <a:srgbClr val="595959"/>
                </a:solidFill>
                <a:latin typeface="Arial"/>
                <a:ea typeface="Arial"/>
                <a:cs typeface="Arial"/>
                <a:sym typeface="Arial"/>
              </a:rPr>
              <a:t>Underlined words and colored words represent the correlated words in the manually-written headlines, clicked news, and the generated headlines, respectively.</a:t>
            </a:r>
            <a:endParaRPr b="0" i="0" sz="1600" u="none" cap="none" strike="noStrike">
              <a:solidFill>
                <a:srgbClr val="595959"/>
              </a:solidFill>
              <a:latin typeface="Arial"/>
              <a:ea typeface="Arial"/>
              <a:cs typeface="Arial"/>
              <a:sym typeface="Arial"/>
            </a:endParaRPr>
          </a:p>
        </p:txBody>
      </p:sp>
      <p:pic>
        <p:nvPicPr>
          <p:cNvPr id="244" name="Google Shape;244;p25"/>
          <p:cNvPicPr preferRelativeResize="0"/>
          <p:nvPr/>
        </p:nvPicPr>
        <p:blipFill rotWithShape="1">
          <a:blip r:embed="rId3">
            <a:alphaModFix/>
          </a:blip>
          <a:srcRect b="0" l="0" r="0" t="0"/>
          <a:stretch/>
        </p:blipFill>
        <p:spPr>
          <a:xfrm>
            <a:off x="550175" y="2225550"/>
            <a:ext cx="7802795" cy="2073400"/>
          </a:xfrm>
          <a:prstGeom prst="rect">
            <a:avLst/>
          </a:prstGeom>
          <a:noFill/>
          <a:ln>
            <a:noFill/>
          </a:ln>
        </p:spPr>
      </p:pic>
      <p:sp>
        <p:nvSpPr>
          <p:cNvPr id="245" name="Google Shape;245;p25"/>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Example of personalized summary (headline) generation</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49" name="Shape 249"/>
        <p:cNvGrpSpPr/>
        <p:nvPr/>
      </p:nvGrpSpPr>
      <p:grpSpPr>
        <a:xfrm>
          <a:off x="0" y="0"/>
          <a:ext cx="0" cy="0"/>
          <a:chOff x="0" y="0"/>
          <a:chExt cx="0" cy="0"/>
        </a:xfrm>
      </p:grpSpPr>
      <p:sp>
        <p:nvSpPr>
          <p:cNvPr id="250" name="Google Shape;250;g222d3f547d3_0_5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1" name="Google Shape;251;g222d3f547d3_0_570"/>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Using</a:t>
            </a:r>
            <a:r>
              <a:rPr lang="en"/>
              <a:t> the PENS test data to Evaluate Temporal Variance</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pic>
        <p:nvPicPr>
          <p:cNvPr id="252" name="Google Shape;252;g222d3f547d3_0_570"/>
          <p:cNvPicPr preferRelativeResize="0"/>
          <p:nvPr/>
        </p:nvPicPr>
        <p:blipFill>
          <a:blip r:embed="rId3">
            <a:alphaModFix/>
          </a:blip>
          <a:stretch>
            <a:fillRect/>
          </a:stretch>
        </p:blipFill>
        <p:spPr>
          <a:xfrm>
            <a:off x="1268874" y="941525"/>
            <a:ext cx="6697474" cy="424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56" name="Shape 256"/>
        <p:cNvGrpSpPr/>
        <p:nvPr/>
      </p:nvGrpSpPr>
      <p:grpSpPr>
        <a:xfrm>
          <a:off x="0" y="0"/>
          <a:ext cx="0" cy="0"/>
          <a:chOff x="0" y="0"/>
          <a:chExt cx="0" cy="0"/>
        </a:xfrm>
      </p:grpSpPr>
      <p:sp>
        <p:nvSpPr>
          <p:cNvPr id="257" name="Google Shape;257;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Degree of personalization of SOTA personalized summarizers (PENS models)</a:t>
            </a:r>
            <a:endParaRPr/>
          </a:p>
        </p:txBody>
      </p:sp>
      <p:sp>
        <p:nvSpPr>
          <p:cNvPr id="258" name="Google Shape;25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CE5CD"/>
        </a:solidFill>
      </p:bgPr>
    </p:bg>
    <p:spTree>
      <p:nvGrpSpPr>
        <p:cNvPr id="262" name="Shape 262"/>
        <p:cNvGrpSpPr/>
        <p:nvPr/>
      </p:nvGrpSpPr>
      <p:grpSpPr>
        <a:xfrm>
          <a:off x="0" y="0"/>
          <a:ext cx="0" cy="0"/>
          <a:chOff x="0" y="0"/>
          <a:chExt cx="0" cy="0"/>
        </a:xfrm>
      </p:grpSpPr>
      <p:sp>
        <p:nvSpPr>
          <p:cNvPr id="263" name="Google Shape;26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64" name="Google Shape;264;p31"/>
          <p:cNvPicPr preferRelativeResize="0"/>
          <p:nvPr/>
        </p:nvPicPr>
        <p:blipFill rotWithShape="1">
          <a:blip r:embed="rId3">
            <a:alphaModFix/>
          </a:blip>
          <a:srcRect b="0" l="0" r="0" t="0"/>
          <a:stretch/>
        </p:blipFill>
        <p:spPr>
          <a:xfrm>
            <a:off x="150577" y="1326613"/>
            <a:ext cx="2420657" cy="2075875"/>
          </a:xfrm>
          <a:prstGeom prst="rect">
            <a:avLst/>
          </a:prstGeom>
          <a:noFill/>
          <a:ln>
            <a:noFill/>
          </a:ln>
        </p:spPr>
      </p:pic>
      <p:pic>
        <p:nvPicPr>
          <p:cNvPr id="265" name="Google Shape;265;p31"/>
          <p:cNvPicPr preferRelativeResize="0"/>
          <p:nvPr/>
        </p:nvPicPr>
        <p:blipFill rotWithShape="1">
          <a:blip r:embed="rId4">
            <a:alphaModFix/>
          </a:blip>
          <a:srcRect b="0" l="0" r="0" t="0"/>
          <a:stretch/>
        </p:blipFill>
        <p:spPr>
          <a:xfrm>
            <a:off x="2531925" y="1326625"/>
            <a:ext cx="2904450" cy="2745125"/>
          </a:xfrm>
          <a:prstGeom prst="rect">
            <a:avLst/>
          </a:prstGeom>
          <a:noFill/>
          <a:ln>
            <a:noFill/>
          </a:ln>
        </p:spPr>
      </p:pic>
      <p:pic>
        <p:nvPicPr>
          <p:cNvPr id="266" name="Google Shape;266;p31"/>
          <p:cNvPicPr preferRelativeResize="0"/>
          <p:nvPr/>
        </p:nvPicPr>
        <p:blipFill rotWithShape="1">
          <a:blip r:embed="rId5">
            <a:alphaModFix/>
          </a:blip>
          <a:srcRect b="0" l="0" r="0" t="0"/>
          <a:stretch/>
        </p:blipFill>
        <p:spPr>
          <a:xfrm>
            <a:off x="5157725" y="3183425"/>
            <a:ext cx="879870" cy="464725"/>
          </a:xfrm>
          <a:prstGeom prst="rect">
            <a:avLst/>
          </a:prstGeom>
          <a:noFill/>
          <a:ln>
            <a:noFill/>
          </a:ln>
        </p:spPr>
      </p:pic>
      <p:pic>
        <p:nvPicPr>
          <p:cNvPr id="267" name="Google Shape;267;p31"/>
          <p:cNvPicPr preferRelativeResize="0"/>
          <p:nvPr/>
        </p:nvPicPr>
        <p:blipFill rotWithShape="1">
          <a:blip r:embed="rId6">
            <a:alphaModFix/>
          </a:blip>
          <a:srcRect b="0" l="0" r="0" t="0"/>
          <a:stretch/>
        </p:blipFill>
        <p:spPr>
          <a:xfrm>
            <a:off x="5094487" y="1674650"/>
            <a:ext cx="4049513" cy="1508775"/>
          </a:xfrm>
          <a:prstGeom prst="rect">
            <a:avLst/>
          </a:prstGeom>
          <a:noFill/>
          <a:ln>
            <a:noFill/>
          </a:ln>
        </p:spPr>
      </p:pic>
      <p:sp>
        <p:nvSpPr>
          <p:cNvPr id="268" name="Google Shape;268;p31"/>
          <p:cNvSpPr txBox="1"/>
          <p:nvPr>
            <p:ph type="title"/>
          </p:nvPr>
        </p:nvSpPr>
        <p:spPr>
          <a:xfrm>
            <a:off x="-34800" y="380000"/>
            <a:ext cx="9213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111111"/>
              <a:buNone/>
            </a:pPr>
            <a:r>
              <a:rPr lang="en"/>
              <a:t>ROUGE : Recall-Oriented Understudy for Gisting Evaluation</a:t>
            </a:r>
            <a:endParaRPr/>
          </a:p>
          <a:p>
            <a:pPr indent="0" lvl="0" marL="0" rtl="0" algn="l">
              <a:lnSpc>
                <a:spcPct val="100000"/>
              </a:lnSpc>
              <a:spcBef>
                <a:spcPts val="1200"/>
              </a:spcBef>
              <a:spcAft>
                <a:spcPts val="0"/>
              </a:spcAft>
              <a:buSzPct val="111111"/>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72" name="Shape 272"/>
        <p:cNvGrpSpPr/>
        <p:nvPr/>
      </p:nvGrpSpPr>
      <p:grpSpPr>
        <a:xfrm>
          <a:off x="0" y="0"/>
          <a:ext cx="0" cy="0"/>
          <a:chOff x="0" y="0"/>
          <a:chExt cx="0" cy="0"/>
        </a:xfrm>
      </p:grpSpPr>
      <p:sp>
        <p:nvSpPr>
          <p:cNvPr id="273" name="Google Shape;27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74" name="Google Shape;27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Personalization vs. Accuracy w.r.t user profiles models</a:t>
            </a:r>
            <a:endParaRPr/>
          </a:p>
        </p:txBody>
      </p:sp>
      <p:graphicFrame>
        <p:nvGraphicFramePr>
          <p:cNvPr id="275" name="Google Shape;275;p30"/>
          <p:cNvGraphicFramePr/>
          <p:nvPr/>
        </p:nvGraphicFramePr>
        <p:xfrm>
          <a:off x="311700" y="1083625"/>
          <a:ext cx="3000000" cy="3000000"/>
        </p:xfrm>
        <a:graphic>
          <a:graphicData uri="http://schemas.openxmlformats.org/drawingml/2006/table">
            <a:tbl>
              <a:tblPr>
                <a:noFill/>
                <a:tableStyleId>{892445C5-BF2B-4631-8C10-C82A40B1AF33}</a:tableStyleId>
              </a:tblPr>
              <a:tblGrid>
                <a:gridCol w="1237825"/>
                <a:gridCol w="1215825"/>
                <a:gridCol w="743200"/>
                <a:gridCol w="766275"/>
                <a:gridCol w="791975"/>
                <a:gridCol w="809975"/>
              </a:tblGrid>
              <a:tr h="46472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User embedding used in PENS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User embedding injection type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e-DINS</a:t>
                      </a:r>
                      <a:r>
                        <a:rPr b="1" baseline="-25000" lang="en" sz="1000"/>
                        <a:t>TV</a:t>
                      </a:r>
                      <a:endParaRPr b="1" baseline="-25000" sz="10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ROUGE 1</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lang="en" sz="1000" u="none" cap="none" strike="noStrike">
                          <a:solidFill>
                            <a:schemeClr val="dk1"/>
                          </a:solidFill>
                        </a:rPr>
                        <a:t>ROUGE 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b="1" lang="en" sz="1000" u="none" cap="none" strike="noStrike">
                          <a:solidFill>
                            <a:schemeClr val="dk1"/>
                          </a:solidFill>
                        </a:rPr>
                        <a:t>ROUGE L</a:t>
                      </a:r>
                      <a:endParaRPr b="1" sz="1000" u="none" cap="none" strike="noStrike"/>
                    </a:p>
                  </a:txBody>
                  <a:tcPr marT="91425" marB="91425" marR="91425" marL="91425"/>
                </a:tc>
              </a:tr>
              <a:tr h="3453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NAML</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a:t>
                      </a:r>
                      <a:endParaRPr sz="10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0.5337</a:t>
                      </a:r>
                      <a:endParaRPr sz="1000">
                        <a:solidFill>
                          <a:srgbClr val="38761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rPr>
                        <a:t>27.49</a:t>
                      </a:r>
                      <a:endParaRPr b="1"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rPr>
                        <a:t>10.14</a:t>
                      </a:r>
                      <a:endParaRPr b="1"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rgbClr val="38761D"/>
                          </a:solidFill>
                        </a:rPr>
                        <a:t>21.62</a:t>
                      </a:r>
                      <a:endParaRPr b="1" sz="1000" u="none" cap="none" strike="noStrike">
                        <a:solidFill>
                          <a:srgbClr val="38761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319475">
                <a:tc>
                  <a:txBody>
                    <a:bodyPr/>
                    <a:lstStyle/>
                    <a:p>
                      <a:pPr indent="0" lvl="0" marL="0" marR="0" rtl="0" algn="l">
                        <a:lnSpc>
                          <a:spcPct val="100000"/>
                        </a:lnSpc>
                        <a:spcBef>
                          <a:spcPts val="0"/>
                        </a:spcBef>
                        <a:spcAft>
                          <a:spcPts val="0"/>
                        </a:spcAft>
                        <a:buClr>
                          <a:schemeClr val="dk1"/>
                        </a:buClr>
                        <a:buSzPts val="1100"/>
                        <a:buFont typeface="Arial"/>
                        <a:buNone/>
                      </a:pPr>
                      <a:r>
                        <a:rPr lang="en" sz="1000" u="none" cap="none" strike="noStrike">
                          <a:solidFill>
                            <a:schemeClr val="dk1"/>
                          </a:solidFill>
                        </a:rPr>
                        <a:t>NRMS</a:t>
                      </a:r>
                      <a:endParaRPr sz="10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1</a:t>
                      </a:r>
                      <a:endParaRPr sz="1000" u="none" cap="none" strike="noStrike">
                        <a:solidFill>
                          <a:schemeClr val="dk1"/>
                        </a:solidFill>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0.5347</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26.15</a:t>
                      </a:r>
                      <a:endParaRPr sz="1000" u="none" cap="none" strike="noStrike"/>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9.37</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i="1" lang="en" sz="1000" u="sng" cap="none" strike="noStrike">
                          <a:solidFill>
                            <a:schemeClr val="dk1"/>
                          </a:solidFill>
                        </a:rPr>
                        <a:t>21.03</a:t>
                      </a:r>
                      <a:endParaRPr i="1" sz="1000" u="sng" cap="none" strike="noStrike">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365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EBNR</a:t>
                      </a:r>
                      <a:endParaRPr sz="1000" u="none" cap="none" strike="noStrike">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 sz="1050">
                          <a:solidFill>
                            <a:srgbClr val="38761D"/>
                          </a:solidFill>
                        </a:rPr>
                        <a:t>0.5329</a:t>
                      </a:r>
                      <a:endParaRPr b="1" sz="1000">
                        <a:solidFill>
                          <a:srgbClr val="38761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25.13</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000" u="none" cap="none" strike="noStrike">
                          <a:solidFill>
                            <a:schemeClr val="dk1"/>
                          </a:solidFill>
                        </a:rPr>
                        <a:t>9.03</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 sz="1000" u="none" cap="none" strike="noStrike">
                          <a:solidFill>
                            <a:srgbClr val="FF0000"/>
                          </a:solidFill>
                        </a:rPr>
                        <a:t>20.73</a:t>
                      </a:r>
                      <a:endParaRPr b="1" i="1" sz="1000" u="sng" cap="none" strike="noStrike">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41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EBNR</a:t>
                      </a:r>
                      <a:endParaRPr sz="1000" u="none" cap="none" strike="noStrike">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rPr>
                        <a:t>2</a:t>
                      </a:r>
                      <a:endParaRPr sz="1000" u="none" cap="none" strike="noStrike">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Clr>
                          <a:schemeClr val="dk1"/>
                        </a:buClr>
                        <a:buSzPts val="1100"/>
                        <a:buFont typeface="Arial"/>
                        <a:buNone/>
                      </a:pPr>
                      <a:r>
                        <a:rPr b="1" lang="en" sz="1050">
                          <a:solidFill>
                            <a:srgbClr val="FF0000"/>
                          </a:solidFill>
                        </a:rPr>
                        <a:t>0.5359</a:t>
                      </a:r>
                      <a:endParaRPr b="1" sz="10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25.49</a:t>
                      </a:r>
                      <a:endParaRPr sz="1000" u="none" cap="none" strike="noStrike"/>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9.14</a:t>
                      </a:r>
                      <a:endParaRPr sz="10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000"/>
                        <a:buFont typeface="Arial"/>
                        <a:buNone/>
                      </a:pPr>
                      <a:r>
                        <a:rPr i="1" lang="en" sz="1000" u="sng" cap="none" strike="noStrike">
                          <a:solidFill>
                            <a:schemeClr val="dk1"/>
                          </a:solidFill>
                        </a:rPr>
                        <a:t>20.82</a:t>
                      </a:r>
                      <a:endParaRPr i="1" sz="1000" u="sng" cap="none" strike="noStrike">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pic>
        <p:nvPicPr>
          <p:cNvPr id="276" name="Google Shape;276;p30"/>
          <p:cNvPicPr preferRelativeResize="0"/>
          <p:nvPr/>
        </p:nvPicPr>
        <p:blipFill rotWithShape="1">
          <a:blip r:embed="rId3">
            <a:alphaModFix/>
          </a:blip>
          <a:srcRect b="-1208" l="0" r="0" t="1210"/>
          <a:stretch/>
        </p:blipFill>
        <p:spPr>
          <a:xfrm>
            <a:off x="5937275" y="1360325"/>
            <a:ext cx="3018874" cy="3147450"/>
          </a:xfrm>
          <a:prstGeom prst="rect">
            <a:avLst/>
          </a:prstGeom>
          <a:noFill/>
          <a:ln>
            <a:noFill/>
          </a:ln>
        </p:spPr>
      </p:pic>
      <p:sp>
        <p:nvSpPr>
          <p:cNvPr id="277" name="Google Shape;277;p30"/>
          <p:cNvSpPr txBox="1"/>
          <p:nvPr/>
        </p:nvSpPr>
        <p:spPr>
          <a:xfrm>
            <a:off x="311700" y="3018375"/>
            <a:ext cx="5048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1" lang="en" sz="800" u="none" cap="none" strike="noStrike">
                <a:solidFill>
                  <a:srgbClr val="000000"/>
                </a:solidFill>
                <a:latin typeface="Arial"/>
                <a:ea typeface="Arial"/>
                <a:cs typeface="Arial"/>
                <a:sym typeface="Arial"/>
              </a:rPr>
              <a:t>NT: ROUGE scores are w.r.t user-written extreme summaries (i.e. headlines) in PENS dataset</a:t>
            </a:r>
            <a:endParaRPr b="0" i="1" sz="8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281" name="Shape 281"/>
        <p:cNvGrpSpPr/>
        <p:nvPr/>
      </p:nvGrpSpPr>
      <p:grpSpPr>
        <a:xfrm>
          <a:off x="0" y="0"/>
          <a:ext cx="0" cy="0"/>
          <a:chOff x="0" y="0"/>
          <a:chExt cx="0" cy="0"/>
        </a:xfrm>
      </p:grpSpPr>
      <p:sp>
        <p:nvSpPr>
          <p:cNvPr id="282" name="Google Shape;282;g222d3f547d3_0_30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Reliability of e-DINS</a:t>
            </a:r>
            <a:r>
              <a:rPr baseline="-25000" lang="en"/>
              <a:t>TV</a:t>
            </a:r>
            <a:r>
              <a:rPr lang="en"/>
              <a:t> as a degree of personalization measure</a:t>
            </a:r>
            <a:endParaRPr/>
          </a:p>
        </p:txBody>
      </p:sp>
      <p:sp>
        <p:nvSpPr>
          <p:cNvPr id="283" name="Google Shape;283;g222d3f547d3_0_3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3"/>
          <p:cNvPicPr preferRelativeResize="0"/>
          <p:nvPr/>
        </p:nvPicPr>
        <p:blipFill rotWithShape="1">
          <a:blip r:embed="rId3">
            <a:alphaModFix/>
          </a:blip>
          <a:srcRect b="0" l="0" r="0" t="0"/>
          <a:stretch/>
        </p:blipFill>
        <p:spPr>
          <a:xfrm>
            <a:off x="2514600" y="2420325"/>
            <a:ext cx="3970453" cy="2723175"/>
          </a:xfrm>
          <a:prstGeom prst="rect">
            <a:avLst/>
          </a:prstGeom>
          <a:noFill/>
          <a:ln>
            <a:noFill/>
          </a:ln>
        </p:spPr>
      </p:pic>
      <p:sp>
        <p:nvSpPr>
          <p:cNvPr id="70" name="Google Shape;7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personalization?</a:t>
            </a:r>
            <a:endParaRPr/>
          </a:p>
        </p:txBody>
      </p:sp>
      <p:sp>
        <p:nvSpPr>
          <p:cNvPr id="71" name="Google Shape;71;p3"/>
          <p:cNvSpPr txBox="1"/>
          <p:nvPr>
            <p:ph idx="1" type="body"/>
          </p:nvPr>
        </p:nvSpPr>
        <p:spPr>
          <a:xfrm>
            <a:off x="311700" y="1152475"/>
            <a:ext cx="8520600" cy="1514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i="1" lang="en"/>
              <a:t>Is reader interested in the information presented in a summary?</a:t>
            </a:r>
            <a:endParaRPr sz="100"/>
          </a:p>
          <a:p>
            <a:pPr indent="0" lvl="0" marL="457200" rtl="0" algn="l">
              <a:lnSpc>
                <a:spcPct val="150000"/>
              </a:lnSpc>
              <a:spcBef>
                <a:spcPts val="0"/>
              </a:spcBef>
              <a:spcAft>
                <a:spcPts val="0"/>
              </a:spcAft>
              <a:buSzPts val="1800"/>
              <a:buNone/>
            </a:pPr>
            <a:r>
              <a:t/>
            </a:r>
            <a:endParaRPr sz="100"/>
          </a:p>
          <a:p>
            <a:pPr indent="-342900" lvl="0" marL="457200" rtl="0" algn="l">
              <a:lnSpc>
                <a:spcPct val="150000"/>
              </a:lnSpc>
              <a:spcBef>
                <a:spcPts val="0"/>
              </a:spcBef>
              <a:spcAft>
                <a:spcPts val="0"/>
              </a:spcAft>
              <a:buSzPts val="1800"/>
              <a:buChar char="●"/>
            </a:pPr>
            <a:r>
              <a:rPr b="1" lang="en">
                <a:solidFill>
                  <a:schemeClr val="dk1"/>
                </a:solidFill>
              </a:rPr>
              <a:t>Personalized summarization</a:t>
            </a:r>
            <a:r>
              <a:rPr lang="en"/>
              <a:t> considers </a:t>
            </a:r>
            <a:r>
              <a:rPr b="1" lang="en">
                <a:solidFill>
                  <a:srgbClr val="FF0000"/>
                </a:solidFill>
              </a:rPr>
              <a:t>user’s attention/ interest</a:t>
            </a:r>
            <a:r>
              <a:rPr lang="en"/>
              <a:t> to generate summary [3].</a:t>
            </a:r>
            <a:endParaRPr/>
          </a:p>
        </p:txBody>
      </p:sp>
      <p:sp>
        <p:nvSpPr>
          <p:cNvPr id="72" name="Google Shape;7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287" name="Shape 287"/>
        <p:cNvGrpSpPr/>
        <p:nvPr/>
      </p:nvGrpSpPr>
      <p:grpSpPr>
        <a:xfrm>
          <a:off x="0" y="0"/>
          <a:ext cx="0" cy="0"/>
          <a:chOff x="0" y="0"/>
          <a:chExt cx="0" cy="0"/>
        </a:xfrm>
      </p:grpSpPr>
      <p:sp>
        <p:nvSpPr>
          <p:cNvPr id="288" name="Google Shape;288;g222d3f547d3_0_5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g222d3f547d3_0_547"/>
          <p:cNvSpPr txBox="1"/>
          <p:nvPr>
            <p:ph type="title"/>
          </p:nvPr>
        </p:nvSpPr>
        <p:spPr>
          <a:xfrm>
            <a:off x="311700" y="445025"/>
            <a:ext cx="883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Indirect e-DINS robustness evaluation (using ROUGE L)</a:t>
            </a:r>
            <a:endParaRPr sz="2400"/>
          </a:p>
        </p:txBody>
      </p:sp>
      <p:sp>
        <p:nvSpPr>
          <p:cNvPr id="290" name="Google Shape;290;g222d3f547d3_0_547"/>
          <p:cNvSpPr txBox="1"/>
          <p:nvPr/>
        </p:nvSpPr>
        <p:spPr>
          <a:xfrm>
            <a:off x="6383375" y="2523325"/>
            <a:ext cx="22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1" name="Google Shape;291;g222d3f547d3_0_547"/>
          <p:cNvSpPr txBox="1"/>
          <p:nvPr>
            <p:ph idx="1" type="body"/>
          </p:nvPr>
        </p:nvSpPr>
        <p:spPr>
          <a:xfrm>
            <a:off x="513425" y="4573665"/>
            <a:ext cx="7516500" cy="5727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ROUGE score is a </a:t>
            </a:r>
            <a:r>
              <a:rPr i="1" lang="en"/>
              <a:t>widely used</a:t>
            </a:r>
            <a:r>
              <a:rPr lang="en"/>
              <a:t> metric with a </a:t>
            </a:r>
            <a:r>
              <a:rPr i="1" lang="en"/>
              <a:t>high correlation with human judgment </a:t>
            </a:r>
            <a:r>
              <a:rPr lang="en"/>
              <a:t>compared to other measures of accuracy [2]</a:t>
            </a:r>
            <a:endParaRPr/>
          </a:p>
        </p:txBody>
      </p:sp>
      <p:graphicFrame>
        <p:nvGraphicFramePr>
          <p:cNvPr id="292" name="Google Shape;292;g222d3f547d3_0_547"/>
          <p:cNvGraphicFramePr/>
          <p:nvPr/>
        </p:nvGraphicFramePr>
        <p:xfrm>
          <a:off x="952500" y="1017725"/>
          <a:ext cx="3000000" cy="3000000"/>
        </p:xfrm>
        <a:graphic>
          <a:graphicData uri="http://schemas.openxmlformats.org/drawingml/2006/table">
            <a:tbl>
              <a:tblPr>
                <a:noFill/>
                <a:tableStyleId>{D310FA20-BA21-4500-A8B4-806F042F90A6}</a:tableStyleId>
              </a:tblPr>
              <a:tblGrid>
                <a:gridCol w="1849725"/>
                <a:gridCol w="5389275"/>
              </a:tblGrid>
              <a:tr h="2012775">
                <a:tc>
                  <a:txBody>
                    <a:bodyPr/>
                    <a:lstStyle/>
                    <a:p>
                      <a:pPr indent="0" lvl="0" marL="0" rtl="0" algn="l">
                        <a:spcBef>
                          <a:spcPts val="0"/>
                        </a:spcBef>
                        <a:spcAft>
                          <a:spcPts val="0"/>
                        </a:spcAft>
                        <a:buNone/>
                      </a:pPr>
                      <a:r>
                        <a:rPr lang="en"/>
                        <a:t>Ground Truth</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86675">
                <a:tc>
                  <a:txBody>
                    <a:bodyPr/>
                    <a:lstStyle/>
                    <a:p>
                      <a:pPr indent="0" lvl="0" marL="0" rtl="0" algn="l">
                        <a:spcBef>
                          <a:spcPts val="0"/>
                        </a:spcBef>
                        <a:spcAft>
                          <a:spcPts val="0"/>
                        </a:spcAft>
                        <a:buNone/>
                      </a:pPr>
                      <a:r>
                        <a:rPr lang="en"/>
                        <a:t>Proportional Difference w.r.t RougeL</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56500">
                <a:tc>
                  <a:txBody>
                    <a:bodyPr/>
                    <a:lstStyle/>
                    <a:p>
                      <a:pPr indent="0" lvl="0" marL="0" rtl="0" algn="l">
                        <a:spcBef>
                          <a:spcPts val="0"/>
                        </a:spcBef>
                        <a:spcAft>
                          <a:spcPts val="0"/>
                        </a:spcAft>
                        <a:buNone/>
                      </a:pPr>
                      <a:r>
                        <a:rPr lang="en"/>
                        <a:t>Deviation</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300">
                          <a:solidFill>
                            <a:schemeClr val="dk1"/>
                          </a:solidFill>
                        </a:rPr>
                        <a:t>Dev(S</a:t>
                      </a:r>
                      <a:r>
                        <a:rPr baseline="-25000" lang="en" sz="1300">
                          <a:solidFill>
                            <a:schemeClr val="dk1"/>
                          </a:solidFill>
                        </a:rPr>
                        <a:t>Bob</a:t>
                      </a:r>
                      <a:r>
                        <a:rPr lang="en" sz="1300">
                          <a:solidFill>
                            <a:schemeClr val="dk1"/>
                          </a:solidFill>
                        </a:rPr>
                        <a:t> |Bob)</a:t>
                      </a:r>
                      <a:endParaRPr>
                        <a:solidFill>
                          <a:schemeClr val="dk1"/>
                        </a:solidFill>
                      </a:endParaRPr>
                    </a:p>
                  </a:txBody>
                  <a:tcPr marT="91425" marB="91425" marR="91425" marL="91425"/>
                </a:tc>
              </a:tr>
            </a:tbl>
          </a:graphicData>
        </a:graphic>
      </p:graphicFrame>
      <p:pic>
        <p:nvPicPr>
          <p:cNvPr id="293" name="Google Shape;293;g222d3f547d3_0_547"/>
          <p:cNvPicPr preferRelativeResize="0"/>
          <p:nvPr/>
        </p:nvPicPr>
        <p:blipFill rotWithShape="1">
          <a:blip r:embed="rId3">
            <a:alphaModFix/>
          </a:blip>
          <a:srcRect b="39528" l="0" r="0" t="40540"/>
          <a:stretch/>
        </p:blipFill>
        <p:spPr>
          <a:xfrm>
            <a:off x="2867250" y="3118975"/>
            <a:ext cx="5162675" cy="572700"/>
          </a:xfrm>
          <a:prstGeom prst="rect">
            <a:avLst/>
          </a:prstGeom>
          <a:noFill/>
          <a:ln>
            <a:noFill/>
          </a:ln>
        </p:spPr>
      </p:pic>
      <p:pic>
        <p:nvPicPr>
          <p:cNvPr id="294" name="Google Shape;294;g222d3f547d3_0_547"/>
          <p:cNvPicPr preferRelativeResize="0"/>
          <p:nvPr/>
        </p:nvPicPr>
        <p:blipFill>
          <a:blip r:embed="rId4">
            <a:alphaModFix/>
          </a:blip>
          <a:stretch>
            <a:fillRect/>
          </a:stretch>
        </p:blipFill>
        <p:spPr>
          <a:xfrm>
            <a:off x="3282475" y="1071205"/>
            <a:ext cx="3759934" cy="1905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298" name="Shape 298"/>
        <p:cNvGrpSpPr/>
        <p:nvPr/>
      </p:nvGrpSpPr>
      <p:grpSpPr>
        <a:xfrm>
          <a:off x="0" y="0"/>
          <a:ext cx="0" cy="0"/>
          <a:chOff x="0" y="0"/>
          <a:chExt cx="0" cy="0"/>
        </a:xfrm>
      </p:grpSpPr>
      <p:sp>
        <p:nvSpPr>
          <p:cNvPr id="299" name="Google Shape;299;g222d3f547d3_0_3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00" name="Google Shape;300;g222d3f547d3_0_317"/>
          <p:cNvSpPr txBox="1"/>
          <p:nvPr>
            <p:ph type="title"/>
          </p:nvPr>
        </p:nvSpPr>
        <p:spPr>
          <a:xfrm>
            <a:off x="311700" y="445025"/>
            <a:ext cx="883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i="0" lang="en" sz="2400" u="none" strike="noStrike">
                <a:solidFill>
                  <a:srgbClr val="000000"/>
                </a:solidFill>
                <a:latin typeface="Arial"/>
                <a:ea typeface="Arial"/>
                <a:cs typeface="Arial"/>
                <a:sym typeface="Arial"/>
              </a:rPr>
              <a:t>Reliability of e-DINS</a:t>
            </a:r>
            <a:r>
              <a:rPr baseline="-25000" lang="en" sz="2400">
                <a:solidFill>
                  <a:srgbClr val="000000"/>
                </a:solidFill>
              </a:rPr>
              <a:t>TV</a:t>
            </a:r>
            <a:r>
              <a:rPr b="0" i="0" lang="en" sz="2400" u="none" strike="noStrike">
                <a:solidFill>
                  <a:srgbClr val="000000"/>
                </a:solidFill>
                <a:latin typeface="Arial"/>
                <a:ea typeface="Arial"/>
                <a:cs typeface="Arial"/>
                <a:sym typeface="Arial"/>
              </a:rPr>
              <a:t> as a degree of personalization measure</a:t>
            </a:r>
            <a:br>
              <a:rPr lang="en" sz="2400"/>
            </a:br>
            <a:endParaRPr sz="2400"/>
          </a:p>
        </p:txBody>
      </p:sp>
      <p:pic>
        <p:nvPicPr>
          <p:cNvPr id="301" name="Google Shape;301;g222d3f547d3_0_317"/>
          <p:cNvPicPr preferRelativeResize="0"/>
          <p:nvPr/>
        </p:nvPicPr>
        <p:blipFill rotWithShape="1">
          <a:blip r:embed="rId3">
            <a:alphaModFix/>
          </a:blip>
          <a:srcRect b="0" l="0" r="0" t="0"/>
          <a:stretch/>
        </p:blipFill>
        <p:spPr>
          <a:xfrm>
            <a:off x="0" y="2717230"/>
            <a:ext cx="3082429" cy="2418521"/>
          </a:xfrm>
          <a:prstGeom prst="rect">
            <a:avLst/>
          </a:prstGeom>
          <a:noFill/>
          <a:ln>
            <a:noFill/>
          </a:ln>
        </p:spPr>
      </p:pic>
      <p:pic>
        <p:nvPicPr>
          <p:cNvPr id="302" name="Google Shape;302;g222d3f547d3_0_317"/>
          <p:cNvPicPr preferRelativeResize="0"/>
          <p:nvPr/>
        </p:nvPicPr>
        <p:blipFill rotWithShape="1">
          <a:blip r:embed="rId4">
            <a:alphaModFix/>
          </a:blip>
          <a:srcRect b="0" l="0" r="0" t="0"/>
          <a:stretch/>
        </p:blipFill>
        <p:spPr>
          <a:xfrm>
            <a:off x="3082430" y="1066657"/>
            <a:ext cx="3082428" cy="2418521"/>
          </a:xfrm>
          <a:prstGeom prst="rect">
            <a:avLst/>
          </a:prstGeom>
          <a:noFill/>
          <a:ln>
            <a:noFill/>
          </a:ln>
        </p:spPr>
      </p:pic>
      <p:pic>
        <p:nvPicPr>
          <p:cNvPr id="303" name="Google Shape;303;g222d3f547d3_0_317"/>
          <p:cNvPicPr preferRelativeResize="0"/>
          <p:nvPr/>
        </p:nvPicPr>
        <p:blipFill rotWithShape="1">
          <a:blip r:embed="rId5">
            <a:alphaModFix/>
          </a:blip>
          <a:srcRect b="0" l="0" r="0" t="0"/>
          <a:stretch/>
        </p:blipFill>
        <p:spPr>
          <a:xfrm>
            <a:off x="6061571" y="2702607"/>
            <a:ext cx="3082429" cy="241852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307" name="Shape 307"/>
        <p:cNvGrpSpPr/>
        <p:nvPr/>
      </p:nvGrpSpPr>
      <p:grpSpPr>
        <a:xfrm>
          <a:off x="0" y="0"/>
          <a:ext cx="0" cy="0"/>
          <a:chOff x="0" y="0"/>
          <a:chExt cx="0" cy="0"/>
        </a:xfrm>
      </p:grpSpPr>
      <p:sp>
        <p:nvSpPr>
          <p:cNvPr id="308" name="Google Shape;308;g222d3f547d3_0_1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Personalized ROUGE	(P-ROUGE)			</a:t>
            </a:r>
            <a:endParaRPr/>
          </a:p>
        </p:txBody>
      </p:sp>
      <p:sp>
        <p:nvSpPr>
          <p:cNvPr id="309" name="Google Shape;309;g222d3f547d3_0_1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0" name="Google Shape;310;g222d3f547d3_0_19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311" name="Google Shape;311;g222d3f547d3_0_193"/>
          <p:cNvPicPr preferRelativeResize="0"/>
          <p:nvPr/>
        </p:nvPicPr>
        <p:blipFill>
          <a:blip r:embed="rId3">
            <a:alphaModFix/>
          </a:blip>
          <a:stretch>
            <a:fillRect/>
          </a:stretch>
        </p:blipFill>
        <p:spPr>
          <a:xfrm>
            <a:off x="0" y="1152485"/>
            <a:ext cx="9144000" cy="305993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315" name="Shape 315"/>
        <p:cNvGrpSpPr/>
        <p:nvPr/>
      </p:nvGrpSpPr>
      <p:grpSpPr>
        <a:xfrm>
          <a:off x="0" y="0"/>
          <a:ext cx="0" cy="0"/>
          <a:chOff x="0" y="0"/>
          <a:chExt cx="0" cy="0"/>
        </a:xfrm>
      </p:grpSpPr>
      <p:sp>
        <p:nvSpPr>
          <p:cNvPr id="316" name="Google Shape;316;g222d3f547d3_0_2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Personalized ROUGE				</a:t>
            </a:r>
            <a:endParaRPr/>
          </a:p>
        </p:txBody>
      </p:sp>
      <p:sp>
        <p:nvSpPr>
          <p:cNvPr id="317" name="Google Shape;317;g222d3f547d3_0_2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318" name="Google Shape;318;g222d3f547d3_0_245"/>
          <p:cNvPicPr preferRelativeResize="0"/>
          <p:nvPr/>
        </p:nvPicPr>
        <p:blipFill>
          <a:blip r:embed="rId3">
            <a:alphaModFix/>
          </a:blip>
          <a:stretch>
            <a:fillRect/>
          </a:stretch>
        </p:blipFill>
        <p:spPr>
          <a:xfrm>
            <a:off x="628050" y="2522575"/>
            <a:ext cx="3444724" cy="2517725"/>
          </a:xfrm>
          <a:prstGeom prst="rect">
            <a:avLst/>
          </a:prstGeom>
          <a:noFill/>
          <a:ln>
            <a:noFill/>
          </a:ln>
        </p:spPr>
      </p:pic>
      <p:pic>
        <p:nvPicPr>
          <p:cNvPr id="319" name="Google Shape;319;g222d3f547d3_0_245"/>
          <p:cNvPicPr preferRelativeResize="0"/>
          <p:nvPr/>
        </p:nvPicPr>
        <p:blipFill>
          <a:blip r:embed="rId4">
            <a:alphaModFix/>
          </a:blip>
          <a:stretch>
            <a:fillRect/>
          </a:stretch>
        </p:blipFill>
        <p:spPr>
          <a:xfrm>
            <a:off x="3871200" y="-2"/>
            <a:ext cx="3570878" cy="2517725"/>
          </a:xfrm>
          <a:prstGeom prst="rect">
            <a:avLst/>
          </a:prstGeom>
          <a:noFill/>
          <a:ln>
            <a:noFill/>
          </a:ln>
        </p:spPr>
      </p:pic>
      <p:pic>
        <p:nvPicPr>
          <p:cNvPr id="320" name="Google Shape;320;g222d3f547d3_0_245"/>
          <p:cNvPicPr preferRelativeResize="0"/>
          <p:nvPr/>
        </p:nvPicPr>
        <p:blipFill>
          <a:blip r:embed="rId5">
            <a:alphaModFix/>
          </a:blip>
          <a:stretch>
            <a:fillRect/>
          </a:stretch>
        </p:blipFill>
        <p:spPr>
          <a:xfrm>
            <a:off x="4700800" y="2522563"/>
            <a:ext cx="3368116" cy="2419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324" name="Shape 324"/>
        <p:cNvGrpSpPr/>
        <p:nvPr/>
      </p:nvGrpSpPr>
      <p:grpSpPr>
        <a:xfrm>
          <a:off x="0" y="0"/>
          <a:ext cx="0" cy="0"/>
          <a:chOff x="0" y="0"/>
          <a:chExt cx="0" cy="0"/>
        </a:xfrm>
      </p:grpSpPr>
      <p:sp>
        <p:nvSpPr>
          <p:cNvPr id="325" name="Google Shape;325;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Conclusion: Work-in-progress</a:t>
            </a:r>
            <a:endParaRPr/>
          </a:p>
        </p:txBody>
      </p:sp>
      <p:sp>
        <p:nvSpPr>
          <p:cNvPr id="326" name="Google Shape;32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330" name="Shape 330"/>
        <p:cNvGrpSpPr/>
        <p:nvPr/>
      </p:nvGrpSpPr>
      <p:grpSpPr>
        <a:xfrm>
          <a:off x="0" y="0"/>
          <a:ext cx="0" cy="0"/>
          <a:chOff x="0" y="0"/>
          <a:chExt cx="0" cy="0"/>
        </a:xfrm>
      </p:grpSpPr>
      <p:sp>
        <p:nvSpPr>
          <p:cNvPr id="331" name="Google Shape;331;g222d3f547d3_0_439"/>
          <p:cNvSpPr txBox="1"/>
          <p:nvPr>
            <p:ph type="title"/>
          </p:nvPr>
        </p:nvSpPr>
        <p:spPr>
          <a:xfrm>
            <a:off x="311700" y="4316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Future work (Order-wise)</a:t>
            </a:r>
            <a:endParaRPr/>
          </a:p>
        </p:txBody>
      </p:sp>
      <p:sp>
        <p:nvSpPr>
          <p:cNvPr id="332" name="Google Shape;332;g222d3f547d3_0_439"/>
          <p:cNvSpPr txBox="1"/>
          <p:nvPr>
            <p:ph idx="1" type="body"/>
          </p:nvPr>
        </p:nvSpPr>
        <p:spPr>
          <a:xfrm>
            <a:off x="311700" y="1018150"/>
            <a:ext cx="8520600" cy="3645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Evaluating ChatGPT-styled models’ degree of personalization w.r.t temporal variance.</a:t>
            </a:r>
            <a:endParaRPr/>
          </a:p>
          <a:p>
            <a:pPr indent="-342900" lvl="0" marL="457200" rtl="0" algn="l">
              <a:lnSpc>
                <a:spcPct val="150000"/>
              </a:lnSpc>
              <a:spcBef>
                <a:spcPts val="0"/>
              </a:spcBef>
              <a:spcAft>
                <a:spcPts val="0"/>
              </a:spcAft>
              <a:buSzPts val="1800"/>
              <a:buChar char="●"/>
            </a:pPr>
            <a:r>
              <a:rPr lang="en"/>
              <a:t>Tweaking the dataset to simulate real time progressive temporal variance scenario.</a:t>
            </a:r>
            <a:endParaRPr/>
          </a:p>
          <a:p>
            <a:pPr indent="-342900" lvl="0" marL="457200" rtl="0" algn="l">
              <a:lnSpc>
                <a:spcPct val="150000"/>
              </a:lnSpc>
              <a:spcBef>
                <a:spcPts val="0"/>
              </a:spcBef>
              <a:spcAft>
                <a:spcPts val="0"/>
              </a:spcAft>
              <a:buSzPts val="1800"/>
              <a:buChar char="●"/>
            </a:pPr>
            <a:r>
              <a:rPr lang="en"/>
              <a:t>Trying out different datasets with the time stamp data.</a:t>
            </a:r>
            <a:endParaRPr/>
          </a:p>
        </p:txBody>
      </p:sp>
      <p:sp>
        <p:nvSpPr>
          <p:cNvPr id="333" name="Google Shape;333;g222d3f547d3_0_4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a:t>
            </a:r>
            <a:endParaRPr/>
          </a:p>
        </p:txBody>
      </p:sp>
      <p:sp>
        <p:nvSpPr>
          <p:cNvPr id="339" name="Google Shape;339;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1.	Daniel O et.al.; A comprehensive review of automatic text summarization techniques: method, data, evaluation and coding; arXiv; 2023</a:t>
            </a:r>
            <a:endParaRPr/>
          </a:p>
          <a:p>
            <a:pPr indent="0" lvl="0" marL="0" rtl="0" algn="l">
              <a:lnSpc>
                <a:spcPct val="115000"/>
              </a:lnSpc>
              <a:spcBef>
                <a:spcPts val="1200"/>
              </a:spcBef>
              <a:spcAft>
                <a:spcPts val="0"/>
              </a:spcAft>
              <a:buSzPts val="1800"/>
              <a:buNone/>
            </a:pPr>
            <a:r>
              <a:rPr lang="en"/>
              <a:t>2.	Tianyi Zhang et. al.; Benchmarking Large Language Models for News Summarization; arXiv; 2023</a:t>
            </a:r>
            <a:endParaRPr/>
          </a:p>
          <a:p>
            <a:pPr indent="0" lvl="0" marL="0" rtl="0" algn="l">
              <a:lnSpc>
                <a:spcPct val="115000"/>
              </a:lnSpc>
              <a:spcBef>
                <a:spcPts val="1200"/>
              </a:spcBef>
              <a:spcAft>
                <a:spcPts val="0"/>
              </a:spcAft>
              <a:buSzPts val="1800"/>
              <a:buNone/>
            </a:pPr>
            <a:r>
              <a:rPr lang="en"/>
              <a:t>3.	Xiang Ao et. al.; PENS: A Dataset and Generic Framework for Personalized News Headline Generation; IJCNLP; 2021</a:t>
            </a:r>
            <a:endParaRPr/>
          </a:p>
          <a:p>
            <a:pPr indent="0" lvl="0" marL="0" rtl="0" algn="l">
              <a:lnSpc>
                <a:spcPct val="115000"/>
              </a:lnSpc>
              <a:spcBef>
                <a:spcPts val="1200"/>
              </a:spcBef>
              <a:spcAft>
                <a:spcPts val="0"/>
              </a:spcAft>
              <a:buSzPts val="1800"/>
              <a:buNone/>
            </a:pPr>
            <a:r>
              <a:rPr lang="en"/>
              <a:t>4.	Mike Lewis et. al.; BART: Denoising Sequence-to-Sequence Pre-training for Natural Language Generation, Translation, and Comprehension,  Association for Computational Linguistics, 2019</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
        <p:nvSpPr>
          <p:cNvPr id="340" name="Google Shape;34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Thank you</a:t>
            </a:r>
            <a:endParaRPr/>
          </a:p>
        </p:txBody>
      </p:sp>
      <p:sp>
        <p:nvSpPr>
          <p:cNvPr id="346" name="Google Shape;346;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22d3f547d3_0_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Personalization w.r.t Temporal Variance?</a:t>
            </a:r>
            <a:endParaRPr/>
          </a:p>
        </p:txBody>
      </p:sp>
      <p:sp>
        <p:nvSpPr>
          <p:cNvPr id="78" name="Google Shape;78;g222d3f547d3_0_45"/>
          <p:cNvSpPr txBox="1"/>
          <p:nvPr/>
        </p:nvSpPr>
        <p:spPr>
          <a:xfrm>
            <a:off x="5436964" y="256975"/>
            <a:ext cx="117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700">
              <a:solidFill>
                <a:schemeClr val="dk2"/>
              </a:solidFill>
            </a:endParaRPr>
          </a:p>
        </p:txBody>
      </p:sp>
      <p:sp>
        <p:nvSpPr>
          <p:cNvPr id="79" name="Google Shape;79;g222d3f547d3_0_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80" name="Google Shape;80;g222d3f547d3_0_45"/>
          <p:cNvSpPr txBox="1"/>
          <p:nvPr>
            <p:ph idx="1" type="body"/>
          </p:nvPr>
        </p:nvSpPr>
        <p:spPr>
          <a:xfrm>
            <a:off x="311700" y="1000075"/>
            <a:ext cx="8026800" cy="1792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Summarizer should adapt to change in user’s interest shift to different topics</a:t>
            </a:r>
            <a:endParaRPr sz="1400"/>
          </a:p>
          <a:p>
            <a:pPr indent="-317500" lvl="1" marL="914400" rtl="0" algn="l">
              <a:lnSpc>
                <a:spcPct val="150000"/>
              </a:lnSpc>
              <a:spcBef>
                <a:spcPts val="0"/>
              </a:spcBef>
              <a:spcAft>
                <a:spcPts val="0"/>
              </a:spcAft>
              <a:buSzPts val="1400"/>
              <a:buChar char="○"/>
            </a:pPr>
            <a:r>
              <a:rPr lang="en"/>
              <a:t>Have to be </a:t>
            </a:r>
            <a:r>
              <a:rPr b="1" i="1" lang="en">
                <a:solidFill>
                  <a:srgbClr val="FF0000"/>
                </a:solidFill>
              </a:rPr>
              <a:t>sensitive to </a:t>
            </a:r>
            <a:r>
              <a:rPr b="1" i="1" lang="en">
                <a:solidFill>
                  <a:srgbClr val="FF0000"/>
                </a:solidFill>
              </a:rPr>
              <a:t>drift</a:t>
            </a:r>
            <a:r>
              <a:rPr b="1" lang="en">
                <a:solidFill>
                  <a:srgbClr val="FF0000"/>
                </a:solidFill>
              </a:rPr>
              <a:t> </a:t>
            </a:r>
            <a:r>
              <a:rPr lang="en"/>
              <a:t>in attention of user over time</a:t>
            </a:r>
            <a:endParaRPr/>
          </a:p>
          <a:p>
            <a:pPr indent="-317500" lvl="1" marL="914400" rtl="0" algn="l">
              <a:lnSpc>
                <a:spcPct val="150000"/>
              </a:lnSpc>
              <a:spcBef>
                <a:spcPts val="0"/>
              </a:spcBef>
              <a:spcAft>
                <a:spcPts val="0"/>
              </a:spcAft>
              <a:buSzPts val="1400"/>
              <a:buChar char="○"/>
            </a:pPr>
            <a:r>
              <a:rPr lang="en"/>
              <a:t>Maximize “</a:t>
            </a:r>
            <a:r>
              <a:rPr b="1" i="1" lang="en">
                <a:solidFill>
                  <a:srgbClr val="FF0000"/>
                </a:solidFill>
              </a:rPr>
              <a:t>freshness</a:t>
            </a:r>
            <a:r>
              <a:rPr lang="en"/>
              <a:t>” of content in summaries</a:t>
            </a:r>
            <a:endParaRPr sz="2000">
              <a:solidFill>
                <a:srgbClr val="FF0000"/>
              </a:solidFill>
            </a:endParaRPr>
          </a:p>
        </p:txBody>
      </p:sp>
      <p:pic>
        <p:nvPicPr>
          <p:cNvPr id="81" name="Google Shape;81;g222d3f547d3_0_45"/>
          <p:cNvPicPr preferRelativeResize="0"/>
          <p:nvPr/>
        </p:nvPicPr>
        <p:blipFill rotWithShape="1">
          <a:blip r:embed="rId3">
            <a:alphaModFix/>
          </a:blip>
          <a:srcRect b="6904" l="0" r="0" t="5145"/>
          <a:stretch/>
        </p:blipFill>
        <p:spPr>
          <a:xfrm>
            <a:off x="763725" y="2471100"/>
            <a:ext cx="7708724" cy="247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87" name="Google Shape;87;p4"/>
          <p:cNvPicPr preferRelativeResize="0"/>
          <p:nvPr/>
        </p:nvPicPr>
        <p:blipFill rotWithShape="1">
          <a:blip r:embed="rId3">
            <a:alphaModFix/>
          </a:blip>
          <a:srcRect b="0" l="0" r="0" t="0"/>
          <a:stretch/>
        </p:blipFill>
        <p:spPr>
          <a:xfrm>
            <a:off x="3299700" y="0"/>
            <a:ext cx="4983985" cy="5143500"/>
          </a:xfrm>
          <a:prstGeom prst="rect">
            <a:avLst/>
          </a:prstGeom>
          <a:noFill/>
          <a:ln>
            <a:noFill/>
          </a:ln>
        </p:spPr>
      </p:pic>
      <p:sp>
        <p:nvSpPr>
          <p:cNvPr id="88" name="Google Shape;88;p4"/>
          <p:cNvSpPr txBox="1"/>
          <p:nvPr/>
        </p:nvSpPr>
        <p:spPr>
          <a:xfrm>
            <a:off x="2528400" y="2337275"/>
            <a:ext cx="4861800" cy="10497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1" lang="en" sz="1400" u="none" cap="none" strike="noStrike">
                <a:solidFill>
                  <a:srgbClr val="FF0000"/>
                </a:solidFill>
                <a:latin typeface="Arial"/>
                <a:ea typeface="Arial"/>
                <a:cs typeface="Arial"/>
                <a:sym typeface="Arial"/>
              </a:rPr>
              <a:t>To what extent model is personalized w.r.t </a:t>
            </a:r>
            <a:r>
              <a:rPr i="1" lang="en">
                <a:solidFill>
                  <a:srgbClr val="FF0000"/>
                </a:solidFill>
              </a:rPr>
              <a:t>drift in </a:t>
            </a:r>
            <a:r>
              <a:rPr b="0" i="1" lang="en" sz="1400" u="none" cap="none" strike="noStrike">
                <a:solidFill>
                  <a:srgbClr val="FF0000"/>
                </a:solidFill>
                <a:latin typeface="Arial"/>
                <a:ea typeface="Arial"/>
                <a:cs typeface="Arial"/>
                <a:sym typeface="Arial"/>
              </a:rPr>
              <a:t>user</a:t>
            </a:r>
            <a:r>
              <a:rPr i="1" lang="en">
                <a:solidFill>
                  <a:srgbClr val="FF0000"/>
                </a:solidFill>
              </a:rPr>
              <a:t>’s</a:t>
            </a:r>
            <a:r>
              <a:rPr b="0" i="1" lang="en" sz="1400" u="none" cap="none" strike="noStrike">
                <a:solidFill>
                  <a:srgbClr val="FF0000"/>
                </a:solidFill>
                <a:latin typeface="Arial"/>
                <a:ea typeface="Arial"/>
                <a:cs typeface="Arial"/>
                <a:sym typeface="Arial"/>
              </a:rPr>
              <a:t> interests? - so far, no measure</a:t>
            </a:r>
            <a:endParaRPr b="0" i="1" sz="1400" u="none" cap="none" strike="noStrike">
              <a:solidFill>
                <a:srgbClr val="FF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txBox="1"/>
          <p:nvPr>
            <p:ph type="title"/>
          </p:nvPr>
        </p:nvSpPr>
        <p:spPr>
          <a:xfrm>
            <a:off x="177000" y="291225"/>
            <a:ext cx="2988000" cy="104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Personalized </a:t>
            </a:r>
            <a:r>
              <a:rPr lang="en"/>
              <a:t>Summarization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93" name="Shape 93"/>
        <p:cNvGrpSpPr/>
        <p:nvPr/>
      </p:nvGrpSpPr>
      <p:grpSpPr>
        <a:xfrm>
          <a:off x="0" y="0"/>
          <a:ext cx="0" cy="0"/>
          <a:chOff x="0" y="0"/>
          <a:chExt cx="0" cy="0"/>
        </a:xfrm>
      </p:grpSpPr>
      <p:sp>
        <p:nvSpPr>
          <p:cNvPr id="94" name="Google Shape;94;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Evaluation of degree of personalization: Motivation</a:t>
            </a:r>
            <a:endParaRPr/>
          </a:p>
        </p:txBody>
      </p:sp>
      <p:sp>
        <p:nvSpPr>
          <p:cNvPr id="95" name="Google Shape;9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99" name="Shape 99"/>
        <p:cNvGrpSpPr/>
        <p:nvPr/>
      </p:nvGrpSpPr>
      <p:grpSpPr>
        <a:xfrm>
          <a:off x="0" y="0"/>
          <a:ext cx="0" cy="0"/>
          <a:chOff x="0" y="0"/>
          <a:chExt cx="0" cy="0"/>
        </a:xfrm>
      </p:grpSpPr>
      <p:sp>
        <p:nvSpPr>
          <p:cNvPr id="100" name="Google Shape;10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Statement</a:t>
            </a:r>
            <a:endParaRPr/>
          </a:p>
        </p:txBody>
      </p:sp>
      <p:sp>
        <p:nvSpPr>
          <p:cNvPr id="101" name="Google Shape;10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i="1" lang="en" u="sng">
                <a:solidFill>
                  <a:srgbClr val="FF0000"/>
                </a:solidFill>
              </a:rPr>
              <a:t>Degree of personalization</a:t>
            </a:r>
            <a:r>
              <a:rPr lang="en"/>
              <a:t> indicates how well model adapts to the user's preferences while generating a summary for the user.</a:t>
            </a:r>
            <a:endParaRPr/>
          </a:p>
          <a:p>
            <a:pPr indent="-342900" lvl="0" marL="457200" rtl="0" algn="l">
              <a:lnSpc>
                <a:spcPct val="115000"/>
              </a:lnSpc>
              <a:spcBef>
                <a:spcPts val="0"/>
              </a:spcBef>
              <a:spcAft>
                <a:spcPts val="0"/>
              </a:spcAft>
              <a:buSzPts val="1800"/>
              <a:buChar char="●"/>
            </a:pPr>
            <a:r>
              <a:rPr lang="en">
                <a:latin typeface="Roboto"/>
                <a:ea typeface="Roboto"/>
                <a:cs typeface="Roboto"/>
                <a:sym typeface="Roboto"/>
              </a:rPr>
              <a:t>In order to accurately measure it, </a:t>
            </a:r>
            <a:r>
              <a:rPr lang="en">
                <a:solidFill>
                  <a:srgbClr val="FF0000"/>
                </a:solidFill>
                <a:latin typeface="Roboto"/>
                <a:ea typeface="Roboto"/>
                <a:cs typeface="Roboto"/>
                <a:sym typeface="Roboto"/>
              </a:rPr>
              <a:t>changes to both user profiles and summaries</a:t>
            </a:r>
            <a:r>
              <a:rPr lang="en">
                <a:latin typeface="Roboto"/>
                <a:ea typeface="Roboto"/>
                <a:cs typeface="Roboto"/>
                <a:sym typeface="Roboto"/>
              </a:rPr>
              <a:t> must be considered.</a:t>
            </a:r>
            <a:endParaRPr/>
          </a:p>
        </p:txBody>
      </p:sp>
      <p:sp>
        <p:nvSpPr>
          <p:cNvPr id="102" name="Google Shape;10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03" name="Google Shape;103;p6"/>
          <p:cNvPicPr preferRelativeResize="0"/>
          <p:nvPr/>
        </p:nvPicPr>
        <p:blipFill rotWithShape="1">
          <a:blip r:embed="rId3">
            <a:alphaModFix/>
          </a:blip>
          <a:srcRect b="0" l="0" r="0" t="0"/>
          <a:stretch/>
        </p:blipFill>
        <p:spPr>
          <a:xfrm>
            <a:off x="5332275" y="2141675"/>
            <a:ext cx="3942225" cy="2915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State-of-the-art summarization evaluation </a:t>
            </a:r>
            <a:endParaRPr/>
          </a:p>
        </p:txBody>
      </p:sp>
      <p:sp>
        <p:nvSpPr>
          <p:cNvPr id="109" name="Google Shape;10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0" name="Google Shape;110;p8"/>
          <p:cNvSpPr txBox="1"/>
          <p:nvPr/>
        </p:nvSpPr>
        <p:spPr>
          <a:xfrm>
            <a:off x="2584500" y="4516350"/>
            <a:ext cx="3744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595959"/>
                </a:solidFill>
                <a:latin typeface="Arial"/>
                <a:ea typeface="Arial"/>
                <a:cs typeface="Arial"/>
                <a:sym typeface="Arial"/>
              </a:rPr>
              <a:t>Different evaluation metrics for accuracy and quality [1]</a:t>
            </a:r>
            <a:endParaRPr b="0" i="0" sz="1100" u="none" cap="none" strike="noStrike">
              <a:solidFill>
                <a:srgbClr val="595959"/>
              </a:solidFill>
              <a:latin typeface="Arial"/>
              <a:ea typeface="Arial"/>
              <a:cs typeface="Arial"/>
              <a:sym typeface="Arial"/>
            </a:endParaRPr>
          </a:p>
        </p:txBody>
      </p:sp>
      <p:graphicFrame>
        <p:nvGraphicFramePr>
          <p:cNvPr id="111" name="Google Shape;111;p8"/>
          <p:cNvGraphicFramePr/>
          <p:nvPr/>
        </p:nvGraphicFramePr>
        <p:xfrm>
          <a:off x="68700" y="1140667"/>
          <a:ext cx="3000000" cy="3000000"/>
        </p:xfrm>
        <a:graphic>
          <a:graphicData uri="http://schemas.openxmlformats.org/drawingml/2006/table">
            <a:tbl>
              <a:tblPr>
                <a:noFill/>
                <a:tableStyleId>{D310FA20-BA21-4500-A8B4-806F042F90A6}</a:tableStyleId>
              </a:tblPr>
              <a:tblGrid>
                <a:gridCol w="1052050"/>
                <a:gridCol w="1428675"/>
                <a:gridCol w="1888625"/>
                <a:gridCol w="2462250"/>
                <a:gridCol w="2175000"/>
              </a:tblGrid>
              <a:tr h="277000">
                <a:tc gridSpan="2" rowSpan="2">
                  <a:txBody>
                    <a:bodyPr/>
                    <a:lstStyle/>
                    <a:p>
                      <a:pPr indent="0" lvl="0" marL="0" rtl="0" algn="ctr">
                        <a:spcBef>
                          <a:spcPts val="0"/>
                        </a:spcBef>
                        <a:spcAft>
                          <a:spcPts val="0"/>
                        </a:spcAft>
                        <a:buNone/>
                      </a:pPr>
                      <a:r>
                        <a:rPr b="1" lang="en" sz="1000"/>
                        <a:t>                                              </a:t>
                      </a:r>
                      <a:endParaRPr b="1" sz="1000"/>
                    </a:p>
                  </a:txBody>
                  <a:tcPr marT="91425" marB="91425" marR="91425" marL="91425" anchor="ctr"/>
                </a:tc>
                <a:tc rowSpan="2" hMerge="1"/>
                <a:tc rowSpan="2">
                  <a:txBody>
                    <a:bodyPr/>
                    <a:lstStyle/>
                    <a:p>
                      <a:pPr indent="0" lvl="0" marL="0" rtl="0" algn="ctr">
                        <a:spcBef>
                          <a:spcPts val="0"/>
                        </a:spcBef>
                        <a:spcAft>
                          <a:spcPts val="0"/>
                        </a:spcAft>
                        <a:buNone/>
                      </a:pPr>
                      <a:r>
                        <a:rPr b="1" lang="en" sz="1000"/>
                        <a:t>Manual Evaluation</a:t>
                      </a:r>
                      <a:endParaRPr b="1" sz="1000"/>
                    </a:p>
                  </a:txBody>
                  <a:tcPr marT="91425" marB="91425" marR="91425" marL="91425" anchor="ctr"/>
                </a:tc>
                <a:tc gridSpan="2">
                  <a:txBody>
                    <a:bodyPr/>
                    <a:lstStyle/>
                    <a:p>
                      <a:pPr indent="0" lvl="0" marL="0" rtl="0" algn="ctr">
                        <a:spcBef>
                          <a:spcPts val="0"/>
                        </a:spcBef>
                        <a:spcAft>
                          <a:spcPts val="0"/>
                        </a:spcAft>
                        <a:buNone/>
                      </a:pPr>
                      <a:r>
                        <a:rPr b="1" lang="en" sz="1100"/>
                        <a:t>Automated Evaluation</a:t>
                      </a:r>
                      <a:endParaRPr b="1" sz="1100"/>
                    </a:p>
                  </a:txBody>
                  <a:tcPr marT="91425" marB="91425" marR="91425" marL="91425" anchor="ctr"/>
                </a:tc>
                <a:tc hMerge="1"/>
              </a:tr>
              <a:tr h="298500">
                <a:tc gridSpan="2" vMerge="1"/>
                <a:tc hMerge="1" vMerge="1"/>
                <a:tc vMerge="1"/>
                <a:tc>
                  <a:txBody>
                    <a:bodyPr/>
                    <a:lstStyle/>
                    <a:p>
                      <a:pPr indent="0" lvl="0" marL="0" rtl="0" algn="ctr">
                        <a:spcBef>
                          <a:spcPts val="0"/>
                        </a:spcBef>
                        <a:spcAft>
                          <a:spcPts val="0"/>
                        </a:spcAft>
                        <a:buNone/>
                      </a:pPr>
                      <a:r>
                        <a:rPr b="1" lang="en" sz="1000"/>
                        <a:t>Reference-based</a:t>
                      </a:r>
                      <a:endParaRPr b="1" sz="1000"/>
                    </a:p>
                  </a:txBody>
                  <a:tcPr marT="91425" marB="91425" marR="91425" marL="91425" anchor="ctr"/>
                </a:tc>
                <a:tc>
                  <a:txBody>
                    <a:bodyPr/>
                    <a:lstStyle/>
                    <a:p>
                      <a:pPr indent="0" lvl="0" marL="0" rtl="0" algn="ctr">
                        <a:spcBef>
                          <a:spcPts val="0"/>
                        </a:spcBef>
                        <a:spcAft>
                          <a:spcPts val="0"/>
                        </a:spcAft>
                        <a:buNone/>
                      </a:pPr>
                      <a:r>
                        <a:rPr b="1" lang="en" sz="1000"/>
                        <a:t>Reference-free</a:t>
                      </a:r>
                      <a:endParaRPr b="1" sz="1000"/>
                    </a:p>
                  </a:txBody>
                  <a:tcPr marT="91425" marB="91425" marR="91425" marL="91425" anchor="ctr"/>
                </a:tc>
              </a:tr>
              <a:tr h="1139425">
                <a:tc gridSpan="2">
                  <a:txBody>
                    <a:bodyPr/>
                    <a:lstStyle/>
                    <a:p>
                      <a:pPr indent="0" lvl="0" marL="0" rtl="0" algn="ctr">
                        <a:spcBef>
                          <a:spcPts val="0"/>
                        </a:spcBef>
                        <a:spcAft>
                          <a:spcPts val="0"/>
                        </a:spcAft>
                        <a:buNone/>
                      </a:pPr>
                      <a:r>
                        <a:rPr b="1" lang="en" sz="900"/>
                        <a:t>Accuracy </a:t>
                      </a:r>
                      <a:endParaRPr b="1" sz="900"/>
                    </a:p>
                  </a:txBody>
                  <a:tcPr marT="91425" marB="91425" marR="91425" marL="91425" anchor="ctr"/>
                </a:tc>
                <a:tc hMerge="1"/>
                <a:tc>
                  <a:txBody>
                    <a:bodyPr/>
                    <a:lstStyle/>
                    <a:p>
                      <a:pPr indent="-292100" lvl="0" marL="457200" rtl="0" algn="l">
                        <a:spcBef>
                          <a:spcPts val="0"/>
                        </a:spcBef>
                        <a:spcAft>
                          <a:spcPts val="0"/>
                        </a:spcAft>
                        <a:buClr>
                          <a:srgbClr val="000000"/>
                        </a:buClr>
                        <a:buSzPts val="1000"/>
                        <a:buAutoNum type="arabicPeriod"/>
                      </a:pPr>
                      <a:r>
                        <a:rPr lang="en" sz="1000">
                          <a:solidFill>
                            <a:srgbClr val="000000"/>
                          </a:solidFill>
                        </a:rPr>
                        <a:t>Factoid (2003)</a:t>
                      </a:r>
                      <a:endParaRPr sz="1000">
                        <a:solidFill>
                          <a:srgbClr val="000000"/>
                        </a:solidFill>
                      </a:endParaRPr>
                    </a:p>
                    <a:p>
                      <a:pPr indent="-292100" lvl="0" marL="457200" rtl="0" algn="l">
                        <a:spcBef>
                          <a:spcPts val="0"/>
                        </a:spcBef>
                        <a:spcAft>
                          <a:spcPts val="0"/>
                        </a:spcAft>
                        <a:buClr>
                          <a:srgbClr val="000000"/>
                        </a:buClr>
                        <a:buSzPts val="1000"/>
                        <a:buAutoNum type="arabicPeriod"/>
                      </a:pPr>
                      <a:r>
                        <a:rPr lang="en" sz="1000">
                          <a:solidFill>
                            <a:srgbClr val="000000"/>
                          </a:solidFill>
                        </a:rPr>
                        <a:t>Pyramid (2004)</a:t>
                      </a:r>
                      <a:endParaRPr sz="1000">
                        <a:solidFill>
                          <a:srgbClr val="000000"/>
                        </a:solidFill>
                      </a:endParaRPr>
                    </a:p>
                    <a:p>
                      <a:pPr indent="-292100" lvl="0" marL="457200" rtl="0" algn="l">
                        <a:spcBef>
                          <a:spcPts val="0"/>
                        </a:spcBef>
                        <a:spcAft>
                          <a:spcPts val="0"/>
                        </a:spcAft>
                        <a:buClr>
                          <a:srgbClr val="000000"/>
                        </a:buClr>
                        <a:buSzPts val="1000"/>
                        <a:buAutoNum type="arabicPeriod"/>
                      </a:pPr>
                      <a:r>
                        <a:rPr lang="en" sz="1000">
                          <a:solidFill>
                            <a:srgbClr val="000000"/>
                          </a:solidFill>
                        </a:rPr>
                        <a:t>SEE (2003)</a:t>
                      </a:r>
                      <a:endParaRPr sz="1000"/>
                    </a:p>
                  </a:txBody>
                  <a:tcPr marT="91425" marB="91425" marR="91425" marL="91425" anchor="ctr"/>
                </a:tc>
                <a:tc>
                  <a:txBody>
                    <a:bodyPr/>
                    <a:lstStyle/>
                    <a:p>
                      <a:pPr indent="-292100" lvl="0" marL="457200" rtl="0" algn="l">
                        <a:spcBef>
                          <a:spcPts val="0"/>
                        </a:spcBef>
                        <a:spcAft>
                          <a:spcPts val="0"/>
                        </a:spcAft>
                        <a:buSzPts val="1000"/>
                        <a:buAutoNum type="arabicPeriod"/>
                      </a:pPr>
                      <a:r>
                        <a:rPr lang="en" sz="1000"/>
                        <a:t>Cosine similarity (1989)</a:t>
                      </a:r>
                      <a:endParaRPr sz="1000"/>
                    </a:p>
                    <a:p>
                      <a:pPr indent="-292100" lvl="0" marL="457200" rtl="0" algn="l">
                        <a:spcBef>
                          <a:spcPts val="0"/>
                        </a:spcBef>
                        <a:spcAft>
                          <a:spcPts val="0"/>
                        </a:spcAft>
                        <a:buSzPts val="1000"/>
                        <a:buAutoNum type="arabicPeriod"/>
                      </a:pPr>
                      <a:r>
                        <a:rPr lang="en" sz="1000"/>
                        <a:t>BLUE (2002)</a:t>
                      </a:r>
                      <a:endParaRPr sz="1000"/>
                    </a:p>
                    <a:p>
                      <a:pPr indent="-292100" lvl="0" marL="457200" rtl="0" algn="l">
                        <a:spcBef>
                          <a:spcPts val="0"/>
                        </a:spcBef>
                        <a:spcAft>
                          <a:spcPts val="0"/>
                        </a:spcAft>
                        <a:buSzPts val="1000"/>
                        <a:buAutoNum type="arabicPeriod"/>
                      </a:pPr>
                      <a:r>
                        <a:rPr lang="en" sz="1000"/>
                        <a:t>ROUGE (2004)</a:t>
                      </a:r>
                      <a:endParaRPr sz="1000"/>
                    </a:p>
                    <a:p>
                      <a:pPr indent="-292100" lvl="0" marL="457200" rtl="0" algn="l">
                        <a:spcBef>
                          <a:spcPts val="0"/>
                        </a:spcBef>
                        <a:spcAft>
                          <a:spcPts val="0"/>
                        </a:spcAft>
                        <a:buSzPts val="1000"/>
                        <a:buAutoNum type="arabicPeriod"/>
                      </a:pPr>
                      <a:r>
                        <a:rPr lang="en" sz="1000"/>
                        <a:t>Unit overlap (2002)</a:t>
                      </a:r>
                      <a:endParaRPr sz="1000"/>
                    </a:p>
                    <a:p>
                      <a:pPr indent="-292100" lvl="0" marL="457200" rtl="0" algn="l">
                        <a:spcBef>
                          <a:spcPts val="0"/>
                        </a:spcBef>
                        <a:spcAft>
                          <a:spcPts val="0"/>
                        </a:spcAft>
                        <a:buSzPts val="1000"/>
                        <a:buAutoNum type="arabicPeriod"/>
                      </a:pPr>
                      <a:r>
                        <a:rPr lang="en" sz="1000"/>
                        <a:t>Latent-based (2009)</a:t>
                      </a:r>
                      <a:endParaRPr sz="1000"/>
                    </a:p>
                    <a:p>
                      <a:pPr indent="-292100" lvl="0" marL="457200" rtl="0" algn="l">
                        <a:spcBef>
                          <a:spcPts val="0"/>
                        </a:spcBef>
                        <a:spcAft>
                          <a:spcPts val="0"/>
                        </a:spcAft>
                        <a:buSzPts val="1000"/>
                        <a:buAutoNum type="arabicPeriod"/>
                      </a:pPr>
                      <a:r>
                        <a:rPr lang="en" sz="1000"/>
                        <a:t>Semi-automated pyramid (2018)</a:t>
                      </a:r>
                      <a:endParaRPr sz="1000"/>
                    </a:p>
                    <a:p>
                      <a:pPr indent="-292100" lvl="0" marL="457200" rtl="0" algn="l">
                        <a:spcBef>
                          <a:spcPts val="0"/>
                        </a:spcBef>
                        <a:spcAft>
                          <a:spcPts val="0"/>
                        </a:spcAft>
                        <a:buSzPts val="1000"/>
                        <a:buAutoNum type="arabicPeriod"/>
                      </a:pPr>
                      <a:r>
                        <a:rPr lang="en" sz="1000">
                          <a:solidFill>
                            <a:srgbClr val="000000"/>
                          </a:solidFill>
                        </a:rPr>
                        <a:t>Automated pyramid (2017)</a:t>
                      </a:r>
                      <a:endParaRPr sz="1000"/>
                    </a:p>
                  </a:txBody>
                  <a:tcPr marT="91425" marB="91425" marR="91425" marL="91425" anchor="ctr"/>
                </a:tc>
                <a:tc>
                  <a:txBody>
                    <a:bodyPr/>
                    <a:lstStyle/>
                    <a:p>
                      <a:pPr indent="-292100" lvl="0" marL="457200" rtl="0" algn="l">
                        <a:spcBef>
                          <a:spcPts val="0"/>
                        </a:spcBef>
                        <a:spcAft>
                          <a:spcPts val="0"/>
                        </a:spcAft>
                        <a:buSzPts val="1000"/>
                        <a:buAutoNum type="arabicPeriod"/>
                      </a:pPr>
                      <a:r>
                        <a:rPr lang="en" sz="1000"/>
                        <a:t>KL divergence (1959)</a:t>
                      </a:r>
                      <a:endParaRPr sz="1000"/>
                    </a:p>
                    <a:p>
                      <a:pPr indent="-292100" lvl="0" marL="457200" rtl="0" algn="l">
                        <a:spcBef>
                          <a:spcPts val="0"/>
                        </a:spcBef>
                        <a:spcAft>
                          <a:spcPts val="0"/>
                        </a:spcAft>
                        <a:buSzPts val="1000"/>
                        <a:buAutoNum type="arabicPeriod"/>
                      </a:pPr>
                      <a:r>
                        <a:rPr lang="en" sz="1000"/>
                        <a:t>Jensen–Shannon divergence (1991)</a:t>
                      </a:r>
                      <a:endParaRPr sz="1000"/>
                    </a:p>
                    <a:p>
                      <a:pPr indent="-292100" lvl="0" marL="457200" rtl="0" algn="l">
                        <a:spcBef>
                          <a:spcPts val="0"/>
                        </a:spcBef>
                        <a:spcAft>
                          <a:spcPts val="0"/>
                        </a:spcAft>
                        <a:buSzPts val="1000"/>
                        <a:buAutoNum type="arabicPeriod"/>
                      </a:pPr>
                      <a:r>
                        <a:rPr lang="en" sz="1000"/>
                        <a:t>FRESA (2013)</a:t>
                      </a:r>
                      <a:endParaRPr sz="1000"/>
                    </a:p>
                    <a:p>
                      <a:pPr indent="-292100" lvl="0" marL="457200" rtl="0" algn="l">
                        <a:spcBef>
                          <a:spcPts val="0"/>
                        </a:spcBef>
                        <a:spcAft>
                          <a:spcPts val="0"/>
                        </a:spcAft>
                        <a:buSzPts val="1000"/>
                        <a:buAutoNum type="arabicPeriod"/>
                      </a:pPr>
                      <a:r>
                        <a:rPr lang="en" sz="1000"/>
                        <a:t>SummTriver (2018)</a:t>
                      </a:r>
                      <a:endParaRPr sz="1000"/>
                    </a:p>
                    <a:p>
                      <a:pPr indent="-292100" lvl="0" marL="457200" rtl="0" algn="l">
                        <a:spcBef>
                          <a:spcPts val="0"/>
                        </a:spcBef>
                        <a:spcAft>
                          <a:spcPts val="0"/>
                        </a:spcAft>
                        <a:buSzPts val="1000"/>
                        <a:buAutoNum type="arabicPeriod"/>
                      </a:pPr>
                      <a:r>
                        <a:rPr lang="en" sz="1000"/>
                        <a:t>Summary likelihood (2013)</a:t>
                      </a:r>
                      <a:endParaRPr sz="1000"/>
                    </a:p>
                    <a:p>
                      <a:pPr indent="-292100" lvl="0" marL="457200" rtl="0" algn="l">
                        <a:spcBef>
                          <a:spcPts val="0"/>
                        </a:spcBef>
                        <a:spcAft>
                          <a:spcPts val="0"/>
                        </a:spcAft>
                        <a:buSzPts val="1000"/>
                        <a:buAutoNum type="arabicPeriod"/>
                      </a:pPr>
                      <a:r>
                        <a:rPr lang="en" sz="1000"/>
                        <a:t>SUPERT (2020) </a:t>
                      </a:r>
                      <a:endParaRPr sz="1000"/>
                    </a:p>
                  </a:txBody>
                  <a:tcPr marT="91425" marB="91425" marR="91425" marL="91425" anchor="ctr"/>
                </a:tc>
              </a:tr>
              <a:tr h="377425">
                <a:tc gridSpan="2">
                  <a:txBody>
                    <a:bodyPr/>
                    <a:lstStyle/>
                    <a:p>
                      <a:pPr indent="0" lvl="0" marL="0" rtl="0" algn="ctr">
                        <a:spcBef>
                          <a:spcPts val="0"/>
                        </a:spcBef>
                        <a:spcAft>
                          <a:spcPts val="0"/>
                        </a:spcAft>
                        <a:buNone/>
                      </a:pPr>
                      <a:r>
                        <a:rPr b="1" lang="en" sz="900"/>
                        <a:t>Quality</a:t>
                      </a:r>
                      <a:endParaRPr b="1" sz="900"/>
                    </a:p>
                  </a:txBody>
                  <a:tcPr marT="91425" marB="91425" marR="91425" marL="91425" anchor="ctr"/>
                </a:tc>
                <a:tc hMerge="1"/>
                <a:tc>
                  <a:txBody>
                    <a:bodyPr/>
                    <a:lstStyle/>
                    <a:p>
                      <a:pPr indent="-292100" lvl="0" marL="457200" rtl="0" algn="l">
                        <a:spcBef>
                          <a:spcPts val="0"/>
                        </a:spcBef>
                        <a:spcAft>
                          <a:spcPts val="0"/>
                        </a:spcAft>
                        <a:buClr>
                          <a:srgbClr val="000000"/>
                        </a:buClr>
                        <a:buSzPts val="1000"/>
                        <a:buAutoNum type="arabicPeriod"/>
                      </a:pPr>
                      <a:r>
                        <a:rPr lang="en" sz="1000">
                          <a:solidFill>
                            <a:srgbClr val="000000"/>
                          </a:solidFill>
                        </a:rPr>
                        <a:t>DUC 2005 readability</a:t>
                      </a:r>
                      <a:endParaRPr sz="1000">
                        <a:solidFill>
                          <a:srgbClr val="000000"/>
                        </a:solidFill>
                      </a:endParaRPr>
                    </a:p>
                    <a:p>
                      <a:pPr indent="-292100" lvl="0" marL="457200" rtl="0" algn="l">
                        <a:spcBef>
                          <a:spcPts val="0"/>
                        </a:spcBef>
                        <a:spcAft>
                          <a:spcPts val="0"/>
                        </a:spcAft>
                        <a:buClr>
                          <a:srgbClr val="000000"/>
                        </a:buClr>
                        <a:buSzPts val="1000"/>
                        <a:buAutoNum type="arabicPeriod"/>
                      </a:pPr>
                      <a:r>
                        <a:rPr lang="en" sz="1000">
                          <a:solidFill>
                            <a:srgbClr val="000000"/>
                          </a:solidFill>
                        </a:rPr>
                        <a:t>TAC 2008 readability</a:t>
                      </a:r>
                      <a:endParaRPr sz="1000">
                        <a:solidFill>
                          <a:srgbClr val="000000"/>
                        </a:solidFill>
                      </a:endParaRPr>
                    </a:p>
                  </a:txBody>
                  <a:tcPr marT="91425" marB="91425" marR="91425" marL="91425" anchor="ctr"/>
                </a:tc>
                <a:tc>
                  <a:txBody>
                    <a:bodyPr/>
                    <a:lstStyle/>
                    <a:p>
                      <a:pPr indent="0" lvl="0" marL="0" rtl="0" algn="l">
                        <a:spcBef>
                          <a:spcPts val="0"/>
                        </a:spcBef>
                        <a:spcAft>
                          <a:spcPts val="0"/>
                        </a:spcAft>
                        <a:buNone/>
                      </a:pPr>
                      <a:r>
                        <a:rPr lang="en" sz="1000"/>
                        <a:t>Sum-QE(2019)</a:t>
                      </a:r>
                      <a:endParaRPr sz="1000"/>
                    </a:p>
                  </a:txBody>
                  <a:tcPr marT="91425" marB="91425" marR="91425" marL="91425" anchor="ctr"/>
                </a:tc>
                <a:tc>
                  <a:txBody>
                    <a:bodyPr/>
                    <a:lstStyle/>
                    <a:p>
                      <a:pPr indent="0" lvl="0" marL="0" rtl="0" algn="l">
                        <a:spcBef>
                          <a:spcPts val="0"/>
                        </a:spcBef>
                        <a:spcAft>
                          <a:spcPts val="0"/>
                        </a:spcAft>
                        <a:buNone/>
                      </a:pPr>
                      <a:r>
                        <a:t/>
                      </a:r>
                      <a:endParaRPr sz="1000"/>
                    </a:p>
                  </a:txBody>
                  <a:tcPr marT="91425" marB="91425" marR="91425" marL="91425" anchor="ctr"/>
                </a:tc>
              </a:tr>
              <a:tr h="494450">
                <a:tc>
                  <a:txBody>
                    <a:bodyPr/>
                    <a:lstStyle/>
                    <a:p>
                      <a:pPr indent="0" lvl="0" marL="0" rtl="0" algn="ctr">
                        <a:spcBef>
                          <a:spcPts val="0"/>
                        </a:spcBef>
                        <a:spcAft>
                          <a:spcPts val="0"/>
                        </a:spcAft>
                        <a:buNone/>
                      </a:pPr>
                      <a:r>
                        <a:rPr b="1" lang="en" sz="900"/>
                        <a:t>Degree of personalization</a:t>
                      </a:r>
                      <a:endParaRPr b="1" sz="900"/>
                    </a:p>
                  </a:txBody>
                  <a:tcPr marT="91425" marB="91425" marR="91425" marL="91425"/>
                </a:tc>
                <a:tc>
                  <a:txBody>
                    <a:bodyPr/>
                    <a:lstStyle/>
                    <a:p>
                      <a:pPr indent="0" lvl="0" marL="0" rtl="0" algn="ctr">
                        <a:spcBef>
                          <a:spcPts val="0"/>
                        </a:spcBef>
                        <a:spcAft>
                          <a:spcPts val="0"/>
                        </a:spcAft>
                        <a:buNone/>
                      </a:pPr>
                      <a:r>
                        <a:rPr b="1" lang="en" sz="900"/>
                        <a:t>w.r.t. Temporal Variance</a:t>
                      </a:r>
                      <a:endParaRPr b="1" sz="900"/>
                    </a:p>
                  </a:txBody>
                  <a:tcPr marT="91425" marB="91425" marR="91425" marL="91425" anchor="ctr"/>
                </a:tc>
                <a:tc gridSpan="3">
                  <a:txBody>
                    <a:bodyPr/>
                    <a:lstStyle/>
                    <a:p>
                      <a:pPr indent="0" lvl="0" marL="0" rtl="0" algn="ctr">
                        <a:spcBef>
                          <a:spcPts val="0"/>
                        </a:spcBef>
                        <a:spcAft>
                          <a:spcPts val="0"/>
                        </a:spcAft>
                        <a:buNone/>
                      </a:pPr>
                      <a:r>
                        <a:rPr b="1" lang="en" sz="1000">
                          <a:solidFill>
                            <a:srgbClr val="FF0000"/>
                          </a:solidFill>
                        </a:rPr>
                        <a:t>??</a:t>
                      </a:r>
                      <a:endParaRPr b="1" baseline="-25000" sz="1000">
                        <a:solidFill>
                          <a:srgbClr val="FF0000"/>
                        </a:solidFill>
                      </a:endParaRPr>
                    </a:p>
                  </a:txBody>
                  <a:tcPr marT="91425" marB="91425" marR="91425" marL="91425" anchor="ctr"/>
                </a:tc>
                <a:tc hMerge="1"/>
                <a:tc hMerge="1"/>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15" name="Shape 115"/>
        <p:cNvGrpSpPr/>
        <p:nvPr/>
      </p:nvGrpSpPr>
      <p:grpSpPr>
        <a:xfrm>
          <a:off x="0" y="0"/>
          <a:ext cx="0" cy="0"/>
          <a:chOff x="0" y="0"/>
          <a:chExt cx="0" cy="0"/>
        </a:xfrm>
      </p:grpSpPr>
      <p:sp>
        <p:nvSpPr>
          <p:cNvPr id="116" name="Google Shape;116;p9"/>
          <p:cNvSpPr txBox="1"/>
          <p:nvPr>
            <p:ph type="title"/>
          </p:nvPr>
        </p:nvSpPr>
        <p:spPr>
          <a:xfrm>
            <a:off x="311700" y="2716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Accuracy-centric measure vs. Personalization-centric measure</a:t>
            </a:r>
            <a:endParaRPr/>
          </a:p>
        </p:txBody>
      </p:sp>
      <p:sp>
        <p:nvSpPr>
          <p:cNvPr id="117" name="Google Shape;117;p9"/>
          <p:cNvSpPr txBox="1"/>
          <p:nvPr>
            <p:ph idx="1" type="body"/>
          </p:nvPr>
        </p:nvSpPr>
        <p:spPr>
          <a:xfrm>
            <a:off x="311700" y="1236500"/>
            <a:ext cx="8595900" cy="1222800"/>
          </a:xfrm>
          <a:prstGeom prst="rect">
            <a:avLst/>
          </a:prstGeom>
          <a:noFill/>
          <a:ln>
            <a:noFill/>
          </a:ln>
        </p:spPr>
        <p:txBody>
          <a:bodyPr anchorCtr="0" anchor="t" bIns="91425" lIns="91425" spcFirstLastPara="1" rIns="91425" wrap="square" tIns="91425">
            <a:normAutofit fontScale="85000"/>
          </a:bodyPr>
          <a:lstStyle/>
          <a:p>
            <a:pPr indent="-325755" lvl="0" marL="457200" rtl="0" algn="l">
              <a:lnSpc>
                <a:spcPct val="115000"/>
              </a:lnSpc>
              <a:spcBef>
                <a:spcPts val="0"/>
              </a:spcBef>
              <a:spcAft>
                <a:spcPts val="0"/>
              </a:spcAft>
              <a:buClr>
                <a:srgbClr val="B85450"/>
              </a:buClr>
              <a:buSzPct val="128571"/>
              <a:buChar char="●"/>
            </a:pPr>
            <a:r>
              <a:rPr lang="en">
                <a:solidFill>
                  <a:srgbClr val="B85450"/>
                </a:solidFill>
              </a:rPr>
              <a:t>Accuracy-centric measure : Difference between user written and model generated summary </a:t>
            </a:r>
            <a:endParaRPr sz="1400">
              <a:solidFill>
                <a:srgbClr val="B85450"/>
              </a:solidFill>
            </a:endParaRPr>
          </a:p>
          <a:p>
            <a:pPr indent="-325755" lvl="0" marL="457200" rtl="0" algn="l">
              <a:lnSpc>
                <a:spcPct val="115000"/>
              </a:lnSpc>
              <a:spcBef>
                <a:spcPts val="1200"/>
              </a:spcBef>
              <a:spcAft>
                <a:spcPts val="0"/>
              </a:spcAft>
              <a:buSzPct val="100000"/>
              <a:buChar char="●"/>
            </a:pPr>
            <a:r>
              <a:rPr lang="en"/>
              <a:t>Personalization-centric measure :  </a:t>
            </a:r>
            <a:r>
              <a:rPr i="1" lang="en" u="sng"/>
              <a:t>Proportional </a:t>
            </a:r>
            <a:r>
              <a:rPr lang="en"/>
              <a:t>differential in model-generated summary and user profile distances</a:t>
            </a:r>
            <a:endParaRPr/>
          </a:p>
        </p:txBody>
      </p:sp>
      <p:sp>
        <p:nvSpPr>
          <p:cNvPr id="118" name="Google Shape;11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pSp>
        <p:nvGrpSpPr>
          <p:cNvPr id="119" name="Google Shape;119;p9"/>
          <p:cNvGrpSpPr/>
          <p:nvPr/>
        </p:nvGrpSpPr>
        <p:grpSpPr>
          <a:xfrm>
            <a:off x="449450" y="2282387"/>
            <a:ext cx="3881550" cy="2817788"/>
            <a:chOff x="449450" y="2282387"/>
            <a:chExt cx="3881550" cy="2817788"/>
          </a:xfrm>
        </p:grpSpPr>
        <p:sp>
          <p:nvSpPr>
            <p:cNvPr id="120" name="Google Shape;120;p9"/>
            <p:cNvSpPr txBox="1"/>
            <p:nvPr/>
          </p:nvSpPr>
          <p:spPr>
            <a:xfrm>
              <a:off x="790575" y="4746175"/>
              <a:ext cx="30513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595959"/>
                  </a:solidFill>
                  <a:latin typeface="Arial"/>
                  <a:ea typeface="Arial"/>
                  <a:cs typeface="Arial"/>
                  <a:sym typeface="Arial"/>
                </a:rPr>
                <a:t>(a) Accuracy is </a:t>
              </a:r>
              <a:r>
                <a:rPr b="1" i="0" lang="en" sz="1100" u="none" cap="none" strike="noStrike">
                  <a:solidFill>
                    <a:srgbClr val="38761D"/>
                  </a:solidFill>
                  <a:latin typeface="Arial"/>
                  <a:ea typeface="Arial"/>
                  <a:cs typeface="Arial"/>
                  <a:sym typeface="Arial"/>
                </a:rPr>
                <a:t>high</a:t>
              </a:r>
              <a:r>
                <a:rPr b="0" i="0" lang="en" sz="1100" u="none" cap="none" strike="noStrike">
                  <a:solidFill>
                    <a:srgbClr val="595959"/>
                  </a:solidFill>
                  <a:latin typeface="Arial"/>
                  <a:ea typeface="Arial"/>
                  <a:cs typeface="Arial"/>
                  <a:sym typeface="Arial"/>
                </a:rPr>
                <a:t>, personalization is </a:t>
              </a:r>
              <a:r>
                <a:rPr b="1" i="0" lang="en" sz="1100" u="none" cap="none" strike="noStrike">
                  <a:solidFill>
                    <a:srgbClr val="FF0000"/>
                  </a:solidFill>
                  <a:latin typeface="Arial"/>
                  <a:ea typeface="Arial"/>
                  <a:cs typeface="Arial"/>
                  <a:sym typeface="Arial"/>
                </a:rPr>
                <a:t>low</a:t>
              </a:r>
              <a:endParaRPr b="1" i="0" sz="1100" u="none" cap="none" strike="noStrike">
                <a:solidFill>
                  <a:srgbClr val="FF0000"/>
                </a:solidFill>
                <a:latin typeface="Arial"/>
                <a:ea typeface="Arial"/>
                <a:cs typeface="Arial"/>
                <a:sym typeface="Arial"/>
              </a:endParaRPr>
            </a:p>
          </p:txBody>
        </p:sp>
        <p:pic>
          <p:nvPicPr>
            <p:cNvPr id="121" name="Google Shape;121;p9"/>
            <p:cNvPicPr preferRelativeResize="0"/>
            <p:nvPr/>
          </p:nvPicPr>
          <p:blipFill rotWithShape="1">
            <a:blip r:embed="rId3">
              <a:alphaModFix/>
            </a:blip>
            <a:srcRect b="0" l="0" r="0" t="8999"/>
            <a:stretch/>
          </p:blipFill>
          <p:spPr>
            <a:xfrm>
              <a:off x="449450" y="2282387"/>
              <a:ext cx="3881550" cy="2625476"/>
            </a:xfrm>
            <a:prstGeom prst="rect">
              <a:avLst/>
            </a:prstGeom>
            <a:noFill/>
            <a:ln>
              <a:noFill/>
            </a:ln>
          </p:spPr>
        </p:pic>
      </p:grpSp>
      <p:grpSp>
        <p:nvGrpSpPr>
          <p:cNvPr id="122" name="Google Shape;122;p9"/>
          <p:cNvGrpSpPr/>
          <p:nvPr/>
        </p:nvGrpSpPr>
        <p:grpSpPr>
          <a:xfrm>
            <a:off x="4427825" y="2153225"/>
            <a:ext cx="4195646" cy="2883800"/>
            <a:chOff x="4427825" y="2153225"/>
            <a:chExt cx="4195646" cy="2883800"/>
          </a:xfrm>
        </p:grpSpPr>
        <p:sp>
          <p:nvSpPr>
            <p:cNvPr id="123" name="Google Shape;123;p9"/>
            <p:cNvSpPr txBox="1"/>
            <p:nvPr/>
          </p:nvSpPr>
          <p:spPr>
            <a:xfrm>
              <a:off x="5276652" y="4683025"/>
              <a:ext cx="30513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595959"/>
                  </a:solidFill>
                  <a:latin typeface="Arial"/>
                  <a:ea typeface="Arial"/>
                  <a:cs typeface="Arial"/>
                  <a:sym typeface="Arial"/>
                </a:rPr>
                <a:t>(b) Accuracy is </a:t>
              </a:r>
              <a:r>
                <a:rPr b="1" i="0" lang="en" sz="1100" u="none" cap="none" strike="noStrike">
                  <a:solidFill>
                    <a:srgbClr val="38761D"/>
                  </a:solidFill>
                  <a:latin typeface="Arial"/>
                  <a:ea typeface="Arial"/>
                  <a:cs typeface="Arial"/>
                  <a:sym typeface="Arial"/>
                </a:rPr>
                <a:t>high</a:t>
              </a:r>
              <a:r>
                <a:rPr b="0" i="0" lang="en" sz="1100" u="none" cap="none" strike="noStrike">
                  <a:solidFill>
                    <a:srgbClr val="595959"/>
                  </a:solidFill>
                  <a:latin typeface="Arial"/>
                  <a:ea typeface="Arial"/>
                  <a:cs typeface="Arial"/>
                  <a:sym typeface="Arial"/>
                </a:rPr>
                <a:t>, </a:t>
              </a:r>
              <a:r>
                <a:rPr b="0" i="0" lang="en" sz="1100" u="none" cap="none" strike="noStrike">
                  <a:solidFill>
                    <a:schemeClr val="dk2"/>
                  </a:solidFill>
                  <a:latin typeface="Arial"/>
                  <a:ea typeface="Arial"/>
                  <a:cs typeface="Arial"/>
                  <a:sym typeface="Arial"/>
                </a:rPr>
                <a:t>personalization </a:t>
              </a:r>
              <a:r>
                <a:rPr b="0" i="0" lang="en" sz="1100" u="none" cap="none" strike="noStrike">
                  <a:solidFill>
                    <a:srgbClr val="595959"/>
                  </a:solidFill>
                  <a:latin typeface="Arial"/>
                  <a:ea typeface="Arial"/>
                  <a:cs typeface="Arial"/>
                  <a:sym typeface="Arial"/>
                </a:rPr>
                <a:t>is </a:t>
              </a:r>
              <a:r>
                <a:rPr b="1" i="0" lang="en" sz="1100" u="none" cap="none" strike="noStrike">
                  <a:solidFill>
                    <a:srgbClr val="38761D"/>
                  </a:solidFill>
                  <a:latin typeface="Arial"/>
                  <a:ea typeface="Arial"/>
                  <a:cs typeface="Arial"/>
                  <a:sym typeface="Arial"/>
                </a:rPr>
                <a:t>high</a:t>
              </a:r>
              <a:endParaRPr b="1" i="0" sz="1100" u="none" cap="none" strike="noStrike">
                <a:solidFill>
                  <a:srgbClr val="38761D"/>
                </a:solidFill>
                <a:latin typeface="Arial"/>
                <a:ea typeface="Arial"/>
                <a:cs typeface="Arial"/>
                <a:sym typeface="Arial"/>
              </a:endParaRPr>
            </a:p>
          </p:txBody>
        </p:sp>
        <p:pic>
          <p:nvPicPr>
            <p:cNvPr id="124" name="Google Shape;124;p9"/>
            <p:cNvPicPr preferRelativeResize="0"/>
            <p:nvPr/>
          </p:nvPicPr>
          <p:blipFill rotWithShape="1">
            <a:blip r:embed="rId4">
              <a:alphaModFix/>
            </a:blip>
            <a:srcRect b="0" l="0" r="0" t="8784"/>
            <a:stretch/>
          </p:blipFill>
          <p:spPr>
            <a:xfrm>
              <a:off x="4427825" y="2153225"/>
              <a:ext cx="4195646" cy="2625474"/>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