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8" r:id="rId11"/>
    <p:sldId id="269" r:id="rId12"/>
    <p:sldId id="264" r:id="rId13"/>
    <p:sldId id="265" r:id="rId14"/>
    <p:sldId id="266" r:id="rId15"/>
    <p:sldId id="271" r:id="rId16"/>
    <p:sldId id="275" r:id="rId17"/>
    <p:sldId id="276"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hyperlink" Target="https://editor.analyticsvidhya.com/uploads/765921_xkuet4YVglp8KWsK90bfRw.gif"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4675" y="323215"/>
            <a:ext cx="11269345" cy="6293485"/>
          </a:xfrm>
        </p:spPr>
        <p:txBody>
          <a:bodyPr/>
          <a:lstStyle/>
          <a:p>
            <a:pPr algn="l"/>
            <a:endParaRPr lang="en-US"/>
          </a:p>
          <a:p>
            <a:pPr algn="l"/>
            <a:r>
              <a:rPr lang="en-IN" altLang="en-US"/>
              <a:t>What is clustering ?</a:t>
            </a:r>
            <a:endParaRPr lang="en-IN" altLang="en-US"/>
          </a:p>
          <a:p>
            <a:pPr algn="l"/>
            <a:r>
              <a:rPr lang="en-IN" altLang="en-US"/>
              <a:t>Is it supervised method of ML ?</a:t>
            </a:r>
            <a:endParaRPr lang="en-IN" altLang="en-US"/>
          </a:p>
          <a:p>
            <a:pPr algn="l"/>
            <a:r>
              <a:rPr lang="en-IN" altLang="en-US"/>
              <a:t>when should we use clustering ?</a:t>
            </a:r>
            <a:endParaRPr lang="en-IN" altLang="en-US"/>
          </a:p>
          <a:p>
            <a:pPr algn="l"/>
            <a:r>
              <a:rPr lang="en-IN" altLang="en-US"/>
              <a:t>what are the different types of clustering?</a:t>
            </a:r>
            <a:endParaRPr lang="en-IN" altLang="en-US"/>
          </a:p>
          <a:p>
            <a:pPr algn="l"/>
            <a:r>
              <a:rPr lang="en-IN" altLang="en-US"/>
              <a:t>most popular clustering algorithms and when to use them and whats the drawback of each?</a:t>
            </a:r>
            <a:endParaRPr lang="en-IN" altLang="en-US"/>
          </a:p>
          <a:p>
            <a:pPr algn="l"/>
            <a:r>
              <a:rPr lang="en-IN" altLang="en-US"/>
              <a:t>How to prepare the data for clustering ?</a:t>
            </a:r>
            <a:endParaRPr lang="en-IN" altLang="en-US"/>
          </a:p>
          <a:p>
            <a:pPr algn="l"/>
            <a:r>
              <a:rPr lang="en-IN" altLang="en-US"/>
              <a:t>Interpret the result and adjust the clustering ?</a:t>
            </a:r>
            <a:endParaRPr lang="en-IN" altLang="en-US"/>
          </a:p>
          <a:p>
            <a:pPr algn="l"/>
            <a:r>
              <a:rPr lang="en-IN" altLang="en-US"/>
              <a:t>Real world scenarios where clustering algorithms are used ?</a:t>
            </a:r>
            <a:endParaRPr lang="en-IN" altLang="en-US"/>
          </a:p>
          <a:p>
            <a:pPr algn="l"/>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Fuzzy Clustering</a:t>
            </a:r>
            <a:endParaRPr lang="en-US" b="1"/>
          </a:p>
        </p:txBody>
      </p:sp>
      <p:sp>
        <p:nvSpPr>
          <p:cNvPr id="3" name="Content Placeholder 2"/>
          <p:cNvSpPr>
            <a:spLocks noGrp="1"/>
          </p:cNvSpPr>
          <p:nvPr>
            <p:ph sz="half" idx="1"/>
          </p:nvPr>
        </p:nvSpPr>
        <p:spPr>
          <a:xfrm>
            <a:off x="838200" y="1524635"/>
            <a:ext cx="5181600" cy="5062220"/>
          </a:xfrm>
        </p:spPr>
        <p:txBody>
          <a:bodyPr>
            <a:normAutofit fontScale="60000"/>
          </a:bodyPr>
          <a:p>
            <a:r>
              <a:rPr lang="en-US"/>
              <a:t>Fuzzy clustering, also known as soft clustering, is a clustering technique that assigns each data point a degree of membership to each cluster</a:t>
            </a:r>
            <a:endParaRPr lang="en-US"/>
          </a:p>
          <a:p>
            <a:r>
              <a:rPr lang="en-US"/>
              <a:t>In fuzzy clustering, the degree of membership is represented by a membership value ranging between 0 and 1, where a value of 1 indicates a full membership in a cluster, while a value of 0 indicates no membership</a:t>
            </a:r>
            <a:endParaRPr lang="en-US"/>
          </a:p>
          <a:p>
            <a:r>
              <a:rPr lang="en-US"/>
              <a:t>It iteratively assigns membership values to data points and adjusts cluster centroids based on the membership values.</a:t>
            </a:r>
            <a:endParaRPr lang="en-US"/>
          </a:p>
          <a:p>
            <a:r>
              <a:rPr lang="en-US"/>
              <a:t>Compute the membership values for each data point, indicating the degree of belongingness to each cluster, using a membership function based on the distances between data points and cluster centroids.</a:t>
            </a:r>
            <a:endParaRPr lang="en-US"/>
          </a:p>
          <a:p>
            <a:r>
              <a:rPr lang="en-US"/>
              <a:t>Update the cluster centroids by computing the weighted average of data points based on their membership values</a:t>
            </a:r>
            <a:endParaRPr lang="en-US"/>
          </a:p>
          <a:p>
            <a:endParaRPr lang="en-US"/>
          </a:p>
          <a:p>
            <a:endParaRPr lang="en-US"/>
          </a:p>
        </p:txBody>
      </p:sp>
      <p:pic>
        <p:nvPicPr>
          <p:cNvPr id="6" name="Picture 5"/>
          <p:cNvPicPr>
            <a:picLocks noChangeAspect="1"/>
          </p:cNvPicPr>
          <p:nvPr/>
        </p:nvPicPr>
        <p:blipFill>
          <a:blip r:embed="rId1"/>
          <a:stretch>
            <a:fillRect/>
          </a:stretch>
        </p:blipFill>
        <p:spPr>
          <a:xfrm>
            <a:off x="6222365" y="1825625"/>
            <a:ext cx="5187950" cy="4039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Popular Clustering Algorithms</a:t>
            </a:r>
            <a:endParaRPr lang="en-IN" altLang="en-US" b="1"/>
          </a:p>
        </p:txBody>
      </p:sp>
      <p:sp>
        <p:nvSpPr>
          <p:cNvPr id="3" name="Content Placeholder 2"/>
          <p:cNvSpPr>
            <a:spLocks noGrp="1"/>
          </p:cNvSpPr>
          <p:nvPr>
            <p:ph idx="1"/>
          </p:nvPr>
        </p:nvSpPr>
        <p:spPr/>
        <p:txBody>
          <a:bodyPr>
            <a:normAutofit lnSpcReduction="10000"/>
          </a:bodyPr>
          <a:p>
            <a:r>
              <a:rPr lang="en-US"/>
              <a:t>K-Means clustering</a:t>
            </a:r>
            <a:endParaRPr lang="en-US"/>
          </a:p>
          <a:p>
            <a:r>
              <a:rPr lang="en-US"/>
              <a:t>Mean Shift</a:t>
            </a:r>
            <a:endParaRPr lang="en-US"/>
          </a:p>
          <a:p>
            <a:r>
              <a:rPr lang="en-US"/>
              <a:t>Hierarchical Agglomerative clustering</a:t>
            </a:r>
            <a:endParaRPr lang="en-US"/>
          </a:p>
          <a:p>
            <a:r>
              <a:rPr lang="en-US"/>
              <a:t>Gaussian Mixture Model</a:t>
            </a:r>
            <a:endParaRPr lang="en-US"/>
          </a:p>
          <a:p>
            <a:r>
              <a:rPr lang="en-US"/>
              <a:t>DBSCAN</a:t>
            </a:r>
            <a:endParaRPr lang="en-US"/>
          </a:p>
          <a:p>
            <a:pPr marL="0" indent="0">
              <a:buNone/>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K-means Clustering</a:t>
            </a:r>
            <a:endParaRPr lang="en-IN" altLang="en-US" b="1"/>
          </a:p>
        </p:txBody>
      </p:sp>
      <p:sp>
        <p:nvSpPr>
          <p:cNvPr id="3" name="Content Placeholder 2"/>
          <p:cNvSpPr>
            <a:spLocks noGrp="1"/>
          </p:cNvSpPr>
          <p:nvPr>
            <p:ph idx="1"/>
          </p:nvPr>
        </p:nvSpPr>
        <p:spPr>
          <a:xfrm>
            <a:off x="838200" y="1449070"/>
            <a:ext cx="10515600" cy="5212715"/>
          </a:xfrm>
        </p:spPr>
        <p:txBody>
          <a:bodyPr>
            <a:noAutofit/>
          </a:bodyPr>
          <a:p>
            <a:pPr marL="0" indent="0">
              <a:buNone/>
            </a:pPr>
            <a:r>
              <a:rPr lang="en-US" sz="1800"/>
              <a:t>Here is a high-level overview of the k-means algorithm:</a:t>
            </a:r>
            <a:endParaRPr lang="en-US" sz="1800"/>
          </a:p>
          <a:p>
            <a:endParaRPr lang="en-US" sz="1800"/>
          </a:p>
          <a:p>
            <a:r>
              <a:rPr lang="en-US" sz="1800"/>
              <a:t>Initialization: Randomly select k data points from the dataset as initial cluster centroids. These centroids represent the initial cluster centers.</a:t>
            </a:r>
            <a:endParaRPr lang="en-US" sz="1800"/>
          </a:p>
          <a:p>
            <a:r>
              <a:rPr lang="en-US" sz="1800"/>
              <a:t>Assignment Step: Assign each data point to the cluster with the nearest centroid. This is done by calculating the Euclidean distance between each data point and all centroids and assigning the data point to the cluster associated with the nearest centroid.</a:t>
            </a:r>
            <a:endParaRPr lang="en-US" sz="1800"/>
          </a:p>
          <a:p>
            <a:r>
              <a:rPr lang="en-US" sz="1800"/>
              <a:t>Update Step: Recalculate the centroids of each cluster by taking the mean (average) of all data points assigned to that cluster. The centroids represent the updated cluster centers.</a:t>
            </a:r>
            <a:endParaRPr lang="en-US" sz="1800"/>
          </a:p>
          <a:p>
            <a:r>
              <a:rPr lang="en-US" sz="1800"/>
              <a:t>Iteration: Repeat the assignment and update steps iteratively until convergence. Convergence occurs when the cluster assignments no longer change or when a predefined number of iterations is reached.</a:t>
            </a:r>
            <a:endParaRPr lang="en-US" sz="1800"/>
          </a:p>
          <a:p>
            <a:r>
              <a:rPr lang="en-US" sz="1800"/>
              <a:t>Final Result: Once convergence is achieved, the algorithm produces the final clustering solution, where each data point is assigned to one of the k clusters.</a:t>
            </a:r>
            <a:endParaRPr lang="en-US" sz="1800"/>
          </a:p>
          <a:p>
            <a:r>
              <a:rPr lang="en-US" sz="1800"/>
              <a:t>The k-means algorithm aims to minimize the within-cluster sum of squares (WCSS), which represents the sum of the squared distances between each data point and its assigned centroid. Minimizing WCSS results in tight and compact clusters.</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5605" y="412750"/>
            <a:ext cx="10958195" cy="5764530"/>
          </a:xfrm>
        </p:spPr>
        <p:txBody>
          <a:bodyPr>
            <a:normAutofit lnSpcReduction="20000"/>
          </a:bodyPr>
          <a:p>
            <a:pPr marL="0" indent="0">
              <a:buNone/>
            </a:pPr>
            <a:r>
              <a:rPr lang="en-US" sz="1800"/>
              <a:t>However, k-means has some limitations to be aware of:</a:t>
            </a:r>
            <a:endParaRPr lang="en-US" sz="1800"/>
          </a:p>
          <a:p>
            <a:r>
              <a:rPr lang="en-US" sz="1800"/>
              <a:t>Dependency on Initial Centroids: The algorithm's outcome can be sensitive to the initial selection of centroids. Different initializations can lead to different clustering results, so running the algorithm multiple times with different initializations is advisable.</a:t>
            </a:r>
            <a:endParaRPr lang="en-US" sz="1800"/>
          </a:p>
          <a:p>
            <a:r>
              <a:rPr lang="en-US" sz="1800"/>
              <a:t>Determining the Optimal k: The user needs to specify the desired number of clusters, k, in advance. Selecting the appropriate value of k can be challenging and may require domain knowledge or using techniques like the elbow method or silhouette analysis.</a:t>
            </a:r>
            <a:endParaRPr lang="en-US" sz="1800"/>
          </a:p>
          <a:p>
            <a:r>
              <a:rPr lang="en-US" sz="1800"/>
              <a:t>Limited to Euclidean Distance: K-means uses Euclidean distance to calculate similarity. Therefore, it may struggle with datasets that have irregular shapes or clusters that are not well-separated in Euclidean space.</a:t>
            </a:r>
            <a:endParaRPr lang="en-US" sz="1800"/>
          </a:p>
          <a:p>
            <a:endParaRPr lang="en-US" sz="1800"/>
          </a:p>
          <a:p>
            <a:pPr marL="0" indent="0">
              <a:buNone/>
            </a:pPr>
            <a:r>
              <a:rPr lang="en-IN" altLang="en-US" sz="2000" u="sng"/>
              <a:t>Elbow Method</a:t>
            </a:r>
            <a:endParaRPr lang="en-IN" altLang="en-US" sz="2000" u="sng"/>
          </a:p>
          <a:p>
            <a:pPr marL="0" indent="0">
              <a:buNone/>
            </a:pPr>
            <a:r>
              <a:rPr lang="en-IN" altLang="en-US" sz="1800"/>
              <a:t>Plot the number of clusters (k) on the x-axis and the corresponding WCSS on the y-axis.</a:t>
            </a:r>
            <a:endParaRPr lang="en-IN" altLang="en-US" sz="1800"/>
          </a:p>
          <a:p>
            <a:pPr marL="0" indent="0">
              <a:buNone/>
            </a:pPr>
            <a:r>
              <a:rPr lang="en-IN" altLang="en-US" sz="1800"/>
              <a:t>Examine the resulting curve. As k increases, WCSS tends to decrease since increasing the number of clusters allows for more precise fit to the data. However, beyond a certain point, adding more clusters may not yield significant improvements in WCSS reduction.</a:t>
            </a:r>
            <a:endParaRPr lang="en-IN" altLang="en-US" sz="1800"/>
          </a:p>
          <a:p>
            <a:pPr marL="0" indent="0">
              <a:buNone/>
            </a:pPr>
            <a:r>
              <a:rPr lang="en-IN" altLang="en-US" sz="1800"/>
              <a:t>Look for a noticeable bend or "elbow" in the curve. The point where the reduction in WCSS starts to slow down and the curve forms an elbow shape is considered a potential choice for the optimal number of clusters</a:t>
            </a:r>
            <a:endParaRPr lang="en-IN" altLang="en-US" sz="1800"/>
          </a:p>
          <a:p>
            <a:pPr marL="0" indent="0">
              <a:buNone/>
            </a:pPr>
            <a:r>
              <a:rPr lang="en-IN" altLang="en-US" sz="1800"/>
              <a:t>It's important to note that the elbow method is not a definitive solution but rather a heuristic approach for estimating the appropriate number of clusters. The choice of k still depends on domain knowledge, problem requirements, and interpretability.</a:t>
            </a:r>
            <a:endParaRPr lang="en-I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Mean Shift</a:t>
            </a:r>
            <a:endParaRPr lang="en-IN" altLang="en-US" b="1"/>
          </a:p>
        </p:txBody>
      </p:sp>
      <p:sp>
        <p:nvSpPr>
          <p:cNvPr id="3" name="Content Placeholder 2"/>
          <p:cNvSpPr>
            <a:spLocks noGrp="1"/>
          </p:cNvSpPr>
          <p:nvPr>
            <p:ph idx="1"/>
          </p:nvPr>
        </p:nvSpPr>
        <p:spPr>
          <a:xfrm>
            <a:off x="838200" y="1363345"/>
            <a:ext cx="10515600" cy="5321935"/>
          </a:xfrm>
        </p:spPr>
        <p:txBody>
          <a:bodyPr>
            <a:normAutofit fontScale="50000"/>
          </a:bodyPr>
          <a:p>
            <a:pPr marL="0" indent="0">
              <a:buNone/>
            </a:pPr>
            <a:endParaRPr lang="en-US"/>
          </a:p>
          <a:p>
            <a:pPr marL="0" indent="0">
              <a:buNone/>
            </a:pPr>
            <a:r>
              <a:rPr lang="en-US"/>
              <a:t>The goal of Mean Shift clustering is to discover clusters in the data by iteratively shifting the centroids of candidate clusters towards the regions of higher data point density. The algorithm operates in the following steps:</a:t>
            </a:r>
            <a:endParaRPr lang="en-US"/>
          </a:p>
          <a:p>
            <a:r>
              <a:rPr lang="en-US"/>
              <a:t>Initialization: Assign each data point a random centroid or initialize centroids at random locations in the feature space.</a:t>
            </a:r>
            <a:endParaRPr lang="en-US"/>
          </a:p>
          <a:p>
            <a:endParaRPr lang="en-US"/>
          </a:p>
          <a:p>
            <a:r>
              <a:rPr lang="en-US"/>
              <a:t>Calculate the mean shift vector: For each data point, calculate the mean shift vector, which represents the direction towards the densest region of data points. The mean shift vector is calculated as the weighted average of the vectors pointing from each data point to all other data points. </a:t>
            </a:r>
            <a:endParaRPr lang="en-US"/>
          </a:p>
          <a:p>
            <a:endParaRPr lang="en-US"/>
          </a:p>
          <a:p>
            <a:r>
              <a:rPr lang="en-US"/>
              <a:t>Shift centroids: Update the centroids by shifting them along the mean shift vector. The shift magnitude is determined by the bandwidth parameter, which controls the scale of the kernel function. The centroids move towards regions of higher data density.</a:t>
            </a:r>
            <a:endParaRPr lang="en-US"/>
          </a:p>
          <a:p>
            <a:endParaRPr lang="en-US"/>
          </a:p>
          <a:p>
            <a:r>
              <a:rPr lang="en-US"/>
              <a:t>Convergence: Repeat steps 2 and 3 until convergence is reached. Convergence is typically determined by a threshold, such as the maximum shift magnitude of centroids. If the shift magnitude falls below the threshold, the algorithm stops.</a:t>
            </a:r>
            <a:endParaRPr lang="en-US"/>
          </a:p>
          <a:p>
            <a:endParaRPr lang="en-US"/>
          </a:p>
          <a:p>
            <a:r>
              <a:rPr lang="en-US"/>
              <a:t>Cluster assignment: After convergence, assign each data point to the closest centroid based on a distance metric, such as Euclidean distance. This step forms the final clusters.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225" y="238760"/>
            <a:ext cx="11077575" cy="6455410"/>
          </a:xfrm>
        </p:spPr>
        <p:txBody>
          <a:bodyPr>
            <a:normAutofit fontScale="50000"/>
          </a:bodyPr>
          <a:p>
            <a:pPr marL="0" indent="0">
              <a:buNone/>
            </a:pPr>
            <a:r>
              <a:rPr lang="en-US"/>
              <a:t>Mean Shift clustering has several advantages:</a:t>
            </a:r>
            <a:endParaRPr lang="en-US"/>
          </a:p>
          <a:p>
            <a:endParaRPr lang="en-US"/>
          </a:p>
          <a:p>
            <a:r>
              <a:rPr lang="en-US"/>
              <a:t>It does not require specifying the number of clusters in advance. The algorithm automatically determines the number of clusters based on the data density.</a:t>
            </a:r>
            <a:endParaRPr lang="en-US"/>
          </a:p>
          <a:p>
            <a:endParaRPr lang="en-US"/>
          </a:p>
          <a:p>
            <a:r>
              <a:rPr lang="en-US"/>
              <a:t>It can handle non-linear and irregularly shaped clusters.</a:t>
            </a:r>
            <a:endParaRPr lang="en-US"/>
          </a:p>
          <a:p>
            <a:endParaRPr lang="en-US"/>
          </a:p>
          <a:p>
            <a:r>
              <a:rPr lang="en-US"/>
              <a:t>It does not make any assumptions about the shape or size of clusters, making it more flexible than certain parametric clustering algorithms.</a:t>
            </a:r>
            <a:endParaRPr lang="en-US"/>
          </a:p>
          <a:p>
            <a:endParaRPr lang="en-US"/>
          </a:p>
          <a:p>
            <a:pPr marL="0" indent="0">
              <a:buNone/>
            </a:pPr>
            <a:r>
              <a:rPr lang="en-US"/>
              <a:t>However, Mean Shift clustering has some limitations:</a:t>
            </a:r>
            <a:endParaRPr lang="en-US"/>
          </a:p>
          <a:p>
            <a:endParaRPr lang="en-US"/>
          </a:p>
          <a:p>
            <a:r>
              <a:rPr lang="en-US"/>
              <a:t>It can be computationally expensive, especially for large datasets, as the algorithm iteratively calculates mean shift vectors and updates centroids.</a:t>
            </a:r>
            <a:endParaRPr lang="en-US"/>
          </a:p>
          <a:p>
            <a:endParaRPr lang="en-US"/>
          </a:p>
          <a:p>
            <a:r>
              <a:rPr lang="en-US"/>
              <a:t>The choice of the bandwidth parameter can significantly impact the results. A small bandwidth may result in many small, fragmented clusters, while a large bandwidth may merge distinct clusters.</a:t>
            </a:r>
            <a:endParaRPr lang="en-US"/>
          </a:p>
          <a:p>
            <a:endParaRPr lang="en-US"/>
          </a:p>
          <a:p>
            <a:r>
              <a:rPr lang="en-US"/>
              <a:t>It may struggle with datasets of varying densities, as it tends to create a single, large cluster around regions of high density and smaller clusters around regions of low density.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8685"/>
          </a:xfrm>
        </p:spPr>
        <p:txBody>
          <a:bodyPr>
            <a:normAutofit fontScale="90000"/>
          </a:bodyPr>
          <a:p>
            <a:r>
              <a:rPr lang="en-US" b="1">
                <a:sym typeface="+mn-ea"/>
              </a:rPr>
              <a:t>Hierarchical Agglomerative clustering</a:t>
            </a:r>
            <a:br>
              <a:rPr lang="en-US"/>
            </a:br>
            <a:endParaRPr lang="en-US"/>
          </a:p>
        </p:txBody>
      </p:sp>
      <p:sp>
        <p:nvSpPr>
          <p:cNvPr id="3" name="Content Placeholder 2"/>
          <p:cNvSpPr>
            <a:spLocks noGrp="1"/>
          </p:cNvSpPr>
          <p:nvPr>
            <p:ph idx="1"/>
          </p:nvPr>
        </p:nvSpPr>
        <p:spPr>
          <a:xfrm>
            <a:off x="303530" y="854710"/>
            <a:ext cx="11050270" cy="5649595"/>
          </a:xfrm>
        </p:spPr>
        <p:txBody>
          <a:bodyPr>
            <a:normAutofit fontScale="25000"/>
          </a:bodyPr>
          <a:p>
            <a:pPr marL="0" indent="0">
              <a:buNone/>
            </a:pPr>
            <a:r>
              <a:rPr lang="en-US" sz="6400"/>
              <a:t>It starts by considering each data point as an individual cluster and merges clusters iteratively until a desired number of clusters or a specific criterion is met. Here's an overview of the algorithm:</a:t>
            </a:r>
            <a:endParaRPr lang="en-US" sz="6400"/>
          </a:p>
          <a:p>
            <a:r>
              <a:rPr lang="en-US" sz="6400"/>
              <a:t>Initialization: Begin with each data point considered as a separate cluster.</a:t>
            </a:r>
            <a:endParaRPr lang="en-US" sz="6400"/>
          </a:p>
          <a:p>
            <a:r>
              <a:rPr lang="en-US" sz="6400"/>
              <a:t>Compute pairwise distances: Calculate the distance or dissimilarity between each pair of clusters. The choice of distance measure depends on the data and the problem at hand, such as Euclidean distance for continuous data or a suitable dissimilarity measure for categorical data.</a:t>
            </a:r>
            <a:endParaRPr lang="en-US" sz="6400"/>
          </a:p>
          <a:p>
            <a:r>
              <a:rPr lang="en-US" sz="6400"/>
              <a:t>Merge closest clusters: Find the two closest clusters based on the computed distances and merge them into a single cluster. The distance between merged clusters can be defined in different ways, such as the distance between centroids, the distance between the closest pair of points from different clusters (single-linkage), or the distance between the farthest pair of points (complete-linkage).</a:t>
            </a:r>
            <a:endParaRPr lang="en-US" sz="6400"/>
          </a:p>
          <a:p>
            <a:r>
              <a:rPr lang="en-US" sz="6400"/>
              <a:t>Update distance matrix: Recompute the distances between the new merged cluster and all other clusters. This step depends on the linkage criterion chosen in the previous step.</a:t>
            </a:r>
            <a:endParaRPr lang="en-US" sz="6400"/>
          </a:p>
          <a:p>
            <a:r>
              <a:rPr lang="en-US" sz="6400"/>
              <a:t>Repeat steps 3 and 4: Continue merging the closest clusters and updating the distance matrix until a termination condition is met. This condition could be reaching a desired number of clusters or a specific threshold on the distance.</a:t>
            </a:r>
            <a:endParaRPr lang="en-US" sz="6400"/>
          </a:p>
          <a:p>
            <a:r>
              <a:rPr lang="en-US" sz="6400"/>
              <a:t>Create dendrogram: Construct a dendrogram or tree-like structure that represents the hierarchy of clusters. The vertical axis of the dendrogram represents the distance or dissimilarity between clusters, and the horizontal axis represents the clusters or data points.</a:t>
            </a:r>
            <a:endParaRPr lang="en-US" sz="6400"/>
          </a:p>
          <a:p>
            <a:r>
              <a:rPr lang="en-US" sz="6400"/>
              <a:t>Cut the dendrogram: Determine the number of clusters desired by cutting the dendrogram at a specific height or distance threshold. This step determines the final clustering solution</a:t>
            </a:r>
            <a:endParaRPr lang="en-US" sz="6400"/>
          </a:p>
          <a:p>
            <a:pPr marL="0" indent="0">
              <a:buNone/>
            </a:pPr>
            <a:r>
              <a:rPr lang="en-US" sz="6400" b="1"/>
              <a:t>It can be computationally expensive, especially for large datasets, as the time complexity is O(n^3), where n is the number of data points</a:t>
            </a:r>
            <a:r>
              <a:rPr lang="en-US" b="1"/>
              <a:t>.</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6600"/>
          </a:xfrm>
        </p:spPr>
        <p:txBody>
          <a:bodyPr>
            <a:normAutofit fontScale="90000"/>
          </a:bodyPr>
          <a:p>
            <a:r>
              <a:rPr lang="en-US" b="1">
                <a:sym typeface="+mn-ea"/>
              </a:rPr>
              <a:t>Gaussian Mixture Model</a:t>
            </a:r>
            <a:br>
              <a:rPr lang="en-US"/>
            </a:br>
            <a:endParaRPr lang="en-US"/>
          </a:p>
        </p:txBody>
      </p:sp>
      <p:sp>
        <p:nvSpPr>
          <p:cNvPr id="3" name="Content Placeholder 2"/>
          <p:cNvSpPr>
            <a:spLocks noGrp="1"/>
          </p:cNvSpPr>
          <p:nvPr>
            <p:ph idx="1"/>
          </p:nvPr>
        </p:nvSpPr>
        <p:spPr>
          <a:xfrm>
            <a:off x="203200" y="791845"/>
            <a:ext cx="11150600" cy="5910580"/>
          </a:xfrm>
        </p:spPr>
        <p:txBody>
          <a:bodyPr/>
          <a:p>
            <a:pPr marL="0" indent="0">
              <a:buNone/>
            </a:pPr>
            <a:r>
              <a:rPr lang="en-US" sz="1800"/>
              <a:t>The algorithm for fitting a The Gaussian Mixture Model (GMM) to a dataset typically involves an iterative approach called the Expectation-Maximization (EM) algorithm. Here's an overview of the algorithm:</a:t>
            </a:r>
            <a:endParaRPr lang="en-US" sz="1800"/>
          </a:p>
          <a:p>
            <a:pPr marL="0" indent="0">
              <a:buNone/>
            </a:pPr>
            <a:r>
              <a:rPr lang="en-IN" altLang="en-US" sz="1800"/>
              <a:t>Randomly assign a centroid</a:t>
            </a:r>
            <a:endParaRPr lang="en-US" altLang="en-US" sz="1800"/>
          </a:p>
          <a:p>
            <a:pPr marL="0" indent="0">
              <a:buNone/>
            </a:pPr>
            <a:r>
              <a:rPr lang="en-US" sz="1800" u="sng"/>
              <a:t>E-step (Expectation step)</a:t>
            </a:r>
            <a:r>
              <a:rPr lang="en-US" sz="1800"/>
              <a:t>:</a:t>
            </a:r>
            <a:endParaRPr lang="en-US" sz="1800"/>
          </a:p>
          <a:p>
            <a:pPr marL="0" indent="0">
              <a:buNone/>
            </a:pPr>
            <a:r>
              <a:rPr lang="en-US" sz="1800"/>
              <a:t>Compute the responsibility or posterior probabilities of each data point belonging to each component. This is done using Bayes' theorem and the current parameter estimates.</a:t>
            </a:r>
            <a:endParaRPr lang="en-US" sz="1800"/>
          </a:p>
          <a:p>
            <a:pPr marL="0" indent="0">
              <a:buNone/>
            </a:pPr>
            <a:r>
              <a:rPr lang="en-US" sz="1800"/>
              <a:t>The responsibility of a data point for a particular component is the probability that the data point belongs to that component, given the current parameter estimates.</a:t>
            </a:r>
            <a:endParaRPr lang="en-US" sz="1800"/>
          </a:p>
          <a:p>
            <a:pPr marL="0" indent="0">
              <a:buNone/>
            </a:pPr>
            <a:r>
              <a:rPr lang="en-US" sz="1800" u="sng"/>
              <a:t>M-step (Maximization step):</a:t>
            </a:r>
            <a:endParaRPr lang="en-US" sz="1800" u="sng"/>
          </a:p>
          <a:p>
            <a:pPr marL="0" indent="0">
              <a:buNone/>
            </a:pPr>
            <a:r>
              <a:rPr lang="en-US" sz="1800"/>
              <a:t>Update the parameters of the GMM based on the computed responsibilities.</a:t>
            </a:r>
            <a:endParaRPr lang="en-US" sz="1800"/>
          </a:p>
          <a:p>
            <a:pPr marL="0" indent="0">
              <a:buNone/>
            </a:pPr>
            <a:r>
              <a:rPr lang="en-US" sz="1800"/>
              <a:t>Update the mean vectors by taking the weighted average of the data points, where the weights are the responsibilities.</a:t>
            </a:r>
            <a:endParaRPr lang="en-US" sz="1800"/>
          </a:p>
          <a:p>
            <a:pPr marL="0" indent="0">
              <a:buNone/>
            </a:pPr>
            <a:r>
              <a:rPr lang="en-US" sz="1800"/>
              <a:t>Update the covariance matrices by taking the weighted covariance of the data points, where the weights are the responsibilities.</a:t>
            </a:r>
            <a:endParaRPr lang="en-US" sz="1800"/>
          </a:p>
          <a:p>
            <a:pPr marL="0" indent="0">
              <a:buNone/>
            </a:pPr>
            <a:r>
              <a:rPr lang="en-US" sz="1800"/>
              <a:t>Update the mixing coefficients by taking the average of the responsibilities across all data points.</a:t>
            </a:r>
            <a:endParaRPr lang="en-US" sz="1800"/>
          </a:p>
          <a:p>
            <a:pPr marL="0" indent="0">
              <a:buNone/>
            </a:pPr>
            <a:endParaRPr lang="en-US" sz="1800"/>
          </a:p>
          <a:p>
            <a:pPr marL="0" indent="0">
              <a:buNone/>
            </a:pPr>
            <a:r>
              <a:rPr lang="en-US" sz="1800"/>
              <a:t>Repeat steps 2 and 3 until convergence</a:t>
            </a:r>
            <a:endParaRPr lang="en-US" sz="1800"/>
          </a:p>
          <a:p>
            <a:pPr marL="0" indent="0">
              <a:buNone/>
            </a:pPr>
            <a:endParaRPr lang="en-US" sz="1400"/>
          </a:p>
          <a:p>
            <a:pPr marL="0" indent="0">
              <a:buNone/>
            </a:pPr>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1050"/>
          </a:xfrm>
        </p:spPr>
        <p:txBody>
          <a:bodyPr/>
          <a:p>
            <a:r>
              <a:rPr lang="en-US" b="1">
                <a:sym typeface="+mn-ea"/>
              </a:rPr>
              <a:t>DBSCAN</a:t>
            </a:r>
            <a:endParaRPr lang="en-US" b="1"/>
          </a:p>
        </p:txBody>
      </p:sp>
      <p:sp>
        <p:nvSpPr>
          <p:cNvPr id="3" name="Content Placeholder 2"/>
          <p:cNvSpPr>
            <a:spLocks noGrp="1"/>
          </p:cNvSpPr>
          <p:nvPr>
            <p:ph idx="1"/>
          </p:nvPr>
        </p:nvSpPr>
        <p:spPr>
          <a:xfrm>
            <a:off x="184785" y="1146175"/>
            <a:ext cx="11169015" cy="5620385"/>
          </a:xfrm>
        </p:spPr>
        <p:txBody>
          <a:bodyPr>
            <a:normAutofit fontScale="70000"/>
          </a:bodyPr>
          <a:p>
            <a:pPr marL="0" indent="0">
              <a:buNone/>
            </a:pPr>
            <a:r>
              <a:rPr lang="en-US"/>
              <a:t>The algorithm groups together data points that are densely packed while marking points that lie in low-density regions as noise. Here's an overview of the DBSCAN algorithm:</a:t>
            </a:r>
            <a:endParaRPr lang="en-US"/>
          </a:p>
          <a:p>
            <a:r>
              <a:rPr lang="en-US"/>
              <a:t>Parameter selection: Choose the parameters for the algorithm: the neighborhood radius (epsilon, ε) and the minimum number of points (minPts) required to form a dense region.</a:t>
            </a:r>
            <a:endParaRPr lang="en-US"/>
          </a:p>
          <a:p>
            <a:r>
              <a:rPr lang="en-US"/>
              <a:t>Core point identification: For each data point in the dataset, calculate the distance to all other points. If the number of points within a distance of ε is greater than or equal to minPts, mark the point as a core point.</a:t>
            </a:r>
            <a:endParaRPr lang="en-US"/>
          </a:p>
          <a:p>
            <a:r>
              <a:rPr lang="en-US"/>
              <a:t>Density-reachable point identification: For each core point, recursively find all points that are directly or indirectly density-reachable from that core point. A point is considered density-reachable if it is within a distance of ε from another core point.</a:t>
            </a:r>
            <a:endParaRPr lang="en-US"/>
          </a:p>
          <a:p>
            <a:r>
              <a:rPr lang="en-US"/>
              <a:t>Cluster formation: Assign each density-reachable point to the same cluster as its corresponding core point. If a point is density-reachable from multiple core points, it can be assigned to any one of the clusters.</a:t>
            </a:r>
            <a:endParaRPr lang="en-US"/>
          </a:p>
          <a:p>
            <a:r>
              <a:rPr lang="en-US"/>
              <a:t>Noise identification: Identify points that are not density-reachable from any core points as noise points.</a:t>
            </a:r>
            <a:endParaRPr lang="en-US"/>
          </a:p>
          <a:p>
            <a:pPr marL="0" indent="0">
              <a:buNone/>
            </a:pPr>
            <a:r>
              <a:rPr lang="en-US"/>
              <a:t>The algorithm's performance can deteriorate for high-dimensional datasets due to the curse of dimensionality.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What is clustering ?</a:t>
            </a:r>
            <a:endParaRPr lang="en-IN" altLang="en-US" b="1"/>
          </a:p>
        </p:txBody>
      </p:sp>
      <p:sp>
        <p:nvSpPr>
          <p:cNvPr id="3" name="Content Placeholder 2"/>
          <p:cNvSpPr>
            <a:spLocks noGrp="1"/>
          </p:cNvSpPr>
          <p:nvPr>
            <p:ph idx="1"/>
          </p:nvPr>
        </p:nvSpPr>
        <p:spPr/>
        <p:txBody>
          <a:bodyPr>
            <a:normAutofit fontScale="90000" lnSpcReduction="20000"/>
          </a:bodyPr>
          <a:p>
            <a:r>
              <a:rPr lang="en-IN" altLang="en-US"/>
              <a:t>In machine learning systems, we often group examples as the first step towards understanding the dataset. Grouping an unlabelled example is called clustering</a:t>
            </a:r>
            <a:endParaRPr lang="en-IN" altLang="en-US"/>
          </a:p>
          <a:p>
            <a:r>
              <a:rPr lang="en-IN" altLang="en-US"/>
              <a:t>Before you can group similar examples, you first need to find similar examples. You can measure similarity between examples by combining the examples' feature data into a metric, called a similarity measure. When each example is defined by one or two features, it's easy to measure similarity. For example, you can find similar books by their authors. As the number of features increases, creating a similarity measure becomes more complex. We'll later see how to create a similarity measure in different scenarios.</a:t>
            </a:r>
            <a:endParaRPr lang="en-IN" altLang="en-US"/>
          </a:p>
          <a:p>
            <a:r>
              <a:rPr lang="en-IN" altLang="en-US"/>
              <a:t>It's worth noting that clustering is an unsupervised learning technique, meaning that it does not rely on labeled training data. Instead, it explores the inherent structure of the data to find meaningful patterns or groupings.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Few More points about clustering</a:t>
            </a:r>
            <a:endParaRPr lang="en-IN" altLang="en-US" b="1"/>
          </a:p>
        </p:txBody>
      </p:sp>
      <p:sp>
        <p:nvSpPr>
          <p:cNvPr id="3" name="Content Placeholder 2"/>
          <p:cNvSpPr>
            <a:spLocks noGrp="1"/>
          </p:cNvSpPr>
          <p:nvPr>
            <p:ph idx="1"/>
          </p:nvPr>
        </p:nvSpPr>
        <p:spPr/>
        <p:txBody>
          <a:bodyPr>
            <a:normAutofit fontScale="90000" lnSpcReduction="20000"/>
          </a:bodyPr>
          <a:p>
            <a:r>
              <a:rPr lang="en-US"/>
              <a:t>No "Ground Truth": Unlike supervised learning, clustering does not have a predefined ground truth or correct answers. It is a subjective task, and the interpretation of clusters can vary depending on the context and the domain of application.</a:t>
            </a:r>
            <a:endParaRPr lang="en-US"/>
          </a:p>
          <a:p>
            <a:r>
              <a:rPr lang="en-US"/>
              <a:t>Exploration and Discovery: Clustering is often used as an exploratory data analysis technique to discover hidden patterns or structures within the data. It can provide insights into the relationships and similarities between data points that may not be immediately apparent</a:t>
            </a:r>
            <a:endParaRPr lang="en-US"/>
          </a:p>
          <a:p>
            <a:r>
              <a:rPr lang="en-US"/>
              <a:t>Feature Selection: The choice of features or variables used for clustering can significantly impact the results. Selecting relevant and informative features is crucial to capture the underlying structure of the data accurately. Dimensionality reduction techniques such as Principal Component Analysis (PCA) or t-SNE are often applied to preprocess the data and reduce the feature space.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Practical Scenarios where clustering is used</a:t>
            </a:r>
            <a:endParaRPr lang="en-IN" altLang="en-US" b="1"/>
          </a:p>
        </p:txBody>
      </p:sp>
      <p:sp>
        <p:nvSpPr>
          <p:cNvPr id="3" name="Content Placeholder 2"/>
          <p:cNvSpPr>
            <a:spLocks noGrp="1"/>
          </p:cNvSpPr>
          <p:nvPr>
            <p:ph idx="1"/>
          </p:nvPr>
        </p:nvSpPr>
        <p:spPr/>
        <p:txBody>
          <a:bodyPr>
            <a:normAutofit fontScale="90000" lnSpcReduction="10000"/>
          </a:bodyPr>
          <a:p>
            <a:r>
              <a:rPr lang="en-US"/>
              <a:t>Customer Segmentation: Clustering is commonly employed in marketing to segment customers based on their purchasing behavior, preferences, demographics, or other relevant attributes</a:t>
            </a:r>
            <a:endParaRPr lang="en-US"/>
          </a:p>
          <a:p>
            <a:r>
              <a:rPr lang="en-US"/>
              <a:t>Image and Object Recognition: Clustering is utilized in computer vision tasks such as image segmentation and object recognition. By clustering pixels or image regions with similar characteristics, it becomes possible to separate foreground from background or identify different objects within an image.</a:t>
            </a:r>
            <a:endParaRPr lang="en-US"/>
          </a:p>
          <a:p>
            <a:r>
              <a:rPr lang="en-US"/>
              <a:t>Anomaly Detection: Clustering can be used for detecting anomalies or outliers in datasets. By clustering normal instances, any data point that does not belong to any cluster or forms a separate cluster can be considered as an anomaly. This approach is useful for fraud detection, network intrusion detection, or identifying unusual patterns in healthcare monitoring.</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9580" y="348615"/>
            <a:ext cx="11593830" cy="6303010"/>
          </a:xfrm>
        </p:spPr>
        <p:txBody>
          <a:bodyPr/>
          <a:p>
            <a:r>
              <a:rPr lang="en-US"/>
              <a:t>Recommendation Systems: Clustering is utilized in recommendation systems to group similar users or items. By clustering users with similar preferences or item characteristics, personalized recommendations can be generated. This helps in e-commerce, movie/music recommendations, and content filtering.</a:t>
            </a:r>
            <a:endParaRPr lang="en-US"/>
          </a:p>
          <a:p>
            <a:r>
              <a:rPr lang="en-US"/>
              <a:t>Image Compression: Clustering is used in image compression techniques like vector quantization or k-means clustering. By clustering similar pixel blocks, image data can be represented more compactly, leading to reduced storage requirements and faster transmission.</a:t>
            </a:r>
            <a:endParaRPr lang="en-US"/>
          </a:p>
          <a:p>
            <a:r>
              <a:rPr lang="en-US"/>
              <a:t>Social Network Analysis: Clustering is utilized in social network analysis to identify communities or groups within a network. By clustering individuals based on their social connections, shared interests, or interaction patterns, it becomes possible to understand the network structure, influence propagation, or target specific groups for marketing or social interventions.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ym typeface="+mn-ea"/>
              </a:rPr>
              <a:t>Different types of clustering methods?</a:t>
            </a:r>
            <a:endParaRPr lang="en-US" b="1"/>
          </a:p>
        </p:txBody>
      </p:sp>
      <p:sp>
        <p:nvSpPr>
          <p:cNvPr id="3" name="Content Placeholder 2"/>
          <p:cNvSpPr>
            <a:spLocks noGrp="1"/>
          </p:cNvSpPr>
          <p:nvPr>
            <p:ph idx="1"/>
          </p:nvPr>
        </p:nvSpPr>
        <p:spPr/>
        <p:txBody>
          <a:bodyPr>
            <a:normAutofit fontScale="60000"/>
          </a:bodyPr>
          <a:p>
            <a:pPr marL="0" indent="0">
              <a:buNone/>
            </a:pPr>
            <a:r>
              <a:rPr lang="en-US" sz="3000"/>
              <a:t>The cluster formation depends upon different parameters like shortest distance, graphs, and density of the data points. Grouping into clusters is conducted by finding the measure of similarity between the objects based on some metric called the similarity measure.</a:t>
            </a:r>
            <a:endParaRPr lang="en-US" sz="3000"/>
          </a:p>
          <a:p>
            <a:pPr marL="0" indent="0">
              <a:buNone/>
            </a:pPr>
            <a:endParaRPr lang="en-US" sz="3000"/>
          </a:p>
          <a:p>
            <a:pPr marL="0" indent="0">
              <a:buNone/>
            </a:pPr>
            <a:r>
              <a:rPr lang="en-US" sz="3000"/>
              <a:t>Typical cluster models include:</a:t>
            </a:r>
            <a:endParaRPr lang="en-US" sz="3000"/>
          </a:p>
          <a:p>
            <a:r>
              <a:rPr lang="en-US" sz="3000"/>
              <a:t>Connectivity models – like hierarchical clustering, which builds models based on distance connectivity.</a:t>
            </a:r>
            <a:endParaRPr lang="en-US" sz="3000"/>
          </a:p>
          <a:p>
            <a:r>
              <a:rPr lang="en-US" sz="3000"/>
              <a:t>Centroid models – like K-Means clustering, which represents each cluster with a single mean vector.</a:t>
            </a:r>
            <a:endParaRPr lang="en-US" sz="3000"/>
          </a:p>
          <a:p>
            <a:r>
              <a:rPr lang="en-US" sz="3000"/>
              <a:t>Distribution </a:t>
            </a:r>
            <a:r>
              <a:rPr lang="en-IN" altLang="en-US" sz="3000"/>
              <a:t>based clustering</a:t>
            </a:r>
            <a:r>
              <a:rPr lang="en-US" sz="3000"/>
              <a:t> – </a:t>
            </a:r>
            <a:r>
              <a:rPr lang="en-IN" altLang="en-US" sz="3000"/>
              <a:t>like Gausian Mixture Models</a:t>
            </a:r>
            <a:r>
              <a:rPr lang="en-US" sz="3000"/>
              <a:t>,</a:t>
            </a:r>
            <a:r>
              <a:rPr lang="en-IN" altLang="en-US" sz="3000"/>
              <a:t> here,</a:t>
            </a:r>
            <a:r>
              <a:rPr lang="en-US" sz="3000"/>
              <a:t> clusters are modeled using statistical distributions.</a:t>
            </a:r>
            <a:endParaRPr lang="en-US" sz="3000"/>
          </a:p>
          <a:p>
            <a:r>
              <a:rPr lang="en-US" sz="3000"/>
              <a:t>Density models – like DBSCAN which define clustering as a connected dense region in data space.</a:t>
            </a:r>
            <a:endParaRPr lang="en-US" sz="3000"/>
          </a:p>
          <a:p>
            <a:r>
              <a:rPr lang="en-IN" altLang="en-US" sz="3000"/>
              <a:t>Fuzzy Clustering</a:t>
            </a:r>
            <a:endParaRPr lang="en-IN" altLang="en-US" sz="3000"/>
          </a:p>
          <a:p>
            <a:pPr marL="0" indent="0">
              <a:buNone/>
            </a:pPr>
            <a:endParaRPr 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Centroid Based Models/</a:t>
            </a:r>
            <a:r>
              <a:rPr lang="en-US" b="1">
                <a:sym typeface="+mn-ea"/>
              </a:rPr>
              <a:t>Partitioning methods</a:t>
            </a:r>
            <a:endParaRPr lang="en-IN" altLang="en-US" b="1"/>
          </a:p>
        </p:txBody>
      </p:sp>
      <p:sp>
        <p:nvSpPr>
          <p:cNvPr id="3" name="Content Placeholder 2"/>
          <p:cNvSpPr>
            <a:spLocks noGrp="1"/>
          </p:cNvSpPr>
          <p:nvPr>
            <p:ph sz="half" idx="1"/>
          </p:nvPr>
        </p:nvSpPr>
        <p:spPr>
          <a:xfrm>
            <a:off x="838200" y="1555750"/>
            <a:ext cx="5181600" cy="5203825"/>
          </a:xfrm>
        </p:spPr>
        <p:txBody>
          <a:bodyPr>
            <a:normAutofit fontScale="90000"/>
          </a:bodyPr>
          <a:p>
            <a:r>
              <a:rPr lang="en-US"/>
              <a:t>Partitioning methods are a widely used family of clustering algorithms in data mining that aim to partition a dataset into K clusters</a:t>
            </a:r>
            <a:endParaRPr lang="en-US"/>
          </a:p>
          <a:p>
            <a:r>
              <a:rPr lang="en-US"/>
              <a:t>These algorithms attempt to group similar data points together while maximizing the differences between the clusters.</a:t>
            </a:r>
            <a:endParaRPr lang="en-US"/>
          </a:p>
          <a:p>
            <a:r>
              <a:rPr lang="en-US"/>
              <a:t>Partitioning methods work by iteratively refining the cluster centroids until convergence is reached</a:t>
            </a:r>
            <a:endParaRPr lang="en-US"/>
          </a:p>
          <a:p>
            <a:r>
              <a:rPr lang="en-US">
                <a:hlinkClick r:id="rId1" action="ppaction://hlinkfile"/>
              </a:rPr>
              <a:t>Link</a:t>
            </a:r>
            <a:endParaRPr lang="en-US"/>
          </a:p>
          <a:p>
            <a:endParaRPr lang="en-US"/>
          </a:p>
        </p:txBody>
      </p:sp>
      <p:pic>
        <p:nvPicPr>
          <p:cNvPr id="4" name="Content Placeholder 3"/>
          <p:cNvPicPr>
            <a:picLocks noChangeAspect="1"/>
          </p:cNvPicPr>
          <p:nvPr>
            <p:ph sz="half" idx="2"/>
          </p:nvPr>
        </p:nvPicPr>
        <p:blipFill>
          <a:blip r:embed="rId2"/>
          <a:stretch>
            <a:fillRect/>
          </a:stretch>
        </p:blipFill>
        <p:spPr>
          <a:xfrm>
            <a:off x="6242050" y="2084070"/>
            <a:ext cx="5111750" cy="4007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Distribution</a:t>
            </a:r>
            <a:r>
              <a:rPr lang="en-IN" altLang="en-US" b="1">
                <a:sym typeface="+mn-ea"/>
              </a:rPr>
              <a:t> based clustering</a:t>
            </a:r>
            <a:endParaRPr lang="en-IN" altLang="en-US" b="1">
              <a:sym typeface="+mn-ea"/>
            </a:endParaRPr>
          </a:p>
        </p:txBody>
      </p:sp>
      <p:sp>
        <p:nvSpPr>
          <p:cNvPr id="3" name="Content Placeholder 2"/>
          <p:cNvSpPr>
            <a:spLocks noGrp="1"/>
          </p:cNvSpPr>
          <p:nvPr>
            <p:ph sz="half" idx="1"/>
          </p:nvPr>
        </p:nvSpPr>
        <p:spPr>
          <a:xfrm>
            <a:off x="838200" y="1825625"/>
            <a:ext cx="5181600" cy="4901565"/>
          </a:xfrm>
        </p:spPr>
        <p:txBody>
          <a:bodyPr>
            <a:normAutofit fontScale="90000" lnSpcReduction="20000"/>
          </a:bodyPr>
          <a:p>
            <a:r>
              <a:rPr lang="en-US"/>
              <a:t>Clusters can then be defined as objects that belong to the same distribution.</a:t>
            </a:r>
            <a:endParaRPr lang="en-US"/>
          </a:p>
          <a:p>
            <a:r>
              <a:rPr lang="en-US"/>
              <a:t>Gaussian mixture model (GMM) is one of the types of distribution-based clustering. These clustering approaches assume data is composed of distributions, such as Gaussian distributions.</a:t>
            </a:r>
            <a:endParaRPr lang="en-US"/>
          </a:p>
          <a:p>
            <a:r>
              <a:rPr lang="en-US"/>
              <a:t>As the distance from the distribution increases, the probability that the point belongs to the distribution decreases.</a:t>
            </a:r>
            <a:endParaRPr lang="en-US"/>
          </a:p>
          <a:p>
            <a:r>
              <a:rPr lang="en-US"/>
              <a:t>The bands show a decrease in probability in the below image</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6172200" y="2407285"/>
            <a:ext cx="5181600" cy="3187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Density-based clustering algorithms</a:t>
            </a:r>
            <a:endParaRPr lang="en-US" b="1"/>
          </a:p>
        </p:txBody>
      </p:sp>
      <p:sp>
        <p:nvSpPr>
          <p:cNvPr id="3" name="Content Placeholder 2"/>
          <p:cNvSpPr>
            <a:spLocks noGrp="1"/>
          </p:cNvSpPr>
          <p:nvPr>
            <p:ph sz="half" idx="1"/>
          </p:nvPr>
        </p:nvSpPr>
        <p:spPr>
          <a:xfrm>
            <a:off x="838200" y="1825625"/>
            <a:ext cx="5181600" cy="4891405"/>
          </a:xfrm>
        </p:spPr>
        <p:txBody>
          <a:bodyPr>
            <a:normAutofit fontScale="90000" lnSpcReduction="20000"/>
          </a:bodyPr>
          <a:p>
            <a:r>
              <a:rPr lang="en-US"/>
              <a:t>Density-Based Clustering is a type of clustering algorithm that identifies clusters based on the density of data points in the dataset. </a:t>
            </a:r>
            <a:endParaRPr lang="en-US"/>
          </a:p>
          <a:p>
            <a:r>
              <a:rPr lang="en-US"/>
              <a:t>It is particularly effective for discovering clusters of arbitrary shape </a:t>
            </a:r>
            <a:endParaRPr lang="en-US"/>
          </a:p>
          <a:p>
            <a:r>
              <a:rPr lang="en-US"/>
              <a:t>This type of clustering technique connects data points that satisfy particular density criteria (minimum number of objects within a radius)</a:t>
            </a:r>
            <a:endParaRPr lang="en-US"/>
          </a:p>
          <a:p>
            <a:endParaRPr lang="en-US"/>
          </a:p>
          <a:p>
            <a:r>
              <a:rPr lang="en-US">
                <a:sym typeface="+mn-ea"/>
              </a:rPr>
              <a:t>The most widely used density-based clustering algorithm is DBSCAN</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6555740" y="1691005"/>
            <a:ext cx="4413250" cy="43675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16521</Words>
  <Application>WPS Presentation</Application>
  <PresentationFormat>Widescreen</PresentationFormat>
  <Paragraphs>179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vt:lpstr>
      <vt:lpstr>Microsoft YaHei</vt:lpstr>
      <vt:lpstr>Arial Unicode MS</vt:lpstr>
      <vt:lpstr>Calibri Light</vt:lpstr>
      <vt:lpstr>Office Theme</vt:lpstr>
      <vt:lpstr>PowerPoint 演示文稿</vt:lpstr>
      <vt:lpstr>What is clustering ?</vt:lpstr>
      <vt:lpstr>Few More points about clustering</vt:lpstr>
      <vt:lpstr>Practical Scenarios where clustering is used</vt:lpstr>
      <vt:lpstr>PowerPoint 演示文稿</vt:lpstr>
      <vt:lpstr>Different types of clustering methods?</vt:lpstr>
      <vt:lpstr>Centroid Based Models/Partitioning methods</vt:lpstr>
      <vt:lpstr>Distribution based clustering</vt:lpstr>
      <vt:lpstr>Density-based clustering algorithms</vt:lpstr>
      <vt:lpstr>Fuzzy Clustering</vt:lpstr>
      <vt:lpstr>Popular Clustering Algorithms</vt:lpstr>
      <vt:lpstr>K-means Clustering</vt:lpstr>
      <vt:lpstr>PowerPoint 演示文稿</vt:lpstr>
      <vt:lpstr>Mean Shift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3</cp:revision>
  <dcterms:created xsi:type="dcterms:W3CDTF">2023-06-09T07:24:00Z</dcterms:created>
  <dcterms:modified xsi:type="dcterms:W3CDTF">2023-06-10T17:18:55Z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AF99D2642FFB45AF9DB1E880E4968D0D</vt:lpwstr>
  </property>
  <property fmtid="{D5CDD505-2E9C-101B-9397-08002B2CF9AE}" pid="3" name="KSOProductBuildVer">
    <vt:lpwstr>1033-11.2.0.10351</vt:lpwstr>
  </property>
</Properties>
</file>