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85" r:id="rId6"/>
    <p:sldId id="276" r:id="rId7"/>
    <p:sldId id="262" r:id="rId8"/>
    <p:sldId id="269" r:id="rId9"/>
    <p:sldId id="272" r:id="rId10"/>
    <p:sldId id="274" r:id="rId11"/>
    <p:sldId id="275" r:id="rId12"/>
    <p:sldId id="265" r:id="rId13"/>
    <p:sldId id="271" r:id="rId14"/>
    <p:sldId id="296" r:id="rId15"/>
    <p:sldId id="263" r:id="rId16"/>
    <p:sldId id="270" r:id="rId17"/>
    <p:sldId id="266" r:id="rId18"/>
    <p:sldId id="277" r:id="rId19"/>
    <p:sldId id="292" r:id="rId20"/>
    <p:sldId id="295" r:id="rId21"/>
    <p:sldId id="294" r:id="rId22"/>
    <p:sldId id="281" r:id="rId23"/>
    <p:sldId id="283" r:id="rId24"/>
    <p:sldId id="279" r:id="rId25"/>
    <p:sldId id="299" r:id="rId26"/>
    <p:sldId id="298" r:id="rId27"/>
    <p:sldId id="291" r:id="rId28"/>
    <p:sldId id="286" r:id="rId29"/>
    <p:sldId id="297" r:id="rId30"/>
    <p:sldId id="282" r:id="rId31"/>
    <p:sldId id="300" r:id="rId32"/>
    <p:sldId id="290" r:id="rId33"/>
    <p:sldId id="288" r:id="rId34"/>
    <p:sldId id="289" r:id="rId35"/>
    <p:sldId id="30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\Desktop\GameProjects\MIGS2017\Presentation\Developing%20Real-Time%20multiplayer%20ga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Costs</a:t>
            </a:r>
            <a:r>
              <a:rPr lang="de-DE" baseline="0" dirty="0"/>
              <a:t> per CCUs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>
        <c:manualLayout>
          <c:layoutTarget val="inner"/>
          <c:xMode val="edge"/>
          <c:yMode val="edge"/>
          <c:x val="0.10559630138955024"/>
          <c:y val="9.0112248081340093E-2"/>
          <c:w val="0.89072723782864538"/>
          <c:h val="0.77669411120600285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UNET 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Sheet1!$A:$A</c:f>
              <c:strCache>
                <c:ptCount val="101"/>
                <c:pt idx="0">
                  <c:v>CCUs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strCache>
            </c:strRef>
          </c:cat>
          <c:val>
            <c:numRef>
              <c:f>Sheet1!$C$2:$C$101</c:f>
              <c:numCache>
                <c:formatCode>_-[$$-409]* #,##0.00_ ;_-[$$-409]* \-#,##0.00\ ;_-[$$-409]* "-"??_ ;_-@_ </c:formatCode>
                <c:ptCount val="100"/>
                <c:pt idx="0">
                  <c:v>1470</c:v>
                </c:pt>
                <c:pt idx="1">
                  <c:v>2940</c:v>
                </c:pt>
                <c:pt idx="2">
                  <c:v>4410</c:v>
                </c:pt>
                <c:pt idx="3">
                  <c:v>5880</c:v>
                </c:pt>
                <c:pt idx="4">
                  <c:v>7350</c:v>
                </c:pt>
                <c:pt idx="5">
                  <c:v>8820</c:v>
                </c:pt>
                <c:pt idx="6">
                  <c:v>10290</c:v>
                </c:pt>
                <c:pt idx="7">
                  <c:v>11760</c:v>
                </c:pt>
                <c:pt idx="8">
                  <c:v>13230</c:v>
                </c:pt>
                <c:pt idx="9">
                  <c:v>14700</c:v>
                </c:pt>
                <c:pt idx="10">
                  <c:v>16170</c:v>
                </c:pt>
                <c:pt idx="11">
                  <c:v>17640</c:v>
                </c:pt>
                <c:pt idx="12">
                  <c:v>19110</c:v>
                </c:pt>
                <c:pt idx="13">
                  <c:v>20580</c:v>
                </c:pt>
                <c:pt idx="14">
                  <c:v>22050</c:v>
                </c:pt>
                <c:pt idx="15">
                  <c:v>23520</c:v>
                </c:pt>
                <c:pt idx="16">
                  <c:v>24990</c:v>
                </c:pt>
                <c:pt idx="17">
                  <c:v>26460</c:v>
                </c:pt>
                <c:pt idx="18">
                  <c:v>27930</c:v>
                </c:pt>
                <c:pt idx="19">
                  <c:v>29400</c:v>
                </c:pt>
                <c:pt idx="20">
                  <c:v>30870</c:v>
                </c:pt>
                <c:pt idx="21">
                  <c:v>32340</c:v>
                </c:pt>
                <c:pt idx="22">
                  <c:v>33810</c:v>
                </c:pt>
                <c:pt idx="23">
                  <c:v>35280</c:v>
                </c:pt>
                <c:pt idx="24">
                  <c:v>36750</c:v>
                </c:pt>
                <c:pt idx="25">
                  <c:v>38220</c:v>
                </c:pt>
                <c:pt idx="26">
                  <c:v>39690</c:v>
                </c:pt>
                <c:pt idx="27">
                  <c:v>41160</c:v>
                </c:pt>
                <c:pt idx="28">
                  <c:v>42630</c:v>
                </c:pt>
                <c:pt idx="29">
                  <c:v>44100</c:v>
                </c:pt>
                <c:pt idx="30">
                  <c:v>45570</c:v>
                </c:pt>
                <c:pt idx="31">
                  <c:v>47040</c:v>
                </c:pt>
                <c:pt idx="32">
                  <c:v>48510</c:v>
                </c:pt>
                <c:pt idx="33">
                  <c:v>49980</c:v>
                </c:pt>
                <c:pt idx="34">
                  <c:v>51450</c:v>
                </c:pt>
                <c:pt idx="35">
                  <c:v>52920</c:v>
                </c:pt>
                <c:pt idx="36">
                  <c:v>54390</c:v>
                </c:pt>
                <c:pt idx="37">
                  <c:v>55860</c:v>
                </c:pt>
                <c:pt idx="38">
                  <c:v>57330</c:v>
                </c:pt>
                <c:pt idx="39">
                  <c:v>58800</c:v>
                </c:pt>
                <c:pt idx="40">
                  <c:v>60270</c:v>
                </c:pt>
                <c:pt idx="41">
                  <c:v>61740</c:v>
                </c:pt>
                <c:pt idx="42">
                  <c:v>63210</c:v>
                </c:pt>
                <c:pt idx="43">
                  <c:v>64680</c:v>
                </c:pt>
                <c:pt idx="44">
                  <c:v>66150</c:v>
                </c:pt>
                <c:pt idx="45">
                  <c:v>67620</c:v>
                </c:pt>
                <c:pt idx="46">
                  <c:v>69090</c:v>
                </c:pt>
                <c:pt idx="47">
                  <c:v>70560</c:v>
                </c:pt>
                <c:pt idx="48">
                  <c:v>72030</c:v>
                </c:pt>
                <c:pt idx="49">
                  <c:v>73500</c:v>
                </c:pt>
                <c:pt idx="50">
                  <c:v>74970</c:v>
                </c:pt>
                <c:pt idx="51">
                  <c:v>76440</c:v>
                </c:pt>
                <c:pt idx="52">
                  <c:v>77910</c:v>
                </c:pt>
                <c:pt idx="53">
                  <c:v>79380</c:v>
                </c:pt>
                <c:pt idx="54">
                  <c:v>80850</c:v>
                </c:pt>
                <c:pt idx="55">
                  <c:v>82320</c:v>
                </c:pt>
                <c:pt idx="56">
                  <c:v>83790</c:v>
                </c:pt>
                <c:pt idx="57">
                  <c:v>85260</c:v>
                </c:pt>
                <c:pt idx="58">
                  <c:v>86730</c:v>
                </c:pt>
                <c:pt idx="59">
                  <c:v>88200</c:v>
                </c:pt>
                <c:pt idx="60">
                  <c:v>89670</c:v>
                </c:pt>
                <c:pt idx="61">
                  <c:v>91140</c:v>
                </c:pt>
                <c:pt idx="62">
                  <c:v>92610</c:v>
                </c:pt>
                <c:pt idx="63">
                  <c:v>94080</c:v>
                </c:pt>
                <c:pt idx="64">
                  <c:v>95550</c:v>
                </c:pt>
                <c:pt idx="65">
                  <c:v>97020</c:v>
                </c:pt>
                <c:pt idx="66">
                  <c:v>98490</c:v>
                </c:pt>
                <c:pt idx="67">
                  <c:v>99960</c:v>
                </c:pt>
                <c:pt idx="68">
                  <c:v>101430</c:v>
                </c:pt>
                <c:pt idx="69">
                  <c:v>102900</c:v>
                </c:pt>
                <c:pt idx="70">
                  <c:v>104370</c:v>
                </c:pt>
                <c:pt idx="71">
                  <c:v>105840</c:v>
                </c:pt>
                <c:pt idx="72">
                  <c:v>107310</c:v>
                </c:pt>
                <c:pt idx="73">
                  <c:v>108780</c:v>
                </c:pt>
                <c:pt idx="74">
                  <c:v>110250</c:v>
                </c:pt>
                <c:pt idx="75">
                  <c:v>111720</c:v>
                </c:pt>
                <c:pt idx="76">
                  <c:v>113190</c:v>
                </c:pt>
                <c:pt idx="77">
                  <c:v>114660</c:v>
                </c:pt>
                <c:pt idx="78">
                  <c:v>116130</c:v>
                </c:pt>
                <c:pt idx="79">
                  <c:v>117600</c:v>
                </c:pt>
                <c:pt idx="80">
                  <c:v>119070</c:v>
                </c:pt>
                <c:pt idx="81">
                  <c:v>120540</c:v>
                </c:pt>
                <c:pt idx="82">
                  <c:v>122010</c:v>
                </c:pt>
                <c:pt idx="83">
                  <c:v>123480</c:v>
                </c:pt>
                <c:pt idx="84">
                  <c:v>124950</c:v>
                </c:pt>
                <c:pt idx="85">
                  <c:v>126420</c:v>
                </c:pt>
                <c:pt idx="86">
                  <c:v>127890</c:v>
                </c:pt>
                <c:pt idx="87">
                  <c:v>129360</c:v>
                </c:pt>
                <c:pt idx="88">
                  <c:v>130830</c:v>
                </c:pt>
                <c:pt idx="89">
                  <c:v>132300</c:v>
                </c:pt>
                <c:pt idx="90">
                  <c:v>133770</c:v>
                </c:pt>
                <c:pt idx="91">
                  <c:v>135240</c:v>
                </c:pt>
                <c:pt idx="92">
                  <c:v>136710</c:v>
                </c:pt>
                <c:pt idx="93">
                  <c:v>138180</c:v>
                </c:pt>
                <c:pt idx="94">
                  <c:v>139650</c:v>
                </c:pt>
                <c:pt idx="95">
                  <c:v>141120</c:v>
                </c:pt>
                <c:pt idx="96">
                  <c:v>142590</c:v>
                </c:pt>
                <c:pt idx="97">
                  <c:v>144060</c:v>
                </c:pt>
                <c:pt idx="98">
                  <c:v>145530</c:v>
                </c:pt>
                <c:pt idx="99">
                  <c:v>147000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74-41C8-A67B-CB4EFDF5E6D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 Photon 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Sheet1!$A:$A</c:f>
              <c:strCache>
                <c:ptCount val="101"/>
                <c:pt idx="0">
                  <c:v>CCUs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strCache>
            </c:strRef>
          </c:cat>
          <c:val>
            <c:numRef>
              <c:f>Sheet1!$D$2:$D$101</c:f>
              <c:numCache>
                <c:formatCode>_-[$$-409]* #,##0.00_ ;_-[$$-409]* \-#,##0.00\ ;_-[$$-409]* "-"??_ ;_-@_ </c:formatCode>
                <c:ptCount val="100"/>
                <c:pt idx="0">
                  <c:v>185</c:v>
                </c:pt>
                <c:pt idx="1">
                  <c:v>370</c:v>
                </c:pt>
                <c:pt idx="2">
                  <c:v>555</c:v>
                </c:pt>
                <c:pt idx="3">
                  <c:v>740</c:v>
                </c:pt>
                <c:pt idx="4">
                  <c:v>925</c:v>
                </c:pt>
                <c:pt idx="5">
                  <c:v>1110</c:v>
                </c:pt>
                <c:pt idx="6">
                  <c:v>1295</c:v>
                </c:pt>
                <c:pt idx="7">
                  <c:v>1480</c:v>
                </c:pt>
                <c:pt idx="8">
                  <c:v>1665</c:v>
                </c:pt>
                <c:pt idx="9">
                  <c:v>1850</c:v>
                </c:pt>
                <c:pt idx="10">
                  <c:v>2035</c:v>
                </c:pt>
                <c:pt idx="11">
                  <c:v>2220</c:v>
                </c:pt>
                <c:pt idx="12">
                  <c:v>2405</c:v>
                </c:pt>
                <c:pt idx="13">
                  <c:v>2590</c:v>
                </c:pt>
                <c:pt idx="14">
                  <c:v>2775</c:v>
                </c:pt>
                <c:pt idx="15">
                  <c:v>2960</c:v>
                </c:pt>
                <c:pt idx="16">
                  <c:v>3145</c:v>
                </c:pt>
                <c:pt idx="17">
                  <c:v>3330</c:v>
                </c:pt>
                <c:pt idx="18">
                  <c:v>3515</c:v>
                </c:pt>
                <c:pt idx="19">
                  <c:v>3700</c:v>
                </c:pt>
                <c:pt idx="20">
                  <c:v>3885</c:v>
                </c:pt>
                <c:pt idx="21">
                  <c:v>4070</c:v>
                </c:pt>
                <c:pt idx="22">
                  <c:v>4255</c:v>
                </c:pt>
                <c:pt idx="23">
                  <c:v>4440</c:v>
                </c:pt>
                <c:pt idx="24">
                  <c:v>4625</c:v>
                </c:pt>
                <c:pt idx="25">
                  <c:v>4810</c:v>
                </c:pt>
                <c:pt idx="26">
                  <c:v>4995</c:v>
                </c:pt>
                <c:pt idx="27">
                  <c:v>5180</c:v>
                </c:pt>
                <c:pt idx="28">
                  <c:v>5365</c:v>
                </c:pt>
                <c:pt idx="29">
                  <c:v>5550</c:v>
                </c:pt>
                <c:pt idx="30">
                  <c:v>5735</c:v>
                </c:pt>
                <c:pt idx="31">
                  <c:v>5920</c:v>
                </c:pt>
                <c:pt idx="32">
                  <c:v>6105</c:v>
                </c:pt>
                <c:pt idx="33">
                  <c:v>6290</c:v>
                </c:pt>
                <c:pt idx="34">
                  <c:v>6475</c:v>
                </c:pt>
                <c:pt idx="35">
                  <c:v>6660</c:v>
                </c:pt>
                <c:pt idx="36">
                  <c:v>6845</c:v>
                </c:pt>
                <c:pt idx="37">
                  <c:v>7030</c:v>
                </c:pt>
                <c:pt idx="38">
                  <c:v>7215</c:v>
                </c:pt>
                <c:pt idx="39">
                  <c:v>7400</c:v>
                </c:pt>
                <c:pt idx="40">
                  <c:v>7585</c:v>
                </c:pt>
                <c:pt idx="41">
                  <c:v>7770</c:v>
                </c:pt>
                <c:pt idx="42">
                  <c:v>7955</c:v>
                </c:pt>
                <c:pt idx="43">
                  <c:v>8140</c:v>
                </c:pt>
                <c:pt idx="44">
                  <c:v>8325</c:v>
                </c:pt>
                <c:pt idx="45">
                  <c:v>8510</c:v>
                </c:pt>
                <c:pt idx="46">
                  <c:v>8695</c:v>
                </c:pt>
                <c:pt idx="47">
                  <c:v>8880</c:v>
                </c:pt>
                <c:pt idx="48">
                  <c:v>9065</c:v>
                </c:pt>
                <c:pt idx="49">
                  <c:v>9250</c:v>
                </c:pt>
                <c:pt idx="50">
                  <c:v>9435</c:v>
                </c:pt>
                <c:pt idx="51">
                  <c:v>9620</c:v>
                </c:pt>
                <c:pt idx="52">
                  <c:v>9805</c:v>
                </c:pt>
                <c:pt idx="53">
                  <c:v>9990</c:v>
                </c:pt>
                <c:pt idx="54">
                  <c:v>10175</c:v>
                </c:pt>
                <c:pt idx="55">
                  <c:v>10360</c:v>
                </c:pt>
                <c:pt idx="56">
                  <c:v>10545</c:v>
                </c:pt>
                <c:pt idx="57">
                  <c:v>10730</c:v>
                </c:pt>
                <c:pt idx="58">
                  <c:v>10915</c:v>
                </c:pt>
                <c:pt idx="59">
                  <c:v>11100</c:v>
                </c:pt>
                <c:pt idx="60">
                  <c:v>11285</c:v>
                </c:pt>
                <c:pt idx="61">
                  <c:v>11470</c:v>
                </c:pt>
                <c:pt idx="62">
                  <c:v>11655</c:v>
                </c:pt>
                <c:pt idx="63">
                  <c:v>11840</c:v>
                </c:pt>
                <c:pt idx="64">
                  <c:v>12025</c:v>
                </c:pt>
                <c:pt idx="65">
                  <c:v>12210</c:v>
                </c:pt>
                <c:pt idx="66">
                  <c:v>12395</c:v>
                </c:pt>
                <c:pt idx="67">
                  <c:v>12580</c:v>
                </c:pt>
                <c:pt idx="68">
                  <c:v>12765</c:v>
                </c:pt>
                <c:pt idx="69">
                  <c:v>12950</c:v>
                </c:pt>
                <c:pt idx="70">
                  <c:v>13135</c:v>
                </c:pt>
                <c:pt idx="71">
                  <c:v>13320</c:v>
                </c:pt>
                <c:pt idx="72">
                  <c:v>13505</c:v>
                </c:pt>
                <c:pt idx="73">
                  <c:v>13690</c:v>
                </c:pt>
                <c:pt idx="74">
                  <c:v>13875</c:v>
                </c:pt>
                <c:pt idx="75">
                  <c:v>14060</c:v>
                </c:pt>
                <c:pt idx="76">
                  <c:v>14245</c:v>
                </c:pt>
                <c:pt idx="77">
                  <c:v>14430</c:v>
                </c:pt>
                <c:pt idx="78">
                  <c:v>14615</c:v>
                </c:pt>
                <c:pt idx="79">
                  <c:v>14800</c:v>
                </c:pt>
                <c:pt idx="80">
                  <c:v>14985</c:v>
                </c:pt>
                <c:pt idx="81">
                  <c:v>15170</c:v>
                </c:pt>
                <c:pt idx="82">
                  <c:v>15355</c:v>
                </c:pt>
                <c:pt idx="83">
                  <c:v>15540</c:v>
                </c:pt>
                <c:pt idx="84">
                  <c:v>15725</c:v>
                </c:pt>
                <c:pt idx="85">
                  <c:v>15910</c:v>
                </c:pt>
                <c:pt idx="86">
                  <c:v>16095</c:v>
                </c:pt>
                <c:pt idx="87">
                  <c:v>16280</c:v>
                </c:pt>
                <c:pt idx="88">
                  <c:v>16465</c:v>
                </c:pt>
                <c:pt idx="89">
                  <c:v>16650</c:v>
                </c:pt>
                <c:pt idx="90">
                  <c:v>16835</c:v>
                </c:pt>
                <c:pt idx="91">
                  <c:v>17020</c:v>
                </c:pt>
                <c:pt idx="92">
                  <c:v>17205</c:v>
                </c:pt>
                <c:pt idx="93">
                  <c:v>17390</c:v>
                </c:pt>
                <c:pt idx="94">
                  <c:v>17575</c:v>
                </c:pt>
                <c:pt idx="95">
                  <c:v>17760</c:v>
                </c:pt>
                <c:pt idx="96">
                  <c:v>17945</c:v>
                </c:pt>
                <c:pt idx="97">
                  <c:v>18130</c:v>
                </c:pt>
                <c:pt idx="98">
                  <c:v>18315</c:v>
                </c:pt>
                <c:pt idx="99">
                  <c:v>18500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74-41C8-A67B-CB4EFDF5E6D2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 Azure 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Sheet1!$A:$A</c:f>
              <c:strCache>
                <c:ptCount val="101"/>
                <c:pt idx="0">
                  <c:v>CCUs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strCache>
            </c:strRef>
          </c:cat>
          <c:val>
            <c:numRef>
              <c:f>Sheet1!$E$2:$E$101</c:f>
              <c:numCache>
                <c:formatCode>_-[$$-409]* #,##0.00_ ;_-[$$-409]* \-#,##0.00\ ;_-[$$-409]* "-"??_ ;_-@_ </c:formatCode>
                <c:ptCount val="100"/>
                <c:pt idx="0">
                  <c:v>483.6</c:v>
                </c:pt>
                <c:pt idx="1">
                  <c:v>483.6</c:v>
                </c:pt>
                <c:pt idx="2">
                  <c:v>967.2</c:v>
                </c:pt>
                <c:pt idx="3">
                  <c:v>967.2</c:v>
                </c:pt>
                <c:pt idx="4">
                  <c:v>1450.8000000000002</c:v>
                </c:pt>
                <c:pt idx="5">
                  <c:v>1450.8000000000002</c:v>
                </c:pt>
                <c:pt idx="6">
                  <c:v>1934.4</c:v>
                </c:pt>
                <c:pt idx="7">
                  <c:v>1934.4</c:v>
                </c:pt>
                <c:pt idx="8">
                  <c:v>2418</c:v>
                </c:pt>
                <c:pt idx="9">
                  <c:v>2418</c:v>
                </c:pt>
                <c:pt idx="10">
                  <c:v>2901.6000000000004</c:v>
                </c:pt>
                <c:pt idx="11">
                  <c:v>2901.6000000000004</c:v>
                </c:pt>
                <c:pt idx="12">
                  <c:v>3385.2000000000003</c:v>
                </c:pt>
                <c:pt idx="13">
                  <c:v>3385.2000000000003</c:v>
                </c:pt>
                <c:pt idx="14">
                  <c:v>3868.8</c:v>
                </c:pt>
                <c:pt idx="15">
                  <c:v>3868.8</c:v>
                </c:pt>
                <c:pt idx="16">
                  <c:v>4352.4000000000005</c:v>
                </c:pt>
                <c:pt idx="17">
                  <c:v>4352.4000000000005</c:v>
                </c:pt>
                <c:pt idx="18">
                  <c:v>4836</c:v>
                </c:pt>
                <c:pt idx="19">
                  <c:v>4836</c:v>
                </c:pt>
                <c:pt idx="20">
                  <c:v>5319.6</c:v>
                </c:pt>
                <c:pt idx="21">
                  <c:v>5319.6</c:v>
                </c:pt>
                <c:pt idx="22">
                  <c:v>5803.2000000000007</c:v>
                </c:pt>
                <c:pt idx="23">
                  <c:v>5803.2000000000007</c:v>
                </c:pt>
                <c:pt idx="24">
                  <c:v>6286.8</c:v>
                </c:pt>
                <c:pt idx="25">
                  <c:v>6286.8</c:v>
                </c:pt>
                <c:pt idx="26">
                  <c:v>6770.4000000000005</c:v>
                </c:pt>
                <c:pt idx="27">
                  <c:v>6770.4000000000005</c:v>
                </c:pt>
                <c:pt idx="28">
                  <c:v>7254</c:v>
                </c:pt>
                <c:pt idx="29">
                  <c:v>7254</c:v>
                </c:pt>
                <c:pt idx="30">
                  <c:v>7737.6</c:v>
                </c:pt>
                <c:pt idx="31">
                  <c:v>7737.6</c:v>
                </c:pt>
                <c:pt idx="32">
                  <c:v>8221.2000000000007</c:v>
                </c:pt>
                <c:pt idx="33">
                  <c:v>8221.2000000000007</c:v>
                </c:pt>
                <c:pt idx="34">
                  <c:v>8704.8000000000011</c:v>
                </c:pt>
                <c:pt idx="35">
                  <c:v>8704.8000000000011</c:v>
                </c:pt>
                <c:pt idx="36">
                  <c:v>9188.4</c:v>
                </c:pt>
                <c:pt idx="37">
                  <c:v>9188.4</c:v>
                </c:pt>
                <c:pt idx="38">
                  <c:v>9672</c:v>
                </c:pt>
                <c:pt idx="39">
                  <c:v>9672</c:v>
                </c:pt>
                <c:pt idx="40">
                  <c:v>10155.6</c:v>
                </c:pt>
                <c:pt idx="41">
                  <c:v>10155.6</c:v>
                </c:pt>
                <c:pt idx="42">
                  <c:v>10639.2</c:v>
                </c:pt>
                <c:pt idx="43">
                  <c:v>10639.2</c:v>
                </c:pt>
                <c:pt idx="44">
                  <c:v>11122.800000000001</c:v>
                </c:pt>
                <c:pt idx="45">
                  <c:v>11122.800000000001</c:v>
                </c:pt>
                <c:pt idx="46">
                  <c:v>11606.400000000001</c:v>
                </c:pt>
                <c:pt idx="47">
                  <c:v>11606.400000000001</c:v>
                </c:pt>
                <c:pt idx="48">
                  <c:v>12090</c:v>
                </c:pt>
                <c:pt idx="49">
                  <c:v>12090</c:v>
                </c:pt>
                <c:pt idx="50">
                  <c:v>12573.6</c:v>
                </c:pt>
                <c:pt idx="51">
                  <c:v>12573.6</c:v>
                </c:pt>
                <c:pt idx="52">
                  <c:v>13057.2</c:v>
                </c:pt>
                <c:pt idx="53">
                  <c:v>13057.2</c:v>
                </c:pt>
                <c:pt idx="54">
                  <c:v>13540.800000000001</c:v>
                </c:pt>
                <c:pt idx="55">
                  <c:v>13540.800000000001</c:v>
                </c:pt>
                <c:pt idx="56">
                  <c:v>14024.400000000001</c:v>
                </c:pt>
                <c:pt idx="57">
                  <c:v>14024.400000000001</c:v>
                </c:pt>
                <c:pt idx="58">
                  <c:v>14508</c:v>
                </c:pt>
                <c:pt idx="59">
                  <c:v>14508</c:v>
                </c:pt>
                <c:pt idx="60">
                  <c:v>14991.6</c:v>
                </c:pt>
                <c:pt idx="61">
                  <c:v>14991.6</c:v>
                </c:pt>
                <c:pt idx="62">
                  <c:v>15475.2</c:v>
                </c:pt>
                <c:pt idx="63">
                  <c:v>15475.2</c:v>
                </c:pt>
                <c:pt idx="64">
                  <c:v>15958.800000000001</c:v>
                </c:pt>
                <c:pt idx="65">
                  <c:v>15958.800000000001</c:v>
                </c:pt>
                <c:pt idx="66">
                  <c:v>16442.400000000001</c:v>
                </c:pt>
                <c:pt idx="67">
                  <c:v>16442.400000000001</c:v>
                </c:pt>
                <c:pt idx="68">
                  <c:v>16926</c:v>
                </c:pt>
                <c:pt idx="69">
                  <c:v>16926</c:v>
                </c:pt>
                <c:pt idx="70">
                  <c:v>17409.600000000002</c:v>
                </c:pt>
                <c:pt idx="71">
                  <c:v>17409.600000000002</c:v>
                </c:pt>
                <c:pt idx="72">
                  <c:v>17893.2</c:v>
                </c:pt>
                <c:pt idx="73">
                  <c:v>17893.2</c:v>
                </c:pt>
                <c:pt idx="74">
                  <c:v>18376.8</c:v>
                </c:pt>
                <c:pt idx="75">
                  <c:v>18376.8</c:v>
                </c:pt>
                <c:pt idx="76">
                  <c:v>18860.400000000001</c:v>
                </c:pt>
                <c:pt idx="77">
                  <c:v>18860.400000000001</c:v>
                </c:pt>
                <c:pt idx="78">
                  <c:v>19344</c:v>
                </c:pt>
                <c:pt idx="79">
                  <c:v>19344</c:v>
                </c:pt>
                <c:pt idx="80">
                  <c:v>19827.600000000002</c:v>
                </c:pt>
                <c:pt idx="81">
                  <c:v>19827.600000000002</c:v>
                </c:pt>
                <c:pt idx="82">
                  <c:v>20311.2</c:v>
                </c:pt>
                <c:pt idx="83">
                  <c:v>20311.2</c:v>
                </c:pt>
                <c:pt idx="84">
                  <c:v>20794.8</c:v>
                </c:pt>
                <c:pt idx="85">
                  <c:v>20794.8</c:v>
                </c:pt>
                <c:pt idx="86">
                  <c:v>21278.400000000001</c:v>
                </c:pt>
                <c:pt idx="87">
                  <c:v>21278.400000000001</c:v>
                </c:pt>
                <c:pt idx="88">
                  <c:v>21762</c:v>
                </c:pt>
                <c:pt idx="89">
                  <c:v>21762</c:v>
                </c:pt>
                <c:pt idx="90">
                  <c:v>22245.600000000002</c:v>
                </c:pt>
                <c:pt idx="91">
                  <c:v>22245.600000000002</c:v>
                </c:pt>
                <c:pt idx="92">
                  <c:v>22729.200000000001</c:v>
                </c:pt>
                <c:pt idx="93">
                  <c:v>22729.200000000001</c:v>
                </c:pt>
                <c:pt idx="94">
                  <c:v>23212.800000000003</c:v>
                </c:pt>
                <c:pt idx="95">
                  <c:v>23212.800000000003</c:v>
                </c:pt>
                <c:pt idx="96">
                  <c:v>23696.400000000001</c:v>
                </c:pt>
                <c:pt idx="97">
                  <c:v>23696.400000000001</c:v>
                </c:pt>
                <c:pt idx="98">
                  <c:v>24180</c:v>
                </c:pt>
                <c:pt idx="99">
                  <c:v>24180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74-41C8-A67B-CB4EFDF5E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029360"/>
        <c:axId val="562027392"/>
      </c:lineChart>
      <c:catAx>
        <c:axId val="5620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2027392"/>
        <c:crosses val="autoZero"/>
        <c:auto val="1"/>
        <c:lblAlgn val="ctr"/>
        <c:lblOffset val="100"/>
        <c:noMultiLvlLbl val="0"/>
      </c:catAx>
      <c:valAx>
        <c:axId val="5620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20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167-9E81-4B87-9485-B2E659D65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Real-Time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941B1-499B-4A00-BC15-6FEE0811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Kevin </a:t>
            </a:r>
            <a:r>
              <a:rPr lang="de-DE" dirty="0" err="1"/>
              <a:t>Setiono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11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  <a:endParaRPr lang="en-DE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5A5CA17-EE2A-4CA2-9026-0B55F9E10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362213"/>
              </p:ext>
            </p:extLst>
          </p:nvPr>
        </p:nvGraphicFramePr>
        <p:xfrm>
          <a:off x="685800" y="2193925"/>
          <a:ext cx="10820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48511584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629511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9620560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461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UNET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Photon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Azure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8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Monthly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230,64$ - 483,60$</a:t>
                      </a:r>
                      <a:br>
                        <a:rPr lang="de-DE" dirty="0"/>
                      </a:br>
                      <a:r>
                        <a:rPr lang="de-DE" dirty="0"/>
                        <a:t>(5x A1 v2 - 5x A2 v2)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Traffic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1470$</a:t>
                      </a:r>
                      <a:br>
                        <a:rPr lang="de-DE" dirty="0"/>
                      </a:br>
                      <a:r>
                        <a:rPr lang="de-DE" dirty="0"/>
                        <a:t>(0.49$/GB)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3TB </a:t>
                      </a:r>
                      <a:r>
                        <a:rPr lang="de-DE" dirty="0" err="1"/>
                        <a:t>Included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r>
                        <a:rPr lang="de-DE" dirty="0"/>
                        <a:t>(0.05$ extra GB)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Included</a:t>
                      </a:r>
                      <a:br>
                        <a:rPr lang="de-DE" dirty="0"/>
                      </a:b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1470$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230,64$ - 483,60$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3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02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E1E3C-F8D2-4308-8393-52DAD3872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9" name="Picture 1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B6081D4-5F83-4C05-AFFE-1395456D38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Show me what you got!</a:t>
            </a:r>
            <a:endParaRPr lang="en-DE">
              <a:solidFill>
                <a:schemeClr val="bg1"/>
              </a:solidFill>
            </a:endParaRP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ED652A48-13FC-4EDA-8A35-AD5682A8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183527"/>
              </p:ext>
            </p:extLst>
          </p:nvPr>
        </p:nvGraphicFramePr>
        <p:xfrm>
          <a:off x="5279472" y="740229"/>
          <a:ext cx="6569628" cy="5500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D0E8E-3234-4F8B-B2DB-F9C70BF1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82850"/>
            <a:ext cx="3755571" cy="373583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08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bandwidth</a:t>
            </a:r>
            <a:r>
              <a:rPr lang="de-DE" dirty="0"/>
              <a:t> &amp; Package </a:t>
            </a:r>
            <a:r>
              <a:rPr lang="de-DE" dirty="0" err="1"/>
              <a:t>loss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86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bandwidth</a:t>
            </a:r>
            <a:r>
              <a:rPr lang="de-DE" dirty="0"/>
              <a:t> &amp; Package </a:t>
            </a:r>
            <a:r>
              <a:rPr lang="de-DE" dirty="0" err="1"/>
              <a:t>loss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Latency</a:t>
            </a:r>
            <a:endParaRPr lang="de-DE" dirty="0"/>
          </a:p>
          <a:p>
            <a:pPr lvl="1"/>
            <a:r>
              <a:rPr lang="de-DE" dirty="0"/>
              <a:t>Time packet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lvl="1"/>
            <a:r>
              <a:rPr lang="de-DE" dirty="0"/>
              <a:t>~13ms (Test 30-100ms)</a:t>
            </a:r>
          </a:p>
          <a:p>
            <a:r>
              <a:rPr lang="de-DE" dirty="0"/>
              <a:t>Round Trip Time (RTT)</a:t>
            </a:r>
          </a:p>
          <a:p>
            <a:pPr lvl="1"/>
            <a:r>
              <a:rPr lang="de-DE" dirty="0"/>
              <a:t>~26ms (Test 60-200ms)</a:t>
            </a:r>
          </a:p>
          <a:p>
            <a:r>
              <a:rPr lang="de-DE" dirty="0" err="1"/>
              <a:t>Bandwidth</a:t>
            </a:r>
            <a:endParaRPr lang="de-DE" dirty="0"/>
          </a:p>
          <a:p>
            <a:pPr lvl="1"/>
            <a:r>
              <a:rPr lang="de-DE" dirty="0"/>
              <a:t>68.28 Mbps – 41.01 Mbps (Test </a:t>
            </a:r>
            <a:r>
              <a:rPr lang="de-DE" dirty="0" err="1"/>
              <a:t>lower</a:t>
            </a:r>
            <a:r>
              <a:rPr lang="de-DE" dirty="0"/>
              <a:t> 1Mbps </a:t>
            </a:r>
            <a:r>
              <a:rPr lang="de-DE" dirty="0" err="1"/>
              <a:t>maybe</a:t>
            </a:r>
            <a:r>
              <a:rPr lang="de-DE" dirty="0"/>
              <a:t> 7Kbps)</a:t>
            </a:r>
          </a:p>
          <a:p>
            <a:r>
              <a:rPr lang="de-DE" dirty="0"/>
              <a:t>Package Loss</a:t>
            </a:r>
          </a:p>
          <a:p>
            <a:pPr lvl="1"/>
            <a:r>
              <a:rPr lang="de-DE" dirty="0"/>
              <a:t>0% (Test 5-10% WLAN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issue</a:t>
            </a:r>
            <a:r>
              <a:rPr lang="de-DE" dirty="0"/>
              <a:t>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40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Rectangle 73">
            <a:extLst>
              <a:ext uri="{FF2B5EF4-FFF2-40B4-BE49-F238E27FC236}">
                <a16:creationId xmlns:a16="http://schemas.microsoft.com/office/drawing/2014/main" id="{2DA785FA-C071-43A3-A397-53F1104417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19" name="Picture 75">
            <a:extLst>
              <a:ext uri="{FF2B5EF4-FFF2-40B4-BE49-F238E27FC236}">
                <a16:creationId xmlns:a16="http://schemas.microsoft.com/office/drawing/2014/main" id="{B654D573-EC63-4874-BAA1-1F203B95BF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220" name="Picture 2" descr="https://documents.lucidchart.com/documents/fa78fd6b-5dfc-4fd2-b4cf-fc1466ec0edd/pages/0_0?a=2782&amp;x=33&amp;y=-45&amp;w=1474&amp;h=1870&amp;store=1&amp;accept=image%2F*&amp;auth=LCA%201e5ecc2c3497c59284a3c3696c1ccd369523b5fe-ts%3D1510734174">
            <a:extLst>
              <a:ext uri="{FF2B5EF4-FFF2-40B4-BE49-F238E27FC236}">
                <a16:creationId xmlns:a16="http://schemas.microsoft.com/office/drawing/2014/main" id="{424BAABA-20A8-4AB5-B2B3-DA06F257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36" y="746126"/>
            <a:ext cx="4420027" cy="54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de-DE" sz="3200" dirty="0" err="1"/>
              <a:t>Latency</a:t>
            </a:r>
            <a:r>
              <a:rPr lang="de-DE" sz="3200" dirty="0"/>
              <a:t> </a:t>
            </a:r>
            <a:r>
              <a:rPr lang="de-DE" sz="3200" dirty="0" err="1"/>
              <a:t>Example</a:t>
            </a:r>
            <a:endParaRPr lang="en-DE" sz="3200" dirty="0"/>
          </a:p>
        </p:txBody>
      </p:sp>
      <p:sp>
        <p:nvSpPr>
          <p:cNvPr id="8221" name="Content Placeholder 8198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In most cases Player 1, Server and Player 2 Views of the Game World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320122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TCP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1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Packet Loss</a:t>
            </a:r>
          </a:p>
          <a:p>
            <a:pPr lvl="1"/>
            <a:r>
              <a:rPr lang="de-DE" b="1" dirty="0"/>
              <a:t>2x RTT </a:t>
            </a:r>
            <a:r>
              <a:rPr lang="de-DE" b="1" dirty="0" err="1"/>
              <a:t>Wait</a:t>
            </a:r>
            <a:endParaRPr lang="de-DE" b="1" dirty="0"/>
          </a:p>
          <a:p>
            <a:r>
              <a:rPr lang="de-DE" dirty="0" err="1"/>
              <a:t>Nagle‘s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(</a:t>
            </a:r>
            <a:r>
              <a:rPr lang="de-DE" b="1" dirty="0"/>
              <a:t>TCP_NODELAY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Packet || All </a:t>
            </a:r>
            <a:r>
              <a:rPr lang="de-DE" dirty="0" err="1"/>
              <a:t>Packets</a:t>
            </a:r>
            <a:r>
              <a:rPr lang="de-DE" dirty="0"/>
              <a:t> ACK</a:t>
            </a:r>
          </a:p>
          <a:p>
            <a:r>
              <a:rPr lang="de-DE" dirty="0"/>
              <a:t>Overhead</a:t>
            </a:r>
          </a:p>
          <a:p>
            <a:pPr lvl="1"/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b="1" dirty="0" err="1"/>
              <a:t>Bandwith</a:t>
            </a:r>
            <a:endParaRPr lang="de-DE" b="1" dirty="0"/>
          </a:p>
          <a:p>
            <a:pPr lvl="1"/>
            <a:r>
              <a:rPr lang="de-DE" b="1" dirty="0"/>
              <a:t>In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r>
              <a:rPr lang="de-DE" b="1" dirty="0"/>
              <a:t> TCP </a:t>
            </a:r>
            <a:r>
              <a:rPr lang="de-DE" b="1" dirty="0" err="1"/>
              <a:t>would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~40%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cost</a:t>
            </a:r>
            <a:r>
              <a:rPr lang="de-DE" b="1" dirty="0"/>
              <a:t>!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029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Models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46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State </a:t>
            </a:r>
            <a:r>
              <a:rPr lang="de-DE" dirty="0" err="1"/>
              <a:t>Synchronization</a:t>
            </a:r>
            <a:endParaRPr lang="de-DE" dirty="0"/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synchronized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spezific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naive</a:t>
            </a:r>
          </a:p>
          <a:p>
            <a:pPr lvl="1"/>
            <a:r>
              <a:rPr lang="de-DE" dirty="0" err="1"/>
              <a:t>Used</a:t>
            </a:r>
            <a:r>
              <a:rPr lang="de-DE" dirty="0"/>
              <a:t> in MMORPGs</a:t>
            </a:r>
          </a:p>
          <a:p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Lockstep</a:t>
            </a:r>
            <a:endParaRPr lang="de-DE" dirty="0"/>
          </a:p>
          <a:p>
            <a:pPr lvl="1"/>
            <a:r>
              <a:rPr lang="de-DE" dirty="0" err="1"/>
              <a:t>Deriven</a:t>
            </a:r>
            <a:r>
              <a:rPr lang="de-DE" dirty="0"/>
              <a:t> Model: GGPO (Beat-</a:t>
            </a:r>
            <a:r>
              <a:rPr lang="de-DE" dirty="0" err="1"/>
              <a:t>em</a:t>
            </a:r>
            <a:r>
              <a:rPr lang="de-DE" dirty="0"/>
              <a:t> Up)</a:t>
            </a:r>
          </a:p>
          <a:p>
            <a:pPr lvl="1"/>
            <a:r>
              <a:rPr lang="de-DE" dirty="0"/>
              <a:t>The Input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Simulation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synchronized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on all </a:t>
            </a:r>
            <a:r>
              <a:rPr lang="de-DE" dirty="0" err="1"/>
              <a:t>machine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 </a:t>
            </a:r>
            <a:r>
              <a:rPr lang="de-DE" dirty="0" err="1"/>
              <a:t>totally</a:t>
            </a:r>
            <a:r>
              <a:rPr lang="de-DE" dirty="0"/>
              <a:t> in </a:t>
            </a:r>
            <a:r>
              <a:rPr lang="de-DE" dirty="0" err="1"/>
              <a:t>sync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in RTS, MOBA</a:t>
            </a:r>
          </a:p>
          <a:p>
            <a:r>
              <a:rPr lang="de-DE" dirty="0"/>
              <a:t>Snapshot Interpolation</a:t>
            </a:r>
          </a:p>
          <a:p>
            <a:pPr lvl="1"/>
            <a:r>
              <a:rPr lang="de-DE" dirty="0"/>
              <a:t>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Quake 3 Network Model (</a:t>
            </a:r>
            <a:r>
              <a:rPr lang="de-DE" dirty="0" err="1"/>
              <a:t>It‘s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!)</a:t>
            </a:r>
          </a:p>
          <a:p>
            <a:pPr lvl="1"/>
            <a:r>
              <a:rPr lang="de-DE" dirty="0"/>
              <a:t>The Game State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packed</a:t>
            </a:r>
            <a:r>
              <a:rPr lang="de-DE" dirty="0"/>
              <a:t> in a Snapshot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interpolte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snapshots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in FPS, Racing</a:t>
            </a:r>
          </a:p>
          <a:p>
            <a:endParaRPr lang="de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414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Synchronization</a:t>
            </a:r>
            <a:endParaRPr lang="en-DE" dirty="0"/>
          </a:p>
        </p:txBody>
      </p:sp>
      <p:pic>
        <p:nvPicPr>
          <p:cNvPr id="4102" name="Picture 6" descr="https://documents.lucidchart.com/documents/fa78fd6b-5dfc-4fd2-b4cf-fc1466ec0edd/pages/0_0?a=1757&amp;x=-312&amp;y=17&amp;w=2024&amp;h=946&amp;store=1&amp;accept=image%2F*&amp;auth=LCA%204311e9f41953787494804450ce3dd6802582bfc4-ts%3D1510734174">
            <a:extLst>
              <a:ext uri="{FF2B5EF4-FFF2-40B4-BE49-F238E27FC236}">
                <a16:creationId xmlns:a16="http://schemas.microsoft.com/office/drawing/2014/main" id="{B0E94465-56BB-4762-A820-6DEE70CCD9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21" y="2193925"/>
            <a:ext cx="8610157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myself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9379-6632-4A84-A899-DDB4104D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Freelancer – IT Consulting (Azure and C#)</a:t>
            </a:r>
          </a:p>
          <a:p>
            <a:pPr lvl="1"/>
            <a:r>
              <a:rPr lang="de-DE" dirty="0"/>
              <a:t>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Hire</a:t>
            </a:r>
            <a:endParaRPr lang="de-DE" dirty="0"/>
          </a:p>
          <a:p>
            <a:r>
              <a:rPr lang="de-DE" dirty="0"/>
              <a:t>Entrepreneur</a:t>
            </a:r>
          </a:p>
          <a:p>
            <a:pPr lvl="1"/>
            <a:r>
              <a:rPr lang="de-DE" dirty="0" err="1"/>
              <a:t>Starting</a:t>
            </a:r>
            <a:r>
              <a:rPr lang="de-DE" dirty="0"/>
              <a:t> a Company </a:t>
            </a:r>
            <a:r>
              <a:rPr lang="de-DE" dirty="0" err="1"/>
              <a:t>soon</a:t>
            </a:r>
            <a:endParaRPr lang="de-DE" dirty="0"/>
          </a:p>
          <a:p>
            <a:r>
              <a:rPr lang="de-DE" dirty="0"/>
              <a:t>Projects </a:t>
            </a:r>
            <a:r>
              <a:rPr lang="de-DE" dirty="0" err="1"/>
              <a:t>with</a:t>
            </a:r>
            <a:r>
              <a:rPr lang="de-DE" dirty="0"/>
              <a:t> AAA Budgets</a:t>
            </a:r>
          </a:p>
          <a:p>
            <a:pPr lvl="1"/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none</a:t>
            </a:r>
            <a:r>
              <a:rPr lang="de-DE" dirty="0"/>
              <a:t> Game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  <a:p>
            <a:r>
              <a:rPr lang="de-DE" dirty="0"/>
              <a:t>10 </a:t>
            </a:r>
            <a:r>
              <a:rPr lang="de-DE" dirty="0" err="1"/>
              <a:t>Years</a:t>
            </a:r>
            <a:r>
              <a:rPr lang="de-DE" dirty="0"/>
              <a:t> professional Experience</a:t>
            </a:r>
          </a:p>
          <a:p>
            <a:pPr lvl="1"/>
            <a:r>
              <a:rPr lang="de-DE" dirty="0"/>
              <a:t>~20 </a:t>
            </a:r>
            <a:r>
              <a:rPr lang="de-DE" dirty="0" err="1"/>
              <a:t>Years</a:t>
            </a:r>
            <a:r>
              <a:rPr lang="de-DE" dirty="0"/>
              <a:t> Hobby Developer</a:t>
            </a:r>
          </a:p>
          <a:p>
            <a:pPr lvl="1"/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Tic-</a:t>
            </a:r>
            <a:r>
              <a:rPr lang="de-DE" dirty="0" err="1"/>
              <a:t>Tac</a:t>
            </a:r>
            <a:r>
              <a:rPr lang="de-DE" dirty="0"/>
              <a:t>-</a:t>
            </a:r>
            <a:r>
              <a:rPr lang="de-DE" dirty="0" err="1"/>
              <a:t>Toe</a:t>
            </a:r>
            <a:r>
              <a:rPr lang="de-DE" dirty="0"/>
              <a:t> like Game</a:t>
            </a:r>
          </a:p>
          <a:p>
            <a:r>
              <a:rPr lang="de-DE" dirty="0"/>
              <a:t>github.com/</a:t>
            </a:r>
            <a:r>
              <a:rPr lang="de-DE" dirty="0" err="1"/>
              <a:t>KDSBest</a:t>
            </a:r>
            <a:endParaRPr lang="de-DE" dirty="0"/>
          </a:p>
          <a:p>
            <a:r>
              <a:rPr lang="de-DE" dirty="0"/>
              <a:t>kdsbest.com</a:t>
            </a:r>
          </a:p>
        </p:txBody>
      </p:sp>
    </p:spTree>
    <p:extLst>
      <p:ext uri="{BB962C8B-B14F-4D97-AF65-F5344CB8AC3E}">
        <p14:creationId xmlns:p14="http://schemas.microsoft.com/office/powerpoint/2010/main" val="421198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 dirty="0" err="1"/>
              <a:t>Akkumulated</a:t>
            </a:r>
            <a:r>
              <a:rPr lang="de-DE" sz="3200" dirty="0"/>
              <a:t> </a:t>
            </a:r>
            <a:r>
              <a:rPr lang="de-DE" sz="3200" dirty="0" err="1"/>
              <a:t>priority</a:t>
            </a:r>
            <a:endParaRPr lang="en-DE" sz="3200" dirty="0"/>
          </a:p>
        </p:txBody>
      </p:sp>
      <p:sp>
        <p:nvSpPr>
          <p:cNvPr id="5129" name="Content Placeholder 5128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 dirty="0"/>
              <a:t>Each Object gets an </a:t>
            </a:r>
            <a:r>
              <a:rPr lang="en-US" sz="1600" dirty="0" err="1"/>
              <a:t>Akkumulation</a:t>
            </a:r>
            <a:r>
              <a:rPr lang="en-US" sz="1600" dirty="0"/>
              <a:t> Value/Formula</a:t>
            </a:r>
          </a:p>
          <a:p>
            <a:r>
              <a:rPr lang="en-US" sz="1600" dirty="0"/>
              <a:t>If Object is Send via Network the </a:t>
            </a:r>
            <a:r>
              <a:rPr lang="en-US" sz="1600" dirty="0" err="1"/>
              <a:t>Akkumulation</a:t>
            </a:r>
            <a:r>
              <a:rPr lang="en-US" sz="1600" dirty="0"/>
              <a:t> is set to 0</a:t>
            </a:r>
          </a:p>
          <a:p>
            <a:r>
              <a:rPr lang="en-US" sz="1600" dirty="0"/>
              <a:t>All Objects gets send, but you can </a:t>
            </a:r>
            <a:r>
              <a:rPr lang="en-US" sz="1600" dirty="0" err="1"/>
              <a:t>priorize</a:t>
            </a:r>
            <a:r>
              <a:rPr lang="en-US" sz="1600" dirty="0"/>
              <a:t> how often</a:t>
            </a:r>
          </a:p>
          <a:p>
            <a:pPr lvl="1"/>
            <a:r>
              <a:rPr lang="en-US" sz="1400" dirty="0"/>
              <a:t>Affinity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Importance</a:t>
            </a:r>
          </a:p>
          <a:p>
            <a:r>
              <a:rPr lang="en-US" sz="1600" dirty="0"/>
              <a:t>Scale Bandwidth</a:t>
            </a:r>
          </a:p>
          <a:p>
            <a:r>
              <a:rPr lang="en-US" sz="1600" dirty="0"/>
              <a:t>Easily Add/Remove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E0921-AC82-4337-97F7-D0551A14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63" y="2181693"/>
            <a:ext cx="7257436" cy="33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15FA5E9-6A0B-4A0F-8F65-04FF17AE1E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69E9129-40A7-431A-9059-A3164DC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0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 dirty="0"/>
              <a:t>Interest Management</a:t>
            </a:r>
            <a:endParaRPr lang="en-DE" sz="3200" dirty="0"/>
          </a:p>
        </p:txBody>
      </p:sp>
      <p:sp>
        <p:nvSpPr>
          <p:cNvPr id="5129" name="Content Placeholder 5128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 dirty="0"/>
              <a:t>MMORPG Map</a:t>
            </a:r>
          </a:p>
          <a:p>
            <a:r>
              <a:rPr lang="en-US" sz="1600" dirty="0"/>
              <a:t>Only get Information from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Registered</a:t>
            </a:r>
            <a:r>
              <a:rPr lang="en-US" sz="1600" dirty="0"/>
              <a:t> Tiles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Stays Registered </a:t>
            </a:r>
            <a:r>
              <a:rPr lang="en-US" sz="1600" dirty="0"/>
              <a:t>Tiles doesn’t register/unregister</a:t>
            </a:r>
          </a:p>
          <a:p>
            <a:pPr lvl="1"/>
            <a:r>
              <a:rPr lang="en-US" sz="1400" dirty="0"/>
              <a:t>Prevent constant unregister/register overhead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Unregistered</a:t>
            </a:r>
            <a:r>
              <a:rPr lang="en-US" sz="1600" dirty="0"/>
              <a:t> Tiles get Unregistered</a:t>
            </a:r>
          </a:p>
          <a:p>
            <a:r>
              <a:rPr lang="en-US" sz="1600" dirty="0"/>
              <a:t>Accumulated Priority based on Registration</a:t>
            </a:r>
          </a:p>
        </p:txBody>
      </p:sp>
      <p:pic>
        <p:nvPicPr>
          <p:cNvPr id="5128" name="Picture 8" descr="https://documents.lucidchart.com/documents/fa78fd6b-5dfc-4fd2-b4cf-fc1466ec0edd/pages/0_0?a=2405&amp;x=402&amp;y=2&amp;w=1276&amp;h=1273&amp;store=1&amp;accept=image%2F*&amp;auth=LCA%20d37dd5d2d4414af97161db719990e08d8cec57eb-ts%3D1510734174">
            <a:extLst>
              <a:ext uri="{FF2B5EF4-FFF2-40B4-BE49-F238E27FC236}">
                <a16:creationId xmlns:a16="http://schemas.microsoft.com/office/drawing/2014/main" id="{E8F9CC93-63AE-4166-946A-7F913DC7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16" y="1157796"/>
            <a:ext cx="4970335" cy="49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0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sync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1D970A-0D49-4923-9944-8CED94F9F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757535"/>
              </p:ext>
            </p:extLst>
          </p:nvPr>
        </p:nvGraphicFramePr>
        <p:xfrm>
          <a:off x="685800" y="2576480"/>
          <a:ext cx="108204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478">
                  <a:extLst>
                    <a:ext uri="{9D8B030D-6E8A-4147-A177-3AD203B41FA5}">
                      <a16:colId xmlns:a16="http://schemas.microsoft.com/office/drawing/2014/main" val="3751999518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2760875531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97003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Cheats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Priority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Akkumulated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Priority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Remove </a:t>
                      </a:r>
                      <a:r>
                        <a:rPr lang="de-DE" dirty="0" err="1"/>
                        <a:t>anything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network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shouldn‘t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Player 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himself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Replay </a:t>
                      </a:r>
                      <a:r>
                        <a:rPr lang="de-DE" dirty="0" err="1"/>
                        <a:t>Mechanism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Validate</a:t>
                      </a:r>
                      <a:r>
                        <a:rPr lang="de-DE" dirty="0"/>
                        <a:t> all Input, Speed Hack, etc.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DropIn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Replay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Interest Management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Hard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Scale</a:t>
                      </a:r>
                      <a:r>
                        <a:rPr lang="de-DE" dirty="0"/>
                        <a:t> </a:t>
                      </a:r>
                      <a:r>
                        <a:rPr lang="de-DE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</a:t>
            </a:r>
            <a:r>
              <a:rPr lang="de-DE" dirty="0" err="1"/>
              <a:t>Sync</a:t>
            </a:r>
            <a:r>
              <a:rPr lang="de-DE" dirty="0"/>
              <a:t>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2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15FA5E9-6A0B-4A0F-8F65-04FF17AE1E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69E9129-40A7-431A-9059-A3164DC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ocuments.lucidchart.com/documents/4f47064a-03e2-4c76-bd9c-018909304fc9/pages/0_0?a=951&amp;x=3&amp;y=-45&amp;w=1254&amp;h=822&amp;store=1&amp;accept=image%2F*&amp;auth=LCA%2005bc6db7a6ec2fb542800d84be288c98c57261ba-ts%3D1512988845">
            <a:extLst>
              <a:ext uri="{FF2B5EF4-FFF2-40B4-BE49-F238E27FC236}">
                <a16:creationId xmlns:a16="http://schemas.microsoft.com/office/drawing/2014/main" id="{F38DB4C2-A4D1-4B72-AF93-ED3D91BE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39" y="1742063"/>
            <a:ext cx="6127287" cy="379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/>
              <a:t>Deterministic Lockstep</a:t>
            </a:r>
            <a:endParaRPr lang="en-DE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6353-F848-4C6E-B85F-8F8BEF5A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de-DE" sz="1600" dirty="0"/>
              <a:t> </a:t>
            </a:r>
            <a:r>
              <a:rPr lang="de-DE" sz="1600" dirty="0">
                <a:solidFill>
                  <a:srgbClr val="00B0F0"/>
                </a:solidFill>
              </a:rPr>
              <a:t>Input</a:t>
            </a:r>
            <a:r>
              <a:rPr lang="de-DE" sz="1600" dirty="0"/>
              <a:t> + </a:t>
            </a:r>
            <a:r>
              <a:rPr lang="de-DE" sz="1600" dirty="0">
                <a:solidFill>
                  <a:srgbClr val="92D050"/>
                </a:solidFill>
              </a:rPr>
              <a:t>State</a:t>
            </a:r>
            <a:r>
              <a:rPr lang="de-DE" sz="1600" dirty="0"/>
              <a:t> = Next State</a:t>
            </a:r>
          </a:p>
          <a:p>
            <a:r>
              <a:rPr lang="de-DE" sz="1600" dirty="0"/>
              <a:t> </a:t>
            </a:r>
            <a:r>
              <a: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Force Delay </a:t>
            </a:r>
            <a:r>
              <a:rPr lang="de-DE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Networking</a:t>
            </a:r>
            <a:r>
              <a:rPr lang="de-DE" sz="1600" dirty="0"/>
              <a:t>  </a:t>
            </a:r>
            <a:br>
              <a:rPr lang="de-DE" sz="1600" dirty="0"/>
            </a:b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often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Scheduler</a:t>
            </a:r>
          </a:p>
          <a:p>
            <a:r>
              <a:rPr lang="de-DE" sz="1600" dirty="0"/>
              <a:t> Lag </a:t>
            </a:r>
            <a:r>
              <a:rPr lang="de-DE" sz="1600" dirty="0" err="1"/>
              <a:t>creates</a:t>
            </a:r>
            <a:r>
              <a:rPr lang="de-DE" sz="1600" dirty="0"/>
              <a:t> </a:t>
            </a:r>
            <a:r>
              <a:rPr lang="de-DE" sz="1600" dirty="0" err="1"/>
              <a:t>incomplete</a:t>
            </a:r>
            <a:br>
              <a:rPr lang="de-DE" sz="1600" dirty="0"/>
            </a:br>
            <a:r>
              <a:rPr lang="de-DE" sz="1600" dirty="0"/>
              <a:t> </a:t>
            </a:r>
            <a:r>
              <a:rPr lang="de-DE" sz="1600" dirty="0">
                <a:solidFill>
                  <a:srgbClr val="00B0F0"/>
                </a:solidFill>
              </a:rPr>
              <a:t>Input</a:t>
            </a:r>
          </a:p>
          <a:p>
            <a:pPr lvl="1"/>
            <a:r>
              <a:rPr lang="de-DE" sz="1400" dirty="0"/>
              <a:t>All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wait</a:t>
            </a:r>
            <a:endParaRPr lang="de-DE" sz="1400" dirty="0"/>
          </a:p>
          <a:p>
            <a:pPr lvl="1"/>
            <a:r>
              <a:rPr lang="de-DE" sz="1400" dirty="0"/>
              <a:t>Server </a:t>
            </a:r>
            <a:r>
              <a:rPr lang="de-DE" sz="1400" dirty="0" err="1"/>
              <a:t>forces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00B0F0"/>
                </a:solidFill>
              </a:rPr>
              <a:t>Input</a:t>
            </a:r>
            <a:r>
              <a:rPr lang="de-DE" sz="1400" dirty="0"/>
              <a:t> on Player (</a:t>
            </a:r>
            <a:r>
              <a:rPr lang="de-DE" sz="1400" dirty="0" err="1"/>
              <a:t>No</a:t>
            </a:r>
            <a:r>
              <a:rPr lang="de-DE" sz="1400" dirty="0"/>
              <a:t> Operation </a:t>
            </a:r>
            <a:r>
              <a:rPr lang="de-DE" sz="1400" dirty="0" err="1"/>
              <a:t>or</a:t>
            </a:r>
            <a:r>
              <a:rPr lang="de-DE" sz="1400" dirty="0"/>
              <a:t> Bot)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59532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Determinism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guarantee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determinsm</a:t>
            </a:r>
            <a:endParaRPr lang="de-DE" dirty="0"/>
          </a:p>
          <a:p>
            <a:pPr lvl="1"/>
            <a:r>
              <a:rPr lang="de-DE" dirty="0"/>
              <a:t>Sin, Cos and so on </a:t>
            </a:r>
            <a:r>
              <a:rPr lang="de-DE" dirty="0" err="1"/>
              <a:t>shouldn‘t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determinsm</a:t>
            </a:r>
            <a:endParaRPr lang="de-DE" dirty="0"/>
          </a:p>
          <a:p>
            <a:pPr lvl="1"/>
            <a:r>
              <a:rPr lang="de-DE" dirty="0"/>
              <a:t>+, -, *, /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IEEE Standard</a:t>
            </a:r>
          </a:p>
          <a:p>
            <a:r>
              <a:rPr lang="de-DE" dirty="0" err="1"/>
              <a:t>It‘s</a:t>
            </a:r>
            <a:r>
              <a:rPr lang="de-DE" dirty="0"/>
              <a:t> not </a:t>
            </a:r>
            <a:r>
              <a:rPr lang="de-DE" dirty="0" err="1"/>
              <a:t>recoverable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GameState</a:t>
            </a:r>
            <a:r>
              <a:rPr lang="de-DE" dirty="0"/>
              <a:t> Snapshots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5188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Lag and Packet Loss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Packet Loss</a:t>
            </a:r>
          </a:p>
          <a:p>
            <a:pPr lvl="1"/>
            <a:r>
              <a:rPr lang="de-DE" dirty="0"/>
              <a:t>Reliable,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Udp</a:t>
            </a:r>
            <a:endParaRPr lang="de-DE" dirty="0"/>
          </a:p>
          <a:p>
            <a:pPr lvl="1"/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Packets</a:t>
            </a:r>
            <a:r>
              <a:rPr lang="de-DE" dirty="0"/>
              <a:t> (e.g. I0 [</a:t>
            </a:r>
            <a:r>
              <a:rPr lang="de-DE" dirty="0" err="1"/>
              <a:t>loss</a:t>
            </a:r>
            <a:r>
              <a:rPr lang="de-DE" dirty="0"/>
              <a:t>], I0+I1)</a:t>
            </a:r>
          </a:p>
          <a:p>
            <a:r>
              <a:rPr lang="de-DE" dirty="0"/>
              <a:t>Lag</a:t>
            </a:r>
          </a:p>
          <a:p>
            <a:pPr lvl="1"/>
            <a:r>
              <a:rPr lang="de-DE" dirty="0"/>
              <a:t>Server </a:t>
            </a:r>
            <a:r>
              <a:rPr lang="de-DE" dirty="0" err="1"/>
              <a:t>detects</a:t>
            </a:r>
            <a:r>
              <a:rPr lang="de-DE" dirty="0"/>
              <a:t> and Send </a:t>
            </a:r>
            <a:r>
              <a:rPr lang="de-DE" dirty="0" err="1"/>
              <a:t>NoOp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Lag Player </a:t>
            </a:r>
          </a:p>
          <a:p>
            <a:pPr lvl="2"/>
            <a:r>
              <a:rPr lang="de-DE" dirty="0" err="1"/>
              <a:t>Assumption</a:t>
            </a:r>
            <a:r>
              <a:rPr lang="de-DE" dirty="0"/>
              <a:t> but </a:t>
            </a:r>
            <a:r>
              <a:rPr lang="de-DE" dirty="0" err="1"/>
              <a:t>LoL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  <a:p>
            <a:pPr lvl="2"/>
            <a:r>
              <a:rPr lang="de-DE" dirty="0"/>
              <a:t>Kick Player and </a:t>
            </a:r>
            <a:r>
              <a:rPr lang="de-DE" dirty="0" err="1"/>
              <a:t>DropIn</a:t>
            </a:r>
            <a:endParaRPr lang="de-DE" dirty="0"/>
          </a:p>
          <a:p>
            <a:pPr lvl="1"/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halts</a:t>
            </a:r>
            <a:r>
              <a:rPr lang="de-DE" dirty="0"/>
              <a:t> and </a:t>
            </a:r>
            <a:r>
              <a:rPr lang="de-DE" dirty="0" err="1"/>
              <a:t>maybe</a:t>
            </a:r>
            <a:r>
              <a:rPr lang="de-DE" dirty="0"/>
              <a:t> kick Player</a:t>
            </a:r>
          </a:p>
          <a:p>
            <a:pPr lvl="2"/>
            <a:r>
              <a:rPr lang="de-DE" dirty="0"/>
              <a:t>SC2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DropIn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8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Lockstep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1D970A-0D49-4923-9944-8CED94F9F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251885"/>
              </p:ext>
            </p:extLst>
          </p:nvPr>
        </p:nvGraphicFramePr>
        <p:xfrm>
          <a:off x="685800" y="2707108"/>
          <a:ext cx="10820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478">
                  <a:extLst>
                    <a:ext uri="{9D8B030D-6E8A-4147-A177-3AD203B41FA5}">
                      <a16:colId xmlns:a16="http://schemas.microsoft.com/office/drawing/2014/main" val="3751999518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2760875531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97003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Cheats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Low </a:t>
                      </a:r>
                      <a:r>
                        <a:rPr lang="de-DE" dirty="0" err="1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Deterministic</a:t>
                      </a:r>
                      <a:r>
                        <a:rPr lang="de-DE" dirty="0"/>
                        <a:t> Simulation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Map</a:t>
                      </a:r>
                      <a:r>
                        <a:rPr lang="de-DE" dirty="0"/>
                        <a:t> Hack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Simulation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Sync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suffer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high 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Look </a:t>
                      </a:r>
                      <a:r>
                        <a:rPr lang="de-DE" dirty="0" err="1"/>
                        <a:t>Ahead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Replay </a:t>
                      </a:r>
                      <a:r>
                        <a:rPr lang="de-DE" dirty="0" err="1"/>
                        <a:t>mechanism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DropIn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Sync</a:t>
                      </a:r>
                      <a:r>
                        <a:rPr lang="de-DE" dirty="0"/>
                        <a:t> Game Loss (Server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King)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Replay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Easy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6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Lock </a:t>
            </a:r>
            <a:r>
              <a:rPr lang="de-DE" dirty="0" err="1"/>
              <a:t>Step</a:t>
            </a:r>
            <a:r>
              <a:rPr lang="de-DE" dirty="0"/>
              <a:t>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05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de-DE" dirty="0"/>
              <a:t>Snapshot Interpolation</a:t>
            </a:r>
            <a:endParaRPr lang="en-DE" dirty="0"/>
          </a:p>
        </p:txBody>
      </p:sp>
      <p:pic>
        <p:nvPicPr>
          <p:cNvPr id="9218" name="Picture 2" descr="https://documents.lucidchart.com/documents/fa78fd6b-5dfc-4fd2-b4cf-fc1466ec0edd/pages/0_0?a=3341&amp;x=-146&amp;y=-88&amp;w=1766&amp;h=1098&amp;store=1&amp;accept=image%2F*&amp;auth=LCA%207a46296781c703103555778432efab87488a5d05-ts%3D1510738613">
            <a:extLst>
              <a:ext uri="{FF2B5EF4-FFF2-40B4-BE49-F238E27FC236}">
                <a16:creationId xmlns:a16="http://schemas.microsoft.com/office/drawing/2014/main" id="{7B71F9DB-168C-428E-A38D-3FBADC041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92" y="2057401"/>
            <a:ext cx="7749216" cy="48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5B-1FDC-41B6-94E6-1304D3BF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availble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123E-2ED1-4DE2-AA11-F01F8F39B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https://github.com/KDSBest/MIGS2017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51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Snapshot Interpolation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1D970A-0D49-4923-9944-8CED94F9F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9137"/>
              </p:ext>
            </p:extLst>
          </p:nvPr>
        </p:nvGraphicFramePr>
        <p:xfrm>
          <a:off x="685800" y="2791084"/>
          <a:ext cx="108204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478">
                  <a:extLst>
                    <a:ext uri="{9D8B030D-6E8A-4147-A177-3AD203B41FA5}">
                      <a16:colId xmlns:a16="http://schemas.microsoft.com/office/drawing/2014/main" val="3751999518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2760875531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97003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Cheats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Replay </a:t>
                      </a:r>
                      <a:r>
                        <a:rPr lang="de-DE" dirty="0" err="1"/>
                        <a:t>Mechanism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Remove </a:t>
                      </a:r>
                      <a:r>
                        <a:rPr lang="de-DE" dirty="0" err="1"/>
                        <a:t>anything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network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shouldn‘t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Player 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himself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Game State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fit 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Validate</a:t>
                      </a:r>
                      <a:r>
                        <a:rPr lang="de-DE" dirty="0"/>
                        <a:t> all Input, Speed Hack, etc.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DropIn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Replay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example</a:t>
                      </a:r>
                      <a:r>
                        <a:rPr lang="de-DE" dirty="0"/>
                        <a:t> invisible </a:t>
                      </a:r>
                      <a:r>
                        <a:rPr lang="de-DE" dirty="0" err="1"/>
                        <a:t>players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get</a:t>
                      </a:r>
                      <a:r>
                        <a:rPr lang="de-DE" dirty="0"/>
                        <a:t> a Vector3.negativeInfinity Position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Easy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3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Server Architecture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558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Server Architecture</a:t>
            </a:r>
            <a:endParaRPr lang="en-DE" dirty="0"/>
          </a:p>
        </p:txBody>
      </p:sp>
      <p:pic>
        <p:nvPicPr>
          <p:cNvPr id="10242" name="Picture 2" descr="https://documents.lucidchart.com/documents/fa78fd6b-5dfc-4fd2-b4cf-fc1466ec0edd/pages/0_0?a=3675&amp;x=62&amp;y=53&amp;w=1716&amp;h=1034&amp;store=1&amp;accept=image%2F*&amp;auth=LCA%2071cc7056f7508b956201b584ba4b6cd0830a4169-ts%3D1510738613">
            <a:extLst>
              <a:ext uri="{FF2B5EF4-FFF2-40B4-BE49-F238E27FC236}">
                <a16:creationId xmlns:a16="http://schemas.microsoft.com/office/drawing/2014/main" id="{C511DC7C-F52B-4817-8637-E37D358A8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58" y="2057401"/>
            <a:ext cx="8021284" cy="48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29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FPS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Scaleable</a:t>
            </a:r>
            <a:r>
              <a:rPr lang="de-DE" dirty="0"/>
              <a:t> Server Architecture</a:t>
            </a:r>
          </a:p>
          <a:p>
            <a:pPr lvl="1"/>
            <a:r>
              <a:rPr lang="de-DE" dirty="0"/>
              <a:t>Azure Service </a:t>
            </a:r>
            <a:r>
              <a:rPr lang="de-DE" dirty="0" err="1"/>
              <a:t>Fabric</a:t>
            </a:r>
            <a:endParaRPr lang="de-DE" dirty="0"/>
          </a:p>
          <a:p>
            <a:pPr lvl="1"/>
            <a:r>
              <a:rPr lang="de-DE" dirty="0"/>
              <a:t>Actor Model</a:t>
            </a:r>
          </a:p>
          <a:p>
            <a:pPr lvl="1"/>
            <a:r>
              <a:rPr lang="de-DE" dirty="0"/>
              <a:t>Microservices</a:t>
            </a:r>
          </a:p>
          <a:p>
            <a:r>
              <a:rPr lang="de-DE" dirty="0"/>
              <a:t>Limit Game </a:t>
            </a:r>
            <a:r>
              <a:rPr lang="de-DE" dirty="0" err="1"/>
              <a:t>Mechanics</a:t>
            </a:r>
            <a:endParaRPr lang="de-DE" dirty="0"/>
          </a:p>
          <a:p>
            <a:pPr lvl="1"/>
            <a:r>
              <a:rPr lang="de-DE" dirty="0"/>
              <a:t>0-Lag Rail </a:t>
            </a:r>
            <a:r>
              <a:rPr lang="de-DE" dirty="0" err="1"/>
              <a:t>Gun</a:t>
            </a:r>
            <a:endParaRPr lang="de-DE" dirty="0"/>
          </a:p>
          <a:p>
            <a:pPr lvl="1"/>
            <a:r>
              <a:rPr lang="de-DE" dirty="0"/>
              <a:t>Walk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Snapshot Interpolation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323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Simple FPS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386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 Setiono (ksetiono87@gmail.com)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6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9379-6632-4A84-A899-DDB4104D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Game Design </a:t>
            </a:r>
            <a:r>
              <a:rPr lang="de-DE" dirty="0" err="1"/>
              <a:t>Effects</a:t>
            </a:r>
            <a:r>
              <a:rPr lang="de-DE" dirty="0"/>
              <a:t> Interpolation/Extrapolation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It‘s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money</a:t>
            </a:r>
            <a:endParaRPr lang="de-DE" dirty="0"/>
          </a:p>
          <a:p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Bandwidth</a:t>
            </a:r>
            <a:r>
              <a:rPr lang="de-DE" dirty="0"/>
              <a:t> &amp; Package Loss</a:t>
            </a:r>
          </a:p>
          <a:p>
            <a:r>
              <a:rPr lang="de-DE" dirty="0"/>
              <a:t>TCP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/>
              <a:t>Network Models</a:t>
            </a:r>
          </a:p>
          <a:p>
            <a:pPr lvl="1"/>
            <a:r>
              <a:rPr lang="de-DE" dirty="0"/>
              <a:t>State </a:t>
            </a:r>
            <a:r>
              <a:rPr lang="de-DE" dirty="0" err="1"/>
              <a:t>Synchronization</a:t>
            </a:r>
            <a:endParaRPr lang="de-DE" dirty="0"/>
          </a:p>
          <a:p>
            <a:pPr lvl="1"/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Lockstep</a:t>
            </a:r>
            <a:endParaRPr lang="de-DE" dirty="0"/>
          </a:p>
          <a:p>
            <a:pPr lvl="1"/>
            <a:r>
              <a:rPr lang="de-DE" dirty="0"/>
              <a:t>Snapshot Interpolation</a:t>
            </a:r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Server Architecture</a:t>
            </a:r>
          </a:p>
          <a:p>
            <a:pPr lvl="1"/>
            <a:r>
              <a:rPr lang="de-DE" dirty="0"/>
              <a:t>Simple FPS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03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Design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/Extrapolation </a:t>
            </a:r>
            <a:r>
              <a:rPr lang="de-DE" dirty="0" err="1"/>
              <a:t>Capabilities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33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ExampleLockstepExtrapolation</a:t>
            </a:r>
            <a:r>
              <a:rPr lang="de-DE" dirty="0"/>
              <a:t>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46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It‘s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money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76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Indies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care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EF00BF-31B3-476F-8454-25C89EE66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94499"/>
              </p:ext>
            </p:extLst>
          </p:nvPr>
        </p:nvGraphicFramePr>
        <p:xfrm>
          <a:off x="685800" y="2193925"/>
          <a:ext cx="10820400" cy="450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3625515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57976079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9063054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945914882"/>
                    </a:ext>
                  </a:extLst>
                </a:gridCol>
              </a:tblGrid>
              <a:tr h="387553">
                <a:tc>
                  <a:txBody>
                    <a:bodyPr/>
                    <a:lstStyle/>
                    <a:p>
                      <a:r>
                        <a:rPr lang="de-DE" dirty="0"/>
                        <a:t>X  	= </a:t>
                      </a:r>
                      <a:r>
                        <a:rPr lang="de-DE" dirty="0" err="1"/>
                        <a:t>Available</a:t>
                      </a:r>
                      <a:endParaRPr lang="de-DE" dirty="0"/>
                    </a:p>
                    <a:p>
                      <a:r>
                        <a:rPr lang="de-DE" dirty="0"/>
                        <a:t>O 	= Hard</a:t>
                      </a:r>
                    </a:p>
                    <a:p>
                      <a:r>
                        <a:rPr lang="de-DE" dirty="0"/>
                        <a:t>?	= </a:t>
                      </a:r>
                      <a:r>
                        <a:rPr lang="de-DE" dirty="0" err="1"/>
                        <a:t>Possible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UNET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Photon </a:t>
                      </a:r>
                      <a:br>
                        <a:rPr lang="de-DE" dirty="0"/>
                      </a:br>
                      <a:r>
                        <a:rPr lang="de-DE" dirty="0"/>
                        <a:t>(PUN, Thunder, Bolt, etc.)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Own Implementation</a:t>
                      </a:r>
                      <a:br>
                        <a:rPr lang="de-DE" dirty="0"/>
                      </a:br>
                      <a:r>
                        <a:rPr lang="de-DE" dirty="0"/>
                        <a:t>(ex. Microservices)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681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r>
                        <a:rPr lang="de-DE" dirty="0"/>
                        <a:t>Relay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80249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r>
                        <a:rPr lang="de-DE" dirty="0"/>
                        <a:t>LAN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12274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/>
                        <a:t>STUN (Punch-Through)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32160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/>
                        <a:t>Replication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20402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Lockstep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 – (</a:t>
                      </a:r>
                      <a:r>
                        <a:rPr lang="de-DE" dirty="0" err="1"/>
                        <a:t>Abuse</a:t>
                      </a:r>
                      <a:r>
                        <a:rPr lang="de-DE" dirty="0"/>
                        <a:t> RPC)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76074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Deterministic</a:t>
                      </a:r>
                      <a:r>
                        <a:rPr lang="de-DE" dirty="0"/>
                        <a:t> Physics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? - (Photons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MIT </a:t>
                      </a:r>
                      <a:r>
                        <a:rPr lang="de-DE" dirty="0" err="1"/>
                        <a:t>Lic</a:t>
                      </a:r>
                      <a:r>
                        <a:rPr lang="de-DE" dirty="0"/>
                        <a:t>.)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 - (Photons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MIT </a:t>
                      </a:r>
                      <a:r>
                        <a:rPr lang="de-DE" dirty="0" err="1"/>
                        <a:t>Lic</a:t>
                      </a:r>
                      <a:r>
                        <a:rPr lang="de-DE" dirty="0"/>
                        <a:t>.)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98195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/>
                        <a:t>Server Code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Only</a:t>
                      </a:r>
                      <a:r>
                        <a:rPr lang="de-DE" dirty="0"/>
                        <a:t> On-</a:t>
                      </a:r>
                      <a:r>
                        <a:rPr lang="de-DE" dirty="0" err="1"/>
                        <a:t>Premise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07951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Pricing</a:t>
                      </a:r>
                      <a:r>
                        <a:rPr lang="de-DE" dirty="0"/>
                        <a:t> Model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Traffic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Concurrent</a:t>
                      </a:r>
                      <a:r>
                        <a:rPr lang="de-DE" dirty="0"/>
                        <a:t> User (CCU)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br>
                        <a:rPr lang="de-DE" dirty="0"/>
                      </a:br>
                      <a:r>
                        <a:rPr lang="de-DE" dirty="0"/>
                        <a:t>(Storage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cheap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92092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Pricing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0,49$ / GB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185$ / 1.000 CCU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44,64$ - Open End 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roll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445A-8EC1-4CD0-BB90-D5E019C1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25 </a:t>
            </a:r>
            <a:r>
              <a:rPr lang="de-DE" b="1" dirty="0" err="1"/>
              <a:t>Msgs</a:t>
            </a:r>
            <a:r>
              <a:rPr lang="de-DE" b="1" dirty="0"/>
              <a:t>/sec</a:t>
            </a:r>
            <a:r>
              <a:rPr lang="de-DE" dirty="0"/>
              <a:t>.</a:t>
            </a:r>
          </a:p>
          <a:p>
            <a:r>
              <a:rPr lang="de-DE" b="1" dirty="0"/>
              <a:t>1000 CCUs</a:t>
            </a:r>
            <a:r>
              <a:rPr lang="de-DE" dirty="0"/>
              <a:t> (</a:t>
            </a:r>
            <a:r>
              <a:rPr lang="de-DE" dirty="0" err="1"/>
              <a:t>constant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1-on-1</a:t>
            </a:r>
            <a:r>
              <a:rPr lang="de-DE" dirty="0"/>
              <a:t> (500 Rooms)</a:t>
            </a:r>
          </a:p>
          <a:p>
            <a:r>
              <a:rPr lang="de-DE" b="1" dirty="0"/>
              <a:t>50 </a:t>
            </a:r>
            <a:r>
              <a:rPr lang="de-DE" b="1" dirty="0" err="1"/>
              <a:t>byte</a:t>
            </a:r>
            <a:r>
              <a:rPr lang="de-DE" b="1" dirty="0"/>
              <a:t> </a:t>
            </a:r>
            <a:r>
              <a:rPr lang="de-DE" b="1" dirty="0" err="1"/>
              <a:t>Packets</a:t>
            </a:r>
            <a:endParaRPr lang="de-DE" b="1" dirty="0"/>
          </a:p>
          <a:p>
            <a:pPr lvl="1"/>
            <a:r>
              <a:rPr lang="de-DE" b="1" dirty="0"/>
              <a:t>UDP Header 8 Byte vs. TCP 20-60 Bytes</a:t>
            </a:r>
          </a:p>
          <a:p>
            <a:pPr lvl="1"/>
            <a:r>
              <a:rPr lang="de-DE" dirty="0"/>
              <a:t>Ex. 25 Byte Unit </a:t>
            </a:r>
            <a:r>
              <a:rPr lang="de-DE" dirty="0" err="1"/>
              <a:t>Flag</a:t>
            </a:r>
            <a:r>
              <a:rPr lang="de-DE" dirty="0"/>
              <a:t>, 1 Byte Click Type, 12 Byte Click Hit, …</a:t>
            </a:r>
          </a:p>
          <a:p>
            <a:r>
              <a:rPr lang="de-DE" dirty="0"/>
              <a:t>25 * 1000 * 50 Byte/sec. = </a:t>
            </a:r>
            <a:r>
              <a:rPr lang="de-DE" b="1" dirty="0"/>
              <a:t>1.250.000 Byte/sec</a:t>
            </a:r>
            <a:r>
              <a:rPr lang="de-DE" dirty="0"/>
              <a:t>.</a:t>
            </a:r>
          </a:p>
          <a:p>
            <a:r>
              <a:rPr lang="de-DE" dirty="0"/>
              <a:t>2.592.000 sec. * 1.250.000 Byte/sec. = 3.240.000.000.000 Bytes</a:t>
            </a:r>
            <a:br>
              <a:rPr lang="de-DE" dirty="0"/>
            </a:br>
            <a:r>
              <a:rPr lang="de-DE" dirty="0"/>
              <a:t>=&gt; </a:t>
            </a:r>
            <a:r>
              <a:rPr lang="de-DE" b="1" dirty="0"/>
              <a:t>~3 </a:t>
            </a:r>
            <a:r>
              <a:rPr lang="de-DE" b="1" dirty="0" err="1"/>
              <a:t>Tbyte</a:t>
            </a:r>
            <a:r>
              <a:rPr lang="de-DE" dirty="0"/>
              <a:t> </a:t>
            </a:r>
            <a:r>
              <a:rPr lang="de-DE" b="1" dirty="0"/>
              <a:t>/ </a:t>
            </a:r>
            <a:r>
              <a:rPr lang="de-DE" b="1" dirty="0" err="1"/>
              <a:t>Month</a:t>
            </a:r>
            <a:endParaRPr lang="de-DE" b="1" dirty="0"/>
          </a:p>
          <a:p>
            <a:pPr lvl="1"/>
            <a:r>
              <a:rPr lang="de-DE" dirty="0"/>
              <a:t>1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2.592.000 </a:t>
            </a:r>
            <a:r>
              <a:rPr lang="de-DE" dirty="0" err="1"/>
              <a:t>Seconds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032078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957</Words>
  <Application>Microsoft Office PowerPoint</Application>
  <PresentationFormat>Widescreen</PresentationFormat>
  <Paragraphs>238</Paragraphs>
  <Slides>35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</vt:lpstr>
      <vt:lpstr>Vapor Trail</vt:lpstr>
      <vt:lpstr>Developing Real-Time multiplayer games</vt:lpstr>
      <vt:lpstr>About myself</vt:lpstr>
      <vt:lpstr>Code is availble on github</vt:lpstr>
      <vt:lpstr>Agenda</vt:lpstr>
      <vt:lpstr>Game Design Effects interpolation/Extrapolation Capabilities</vt:lpstr>
      <vt:lpstr>ExampleLockstepExtrapolation DEMO!</vt:lpstr>
      <vt:lpstr>It‘s all about the money</vt:lpstr>
      <vt:lpstr>Indies should create network Implementations with care</vt:lpstr>
      <vt:lpstr>Let‘s roll the numbers</vt:lpstr>
      <vt:lpstr>How much is it?</vt:lpstr>
      <vt:lpstr>Show me what you got!</vt:lpstr>
      <vt:lpstr>Latency, bandwidth &amp; Package loss</vt:lpstr>
      <vt:lpstr>Latency, bandwidth &amp; Package loss</vt:lpstr>
      <vt:lpstr>Latency Example</vt:lpstr>
      <vt:lpstr>TCP has issues</vt:lpstr>
      <vt:lpstr>Tcp Disadvantages</vt:lpstr>
      <vt:lpstr>Network Models</vt:lpstr>
      <vt:lpstr>Common network models</vt:lpstr>
      <vt:lpstr>State Synchronization</vt:lpstr>
      <vt:lpstr>Akkumulated priority</vt:lpstr>
      <vt:lpstr>Interest Management</vt:lpstr>
      <vt:lpstr>State sync</vt:lpstr>
      <vt:lpstr>State Sync DEMO!</vt:lpstr>
      <vt:lpstr>Deterministic Lockstep</vt:lpstr>
      <vt:lpstr>Determinism</vt:lpstr>
      <vt:lpstr>Lag and Packet Loss</vt:lpstr>
      <vt:lpstr>Deterministic Lockstep</vt:lpstr>
      <vt:lpstr>Lock Step DEMO!</vt:lpstr>
      <vt:lpstr>Snapshot Interpolation</vt:lpstr>
      <vt:lpstr>Snapshot Interpolation</vt:lpstr>
      <vt:lpstr>Highly Scalable Server Architecture</vt:lpstr>
      <vt:lpstr>Highly Scalable Server Architecture</vt:lpstr>
      <vt:lpstr>simple FPS</vt:lpstr>
      <vt:lpstr>Simple FPS DEMO!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Real-Time multiplayer games</dc:title>
  <dc:creator>Kevin Setiono</dc:creator>
  <cp:lastModifiedBy>Kevin Setiono</cp:lastModifiedBy>
  <cp:revision>116</cp:revision>
  <dcterms:created xsi:type="dcterms:W3CDTF">2017-10-04T15:19:47Z</dcterms:created>
  <dcterms:modified xsi:type="dcterms:W3CDTF">2017-12-11T10:50:38Z</dcterms:modified>
</cp:coreProperties>
</file>