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9"/>
  </p:notesMasterIdLst>
  <p:sldIdLst>
    <p:sldId id="256" r:id="rId2"/>
    <p:sldId id="264" r:id="rId3"/>
    <p:sldId id="286" r:id="rId4"/>
    <p:sldId id="297" r:id="rId5"/>
    <p:sldId id="291" r:id="rId6"/>
    <p:sldId id="289" r:id="rId7"/>
    <p:sldId id="290" r:id="rId8"/>
    <p:sldId id="292" r:id="rId9"/>
    <p:sldId id="293" r:id="rId10"/>
    <p:sldId id="288" r:id="rId11"/>
    <p:sldId id="294" r:id="rId12"/>
    <p:sldId id="295" r:id="rId13"/>
    <p:sldId id="307" r:id="rId14"/>
    <p:sldId id="308" r:id="rId15"/>
    <p:sldId id="296" r:id="rId16"/>
    <p:sldId id="299" r:id="rId17"/>
    <p:sldId id="300" r:id="rId18"/>
    <p:sldId id="298" r:id="rId19"/>
    <p:sldId id="287" r:id="rId20"/>
    <p:sldId id="301" r:id="rId21"/>
    <p:sldId id="302" r:id="rId22"/>
    <p:sldId id="303" r:id="rId23"/>
    <p:sldId id="304" r:id="rId24"/>
    <p:sldId id="305" r:id="rId25"/>
    <p:sldId id="306" r:id="rId26"/>
    <p:sldId id="309"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7A54-7C65-4FCB-B173-A299820232FD}"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B91CD-3262-4163-8933-D4DF5B07E627}" type="slidenum">
              <a:rPr lang="en-US" smtClean="0"/>
              <a:t>‹#›</a:t>
            </a:fld>
            <a:endParaRPr lang="en-US"/>
          </a:p>
        </p:txBody>
      </p:sp>
    </p:spTree>
    <p:extLst>
      <p:ext uri="{BB962C8B-B14F-4D97-AF65-F5344CB8AC3E}">
        <p14:creationId xmlns:p14="http://schemas.microsoft.com/office/powerpoint/2010/main" val="148711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B91CD-3262-4163-8933-D4DF5B07E627}" type="slidenum">
              <a:rPr lang="en-US" smtClean="0"/>
              <a:t>16</a:t>
            </a:fld>
            <a:endParaRPr lang="en-US"/>
          </a:p>
        </p:txBody>
      </p:sp>
    </p:spTree>
    <p:extLst>
      <p:ext uri="{BB962C8B-B14F-4D97-AF65-F5344CB8AC3E}">
        <p14:creationId xmlns:p14="http://schemas.microsoft.com/office/powerpoint/2010/main" val="35572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FCAC-BB93-409C-9B82-24EA45F9CE4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424658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CAC-BB93-409C-9B82-24EA45F9CE4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273985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CAC-BB93-409C-9B82-24EA45F9CE4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2019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CAC-BB93-409C-9B82-24EA45F9CE4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24631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FCAC-BB93-409C-9B82-24EA45F9CE4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196541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FCAC-BB93-409C-9B82-24EA45F9CE4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1642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0FCAC-BB93-409C-9B82-24EA45F9CE41}"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252640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0FCAC-BB93-409C-9B82-24EA45F9CE41}"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149006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FCAC-BB93-409C-9B82-24EA45F9CE41}"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13351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0FCAC-BB93-409C-9B82-24EA45F9CE4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297842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0FCAC-BB93-409C-9B82-24EA45F9CE4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02548-CCC1-43D2-9CAB-0978D1A65D78}" type="slidenum">
              <a:rPr lang="en-US" smtClean="0"/>
              <a:t>‹#›</a:t>
            </a:fld>
            <a:endParaRPr lang="en-US"/>
          </a:p>
        </p:txBody>
      </p:sp>
    </p:spTree>
    <p:extLst>
      <p:ext uri="{BB962C8B-B14F-4D97-AF65-F5344CB8AC3E}">
        <p14:creationId xmlns:p14="http://schemas.microsoft.com/office/powerpoint/2010/main" val="162702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0FCAC-BB93-409C-9B82-24EA45F9CE41}" type="datetimeFigureOut">
              <a:rPr lang="en-US" smtClean="0"/>
              <a:t>9/12/2023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02548-CCC1-43D2-9CAB-0978D1A65D78}" type="slidenum">
              <a:rPr lang="en-US" smtClean="0"/>
              <a:t>‹#›</a:t>
            </a:fld>
            <a:endParaRPr lang="en-US"/>
          </a:p>
        </p:txBody>
      </p:sp>
    </p:spTree>
    <p:extLst>
      <p:ext uri="{BB962C8B-B14F-4D97-AF65-F5344CB8AC3E}">
        <p14:creationId xmlns:p14="http://schemas.microsoft.com/office/powerpoint/2010/main" val="2510115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0581"/>
            <a:ext cx="105918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BÀI THẢO LUẬN LỚP: CQ.15</a:t>
            </a:r>
          </a:p>
          <a:p>
            <a:r>
              <a:rPr lang="en-US" sz="2000" dirty="0">
                <a:latin typeface="Arial" panose="020B0604020202020204" pitchFamily="34" charset="0"/>
                <a:cs typeface="Arial" panose="020B0604020202020204" pitchFamily="34" charset="0"/>
              </a:rPr>
              <a:t>NHÓM: 8</a:t>
            </a:r>
          </a:p>
        </p:txBody>
      </p:sp>
      <p:graphicFrame>
        <p:nvGraphicFramePr>
          <p:cNvPr id="6" name="Table 5"/>
          <p:cNvGraphicFramePr>
            <a:graphicFrameLocks noGrp="1"/>
          </p:cNvGraphicFramePr>
          <p:nvPr>
            <p:extLst>
              <p:ext uri="{D42A27DB-BD31-4B8C-83A1-F6EECF244321}">
                <p14:modId xmlns:p14="http://schemas.microsoft.com/office/powerpoint/2010/main" val="1929814237"/>
              </p:ext>
            </p:extLst>
          </p:nvPr>
        </p:nvGraphicFramePr>
        <p:xfrm>
          <a:off x="762000" y="786240"/>
          <a:ext cx="10595579" cy="5965080"/>
        </p:xfrm>
        <a:graphic>
          <a:graphicData uri="http://schemas.openxmlformats.org/drawingml/2006/table">
            <a:tbl>
              <a:tblPr firstRow="1" firstCol="1" bandRow="1"/>
              <a:tblGrid>
                <a:gridCol w="583226">
                  <a:extLst>
                    <a:ext uri="{9D8B030D-6E8A-4147-A177-3AD203B41FA5}">
                      <a16:colId xmlns:a16="http://schemas.microsoft.com/office/drawing/2014/main" val="20000"/>
                    </a:ext>
                  </a:extLst>
                </a:gridCol>
                <a:gridCol w="2695799">
                  <a:extLst>
                    <a:ext uri="{9D8B030D-6E8A-4147-A177-3AD203B41FA5}">
                      <a16:colId xmlns:a16="http://schemas.microsoft.com/office/drawing/2014/main" val="20001"/>
                    </a:ext>
                  </a:extLst>
                </a:gridCol>
                <a:gridCol w="1029700">
                  <a:extLst>
                    <a:ext uri="{9D8B030D-6E8A-4147-A177-3AD203B41FA5}">
                      <a16:colId xmlns:a16="http://schemas.microsoft.com/office/drawing/2014/main" val="20002"/>
                    </a:ext>
                  </a:extLst>
                </a:gridCol>
                <a:gridCol w="1077594">
                  <a:extLst>
                    <a:ext uri="{9D8B030D-6E8A-4147-A177-3AD203B41FA5}">
                      <a16:colId xmlns:a16="http://schemas.microsoft.com/office/drawing/2014/main" val="20003"/>
                    </a:ext>
                  </a:extLst>
                </a:gridCol>
                <a:gridCol w="1287332">
                  <a:extLst>
                    <a:ext uri="{9D8B030D-6E8A-4147-A177-3AD203B41FA5}">
                      <a16:colId xmlns:a16="http://schemas.microsoft.com/office/drawing/2014/main" val="20004"/>
                    </a:ext>
                  </a:extLst>
                </a:gridCol>
                <a:gridCol w="1291110">
                  <a:extLst>
                    <a:ext uri="{9D8B030D-6E8A-4147-A177-3AD203B41FA5}">
                      <a16:colId xmlns:a16="http://schemas.microsoft.com/office/drawing/2014/main" val="20005"/>
                    </a:ext>
                  </a:extLst>
                </a:gridCol>
                <a:gridCol w="1315409">
                  <a:extLst>
                    <a:ext uri="{9D8B030D-6E8A-4147-A177-3AD203B41FA5}">
                      <a16:colId xmlns:a16="http://schemas.microsoft.com/office/drawing/2014/main" val="20006"/>
                    </a:ext>
                  </a:extLst>
                </a:gridCol>
                <a:gridCol w="1315409">
                  <a:extLst>
                    <a:ext uri="{9D8B030D-6E8A-4147-A177-3AD203B41FA5}">
                      <a16:colId xmlns:a16="http://schemas.microsoft.com/office/drawing/2014/main" val="20007"/>
                    </a:ext>
                  </a:extLst>
                </a:gridCol>
              </a:tblGrid>
              <a:tr h="398311">
                <a:tc rowSpan="2">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Stt</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Họ</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và</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tên</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07000"/>
                        </a:lnSpc>
                        <a:spcAft>
                          <a:spcPts val="0"/>
                        </a:spcAft>
                      </a:pPr>
                      <a:r>
                        <a:rPr lang="en-US" sz="1800" b="1" dirty="0" err="1">
                          <a:solidFill>
                            <a:srgbClr val="000000"/>
                          </a:solidFill>
                          <a:effectLst/>
                          <a:latin typeface="Times New Roman" panose="02020603050405020304"/>
                          <a:ea typeface="Times New Roman" panose="02020603050405020304"/>
                          <a:cs typeface="Times New Roman" panose="02020603050405020304"/>
                        </a:rPr>
                        <a:t>Buổi</a:t>
                      </a:r>
                      <a:r>
                        <a:rPr lang="en-US" sz="1800" b="1" dirty="0">
                          <a:solidFill>
                            <a:srgbClr val="000000"/>
                          </a:solidFill>
                          <a:effectLst/>
                          <a:latin typeface="Times New Roman" panose="02020603050405020304"/>
                          <a:ea typeface="Times New Roman" panose="02020603050405020304"/>
                          <a:cs typeface="Times New Roman" panose="02020603050405020304"/>
                        </a:rPr>
                        <a:t>: 4</a:t>
                      </a:r>
                      <a:br>
                        <a:rPr lang="en-US" sz="1800" b="1" dirty="0">
                          <a:solidFill>
                            <a:srgbClr val="000000"/>
                          </a:solidFill>
                          <a:effectLst/>
                          <a:latin typeface="Times New Roman" panose="02020603050405020304"/>
                          <a:ea typeface="Times New Roman" panose="02020603050405020304"/>
                          <a:cs typeface="Times New Roman" panose="02020603050405020304"/>
                        </a:rPr>
                      </a:br>
                      <a:endParaRPr lang="en-US" sz="1800" dirty="0">
                        <a:effectLst/>
                        <a:latin typeface="Calibri" panose="020F0502020204030204"/>
                        <a:ea typeface="Calibri" panose="020F0502020204030204"/>
                        <a:cs typeface="Times New Roman" panose="02020603050405020304"/>
                      </a:endParaRPr>
                    </a:p>
                  </a:txBody>
                  <a:tcPr marL="67673" marR="67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3741">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Vắng</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Vào</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trễ</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về</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sớm</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Ko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tích</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cực</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Ko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T.Luận</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Điểm</a:t>
                      </a:r>
                      <a:endParaRPr lang="en-US" sz="1800" dirty="0">
                        <a:effectLst/>
                        <a:latin typeface="Arial" panose="020B0604020202020204" pitchFamily="34" charset="0"/>
                        <a:ea typeface="Calibri" panose="020F0502020204030204"/>
                        <a:cs typeface="Arial" panose="020B0604020202020204" pitchFamily="34" charset="0"/>
                      </a:endParaRPr>
                    </a:p>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CC</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Điểm</a:t>
                      </a: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a:cs typeface="Arial" panose="020B0604020202020204" pitchFamily="34" charset="0"/>
                        </a:rPr>
                        <a:t>nhóm</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3861">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Nguyễn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Hữu</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Thắng</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Arial" panose="020B0604020202020204" pitchFamily="34" charset="0"/>
                          <a:ea typeface="Calibri" panose="020F0502020204030204"/>
                          <a:cs typeface="Arial" panose="020B0604020202020204" pitchFamily="34" charset="0"/>
                        </a:rPr>
                        <a:t>10</a:t>
                      </a: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Phan Hoàng </a:t>
                      </a:r>
                      <a:r>
                        <a:rPr lang="en-US" sz="1800" b="0" i="0" u="none" strike="noStrike" dirty="0" err="1">
                          <a:solidFill>
                            <a:srgbClr val="000000"/>
                          </a:solidFill>
                          <a:effectLst/>
                          <a:latin typeface="Arial" panose="020B0604020202020204" pitchFamily="34" charset="0"/>
                          <a:cs typeface="Arial" panose="020B0604020202020204" pitchFamily="34" charset="0"/>
                        </a:rPr>
                        <a:t>Thắng</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Nguyễn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Thị</a:t>
                      </a:r>
                      <a:r>
                        <a:rPr lang="en-US" sz="1800" b="0" i="0" u="none" strike="noStrike" dirty="0">
                          <a:solidFill>
                            <a:srgbClr val="000000"/>
                          </a:solidFill>
                          <a:effectLst/>
                          <a:latin typeface="Arial" panose="020B0604020202020204" pitchFamily="34" charset="0"/>
                          <a:cs typeface="Arial" panose="020B0604020202020204" pitchFamily="34" charset="0"/>
                        </a:rPr>
                        <a:t> Mai </a:t>
                      </a:r>
                      <a:r>
                        <a:rPr lang="en-US" sz="1800" b="0" i="0" u="none" strike="noStrike" dirty="0" err="1">
                          <a:solidFill>
                            <a:srgbClr val="000000"/>
                          </a:solidFill>
                          <a:effectLst/>
                          <a:latin typeface="Arial" panose="020B0604020202020204" pitchFamily="34" charset="0"/>
                          <a:cs typeface="Arial" panose="020B0604020202020204" pitchFamily="34" charset="0"/>
                        </a:rPr>
                        <a:t>Thi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Nguyễn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Quốc</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Thịnh</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vi-VN" sz="1800" b="0" i="0" u="none" strike="noStrike" dirty="0">
                          <a:solidFill>
                            <a:srgbClr val="000000"/>
                          </a:solidFill>
                          <a:effectLst/>
                          <a:latin typeface="Arial" panose="020B0604020202020204" pitchFamily="34" charset="0"/>
                          <a:cs typeface="Arial" panose="020B0604020202020204" pitchFamily="34" charset="0"/>
                        </a:rPr>
                        <a:t>Ngô Trường Thọ</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vi-VN" sz="1800" b="0" i="0" u="none" strike="noStrike" dirty="0">
                          <a:solidFill>
                            <a:srgbClr val="000000"/>
                          </a:solidFill>
                          <a:effectLst/>
                          <a:latin typeface="Arial" panose="020B0604020202020204" pitchFamily="34" charset="0"/>
                          <a:cs typeface="Arial" panose="020B0604020202020204" pitchFamily="34" charset="0"/>
                        </a:rPr>
                        <a:t>Nguyễn Văn Thơm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Nguyễn</a:t>
                      </a:r>
                      <a:r>
                        <a:rPr lang="en-US" sz="1800" b="0" i="0" u="none" strike="noStrike" dirty="0">
                          <a:solidFill>
                            <a:srgbClr val="000000"/>
                          </a:solidFill>
                          <a:effectLst/>
                          <a:latin typeface="Arial" panose="020B0604020202020204" pitchFamily="34" charset="0"/>
                          <a:cs typeface="Arial" panose="020B0604020202020204" pitchFamily="34" charset="0"/>
                        </a:rPr>
                        <a:t> Văn </a:t>
                      </a:r>
                      <a:r>
                        <a:rPr lang="en-US" sz="1800" b="0" i="0" u="none" strike="noStrike" dirty="0" err="1">
                          <a:solidFill>
                            <a:srgbClr val="000000"/>
                          </a:solidFill>
                          <a:effectLst/>
                          <a:latin typeface="Arial" panose="020B0604020202020204" pitchFamily="34" charset="0"/>
                          <a:cs typeface="Arial" panose="020B0604020202020204" pitchFamily="34" charset="0"/>
                        </a:rPr>
                        <a:t>Thuận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Nguyễn</a:t>
                      </a:r>
                      <a:r>
                        <a:rPr lang="en-US" sz="1800" b="0" i="0" u="none" strike="noStrike" dirty="0">
                          <a:solidFill>
                            <a:srgbClr val="000000"/>
                          </a:solidFill>
                          <a:effectLst/>
                          <a:latin typeface="Arial" panose="020B0604020202020204" pitchFamily="34" charset="0"/>
                          <a:cs typeface="Arial" panose="020B0604020202020204" pitchFamily="34" charset="0"/>
                        </a:rPr>
                        <a:t> Thanh </a:t>
                      </a:r>
                      <a:r>
                        <a:rPr lang="en-US" sz="1800" b="0" i="0" u="none" strike="noStrike" dirty="0" err="1">
                          <a:solidFill>
                            <a:srgbClr val="000000"/>
                          </a:solidFill>
                          <a:effectLst/>
                          <a:latin typeface="Arial" panose="020B0604020202020204" pitchFamily="34" charset="0"/>
                          <a:cs typeface="Arial" panose="020B0604020202020204" pitchFamily="34" charset="0"/>
                        </a:rPr>
                        <a:t>Thùy</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Phan </a:t>
                      </a:r>
                      <a:r>
                        <a:rPr lang="en-US" sz="1800" b="0" i="0" u="none" strike="noStrike" dirty="0" err="1">
                          <a:solidFill>
                            <a:srgbClr val="000000"/>
                          </a:solidFill>
                          <a:effectLst/>
                          <a:latin typeface="Arial" panose="020B0604020202020204" pitchFamily="34" charset="0"/>
                          <a:cs typeface="Arial" panose="020B0604020202020204" pitchFamily="34" charset="0"/>
                        </a:rPr>
                        <a:t>Thị</a:t>
                      </a:r>
                      <a:r>
                        <a:rPr lang="en-US" sz="1800" b="0" i="0" u="none" strike="noStrike" dirty="0">
                          <a:solidFill>
                            <a:srgbClr val="000000"/>
                          </a:solidFill>
                          <a:effectLst/>
                          <a:latin typeface="Arial" panose="020B0604020202020204" pitchFamily="34" charset="0"/>
                          <a:cs typeface="Arial" panose="020B0604020202020204" pitchFamily="34" charset="0"/>
                        </a:rPr>
                        <a:t> Thanh </a:t>
                      </a:r>
                      <a:r>
                        <a:rPr lang="en-US" sz="1800" b="0" i="0" u="none" strike="noStrike" dirty="0" err="1">
                          <a:solidFill>
                            <a:srgbClr val="000000"/>
                          </a:solidFill>
                          <a:effectLst/>
                          <a:latin typeface="Arial" panose="020B0604020202020204" pitchFamily="34" charset="0"/>
                          <a:cs typeface="Arial" panose="020B0604020202020204" pitchFamily="34" charset="0"/>
                        </a:rPr>
                        <a:t>Thủy</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vi-VN" sz="1800" b="0" i="0" u="none" strike="noStrike" dirty="0">
                          <a:solidFill>
                            <a:srgbClr val="000000"/>
                          </a:solidFill>
                          <a:effectLst/>
                          <a:latin typeface="Arial" panose="020B0604020202020204" pitchFamily="34" charset="0"/>
                          <a:cs typeface="Arial" panose="020B0604020202020204" pitchFamily="34" charset="0"/>
                        </a:rPr>
                        <a:t>Lê Hoàng Kim Thư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vi-VN" sz="1800" b="0" i="0" u="none" strike="noStrike" dirty="0">
                          <a:solidFill>
                            <a:srgbClr val="000000"/>
                          </a:solidFill>
                          <a:effectLst/>
                          <a:latin typeface="Arial" panose="020B0604020202020204" pitchFamily="34" charset="0"/>
                          <a:cs typeface="Arial" panose="020B0604020202020204" pitchFamily="34" charset="0"/>
                        </a:rPr>
                        <a:t>Nguyễn Minh Thư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Trần</a:t>
                      </a:r>
                      <a:r>
                        <a:rPr lang="en-US" sz="1800" b="0" i="0" u="none" strike="noStrike" dirty="0">
                          <a:solidFill>
                            <a:srgbClr val="000000"/>
                          </a:solidFill>
                          <a:effectLst/>
                          <a:latin typeface="Arial" panose="020B0604020202020204" pitchFamily="34" charset="0"/>
                          <a:cs typeface="Arial" panose="020B0604020202020204" pitchFamily="34" charset="0"/>
                        </a:rPr>
                        <a:t> Mai Thy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Huỳnh</a:t>
                      </a:r>
                      <a:r>
                        <a:rPr lang="en-US" sz="1800" b="0" i="0" u="none" strike="noStrike" dirty="0">
                          <a:solidFill>
                            <a:srgbClr val="000000"/>
                          </a:solidFill>
                          <a:effectLst/>
                          <a:latin typeface="Arial" panose="020B0604020202020204" pitchFamily="34" charset="0"/>
                          <a:cs typeface="Arial" panose="020B0604020202020204" pitchFamily="34" charset="0"/>
                        </a:rPr>
                        <a:t> Kim </a:t>
                      </a:r>
                      <a:r>
                        <a:rPr lang="en-US" sz="1800" b="0" i="0" u="none" strike="noStrike" dirty="0" err="1">
                          <a:solidFill>
                            <a:srgbClr val="000000"/>
                          </a:solidFill>
                          <a:effectLst/>
                          <a:latin typeface="Arial" panose="020B0604020202020204" pitchFamily="34" charset="0"/>
                          <a:cs typeface="Arial" panose="020B0604020202020204" pitchFamily="34" charset="0"/>
                        </a:rPr>
                        <a:t>Ngân</a:t>
                      </a:r>
                      <a:r>
                        <a:rPr lang="en-US" sz="1800" b="0" i="0" u="none" strike="noStrike" dirty="0">
                          <a:solidFill>
                            <a:srgbClr val="000000"/>
                          </a:solidFill>
                          <a:effectLst/>
                          <a:latin typeface="Arial" panose="020B0604020202020204" pitchFamily="34" charset="0"/>
                          <a:cs typeface="Arial" panose="020B0604020202020204" pitchFamily="34" charset="0"/>
                        </a:rPr>
                        <a:t> Hà Tiên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vi-VN" sz="1800" b="0" i="0" u="none" strike="noStrike" dirty="0">
                          <a:solidFill>
                            <a:srgbClr val="000000"/>
                          </a:solidFill>
                          <a:effectLst/>
                          <a:latin typeface="Arial" panose="020B0604020202020204" pitchFamily="34" charset="0"/>
                          <a:cs typeface="Arial" panose="020B0604020202020204" pitchFamily="34" charset="0"/>
                        </a:rPr>
                        <a:t>Dương Văn Tiền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1721">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Đoàn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Mạnh</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Tiến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10 </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4806">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142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Arial" panose="020B0604020202020204" pitchFamily="34" charset="0"/>
                          <a:cs typeface="Arial" panose="020B0604020202020204" pitchFamily="34" charset="0"/>
                        </a:rPr>
                        <a:t>Trần</a:t>
                      </a:r>
                      <a:r>
                        <a:rPr lang="en-US" sz="1800" b="0" i="0" u="none" strike="noStrike" dirty="0">
                          <a:solidFill>
                            <a:srgbClr val="000000"/>
                          </a:solidFill>
                          <a:effectLst/>
                          <a:latin typeface="Arial" panose="020B0604020202020204" pitchFamily="34" charset="0"/>
                          <a:cs typeface="Arial" panose="020B0604020202020204" pitchFamily="34" charset="0"/>
                        </a:rPr>
                        <a:t> Văn </a:t>
                      </a:r>
                      <a:r>
                        <a:rPr lang="en-US" sz="1800" b="0" i="0" u="none" strike="noStrike" dirty="0" err="1">
                          <a:solidFill>
                            <a:srgbClr val="000000"/>
                          </a:solidFill>
                          <a:effectLst/>
                          <a:latin typeface="Arial" panose="020B0604020202020204" pitchFamily="34" charset="0"/>
                          <a:cs typeface="Arial" panose="020B0604020202020204" pitchFamily="34" charset="0"/>
                        </a:rPr>
                        <a:t>Tiến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10</a:t>
                      </a:r>
                      <a:endParaRPr lang="en-US" sz="1800" b="1"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solidFill>
                            <a:srgbClr val="000000"/>
                          </a:solidFill>
                          <a:effectLst/>
                          <a:latin typeface="Arial" panose="020B0604020202020204" pitchFamily="34" charset="0"/>
                          <a:ea typeface="Times New Roman" panose="02020603050405020304"/>
                          <a:cs typeface="Arial" panose="020B0604020202020204" pitchFamily="34" charset="0"/>
                        </a:rPr>
                        <a:t> </a:t>
                      </a: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480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143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Lê Văn Tính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Arial" panose="020B0604020202020204" pitchFamily="34" charset="0"/>
                          <a:ea typeface="Calibri" panose="020F0502020204030204"/>
                          <a:cs typeface="Arial" panose="020B0604020202020204" pitchFamily="34" charset="0"/>
                        </a:rPr>
                        <a:t>10</a:t>
                      </a: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Arial" panose="020B0604020202020204" pitchFamily="34" charset="0"/>
                        <a:ea typeface="Calibri" panose="020F0502020204030204"/>
                        <a:cs typeface="Arial" panose="020B0604020202020204" pitchFamily="34" charset="0"/>
                      </a:endParaRPr>
                    </a:p>
                  </a:txBody>
                  <a:tcPr marL="67673" marR="6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50483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4280"/>
            <a:ext cx="12192000" cy="1477328"/>
          </a:xfrm>
          <a:prstGeom prst="rect">
            <a:avLst/>
          </a:prstGeom>
          <a:noFill/>
        </p:spPr>
        <p:txBody>
          <a:bodyPr wrap="square" rtlCol="0">
            <a:spAutoFit/>
          </a:bodyPr>
          <a:lstStyle/>
          <a:p>
            <a:pPr algn="ctr"/>
            <a:r>
              <a:rPr lang="vi-VN" sz="3000" b="1" dirty="0">
                <a:latin typeface="Arial" panose="020B0604020202020204" pitchFamily="34" charset="0"/>
                <a:cs typeface="Arial" panose="020B0604020202020204" pitchFamily="34" charset="0"/>
              </a:rPr>
              <a:t>Chủ đề 16: Trong thực tiễn, anh/ chị đã thực hiện và phát huy quyền dân chủ của bản thân như thế nào? Theo anh/ chị, việc thực hiện và phát huy dân chủ trong xã hội ta tốt chưa? Vì sao?</a:t>
            </a:r>
          </a:p>
        </p:txBody>
      </p:sp>
    </p:spTree>
    <p:extLst>
      <p:ext uri="{BB962C8B-B14F-4D97-AF65-F5344CB8AC3E}">
        <p14:creationId xmlns:p14="http://schemas.microsoft.com/office/powerpoint/2010/main" val="421625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2646878"/>
          </a:xfrm>
          <a:prstGeom prst="rect">
            <a:avLst/>
          </a:prstGeom>
          <a:noFill/>
        </p:spPr>
        <p:txBody>
          <a:bodyPr wrap="square" rtlCol="0">
            <a:spAutoFit/>
          </a:bodyPr>
          <a:lstStyle/>
          <a:p>
            <a:pPr>
              <a:spcBef>
                <a:spcPts val="600"/>
              </a:spcBef>
            </a:pPr>
            <a:r>
              <a:rPr lang="vi-VN" sz="2600" b="1" dirty="0">
                <a:latin typeface="Arial" panose="020B0604020202020204" pitchFamily="34" charset="0"/>
                <a:cs typeface="Arial" panose="020B0604020202020204" pitchFamily="34" charset="0"/>
              </a:rPr>
              <a:t>1.	Dân chủ là gì? </a:t>
            </a:r>
          </a:p>
          <a:p>
            <a:pPr>
              <a:spcBef>
                <a:spcPts val="600"/>
              </a:spcBef>
            </a:pPr>
            <a:r>
              <a:rPr lang="vi-VN" sz="2600" dirty="0">
                <a:latin typeface="Arial" panose="020B0604020202020204" pitchFamily="34" charset="0"/>
                <a:cs typeface="Arial" panose="020B0604020202020204" pitchFamily="34" charset="0"/>
              </a:rPr>
              <a:t>Dân chủ được hiểu là nhân dân cai trị và sau này được các nhà chính trị gọi giản lược là quyền lực của nhân dân hay quyền lực thuộc về nhân dân.</a:t>
            </a:r>
          </a:p>
          <a:p>
            <a:pPr>
              <a:spcBef>
                <a:spcPts val="600"/>
              </a:spcBef>
            </a:pPr>
            <a:r>
              <a:rPr lang="vi-VN" sz="2600" dirty="0">
                <a:latin typeface="Arial" panose="020B0604020202020204" pitchFamily="34" charset="0"/>
                <a:cs typeface="Arial" panose="020B0604020202020204" pitchFamily="34" charset="0"/>
              </a:rPr>
              <a:t>Dân chủ là một giá trị xã hội phản ánh những quyền cơ bản của con người, là một hình thức tổ chức nhà nước của giai cấp cầm quyền; có quá trình ra đời, phát triển cùng với lịch sử xã hội nhân loại. </a:t>
            </a:r>
          </a:p>
        </p:txBody>
      </p:sp>
      <p:pic>
        <p:nvPicPr>
          <p:cNvPr id="3074" name="Picture 2" descr="Khát vọng Dân chủ | Việt Tân">
            <a:extLst>
              <a:ext uri="{FF2B5EF4-FFF2-40B4-BE49-F238E27FC236}">
                <a16:creationId xmlns:a16="http://schemas.microsoft.com/office/drawing/2014/main" id="{9BCA0C1A-005E-7B6D-C077-11E92BEAD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73" y="3124200"/>
            <a:ext cx="6334253" cy="264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6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7048083"/>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2. Quyền dân chủ là gì? </a:t>
            </a:r>
          </a:p>
          <a:p>
            <a:r>
              <a:rPr lang="vi-VN" sz="2600" dirty="0">
                <a:latin typeface="Arial" panose="020B0604020202020204" pitchFamily="34" charset="0"/>
                <a:cs typeface="Arial" panose="020B0604020202020204" pitchFamily="34" charset="0"/>
              </a:rPr>
              <a:t>- Quyền dân chủ chính là những yêu sách, nhu cầu nội tại của mỗi cá nhân, với tư cách là công dân đối với các nguyên tắc, các chuẩn amực pháp lý dân chủ trong một thiết chế xã hội dân chủ nhằm bảo đảm sự tham gia một cách tự do, bình đẳng và đầy đủ vào các công việc của Nhà nước và toàn bộ đời sống xã hội của con người.</a:t>
            </a:r>
          </a:p>
          <a:p>
            <a:pPr>
              <a:spcBef>
                <a:spcPts val="600"/>
              </a:spcBef>
            </a:pPr>
            <a:r>
              <a:rPr lang="vi-VN" sz="2600" dirty="0">
                <a:latin typeface="Arial" panose="020B0604020202020204" pitchFamily="34" charset="0"/>
                <a:cs typeface="Arial" panose="020B0604020202020204" pitchFamily="34" charset="0"/>
              </a:rPr>
              <a:t>- Quyền dân chủ còn là một giá trị xã hội của con người đã được thể chế hoá thành hệ thống pháp luật của một nhà nước nhất định, gắn với một hệ thống chính trị nhất định dựa trên một trình độ phát triển nhất định về kinh tế và văn hoá. Vì vậy, quyền dân chủ một mặt là sự phản ánh bước tiến của con người về tự do, bình đẳng và sự giải phóng toàn diện năng lực bản chất người của mỗi cá nhân, mặt khác phản ánh sự phát triển của luật pháp, trình độ kinh tế, văn hoá và tiến bộ xã hội của quốc gia đó. Do đó, có thể nói: quyền dân chủ chính là quyền và tự do cơ bản của con người trong một chế độ xã hội dân chủ hay là yêu sách, nhu cầu chính đáng của con người về sự bình đẳng chính trị và bình đẳng xã hội với tính cách là môi trường và điều kiện cho sự tồn tại, phát triển và hoàn thiện nhân cách ư văn hoá và nhân tính ư tự do của mỗi cá nhân.</a:t>
            </a:r>
          </a:p>
        </p:txBody>
      </p:sp>
    </p:spTree>
    <p:extLst>
      <p:ext uri="{BB962C8B-B14F-4D97-AF65-F5344CB8AC3E}">
        <p14:creationId xmlns:p14="http://schemas.microsoft.com/office/powerpoint/2010/main" val="157679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5693866"/>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Nền dân chủ ở Việt Nam </a:t>
            </a:r>
          </a:p>
          <a:p>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Đảng ta khẳng định một trong những đặc trưng của chủ nghĩa xã hội Việt Nam là do nhân dân làm chủ. </a:t>
            </a:r>
          </a:p>
          <a:p>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Dân chủ đã được đưa vào mục tiêu tổng quát của cách mạng Việt Nam: Dân giàu, nước mạnh, dân chủ, công bằng, văn minh.</a:t>
            </a:r>
          </a:p>
          <a:p>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Dân chủ gắn liền với kỷ luật, kỷ cương và phải được thể chế hóa bằng pháp luật, được pháp luật bảo đảm.</a:t>
            </a:r>
            <a:endParaRPr lang="en-US" sz="2600"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*Bản chất của nền dân chủ ở Việt Nam:</a:t>
            </a:r>
          </a:p>
          <a:p>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Cũng như bản chất của nền dân chủ xã hội chủ nghĩa nói chung, ở Việt Nam, bản</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chất dân chủ xã hội chủ nghĩa là dựa vào Nhà nước xã hội chủ nghĩa và sự ủng hộ, giúp đỡ của nhân dân.</a:t>
            </a:r>
          </a:p>
          <a:p>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Bản chất dân chủ xã hội chủ nghĩa ở Việt nam được thực hiện thông qua các hình thức dân chủ gián tiếp và dân chủ trực tiếp.</a:t>
            </a:r>
          </a:p>
          <a:p>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61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894195"/>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Nền dân chủ ở Việt Nam </a:t>
            </a:r>
          </a:p>
          <a:p>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*Hình thức dân chủ gián tiếp </a:t>
            </a:r>
            <a:r>
              <a:rPr lang="vi-VN" sz="2600" dirty="0">
                <a:latin typeface="Arial" panose="020B0604020202020204" pitchFamily="34" charset="0"/>
                <a:cs typeface="Arial" panose="020B0604020202020204" pitchFamily="34" charset="0"/>
              </a:rPr>
              <a:t>là hình thức dân chủ đại diện, được thực hiện do</a:t>
            </a:r>
          </a:p>
          <a:p>
            <a:r>
              <a:rPr lang="vi-VN" sz="2600" dirty="0">
                <a:latin typeface="Arial" panose="020B0604020202020204" pitchFamily="34" charset="0"/>
                <a:cs typeface="Arial" panose="020B0604020202020204" pitchFamily="34" charset="0"/>
              </a:rPr>
              <a:t>nhân dân ủy quyền”, giao quyền lực của mình cho tổ chức mà nhân dân trực tiếp</a:t>
            </a:r>
          </a:p>
          <a:p>
            <a:r>
              <a:rPr lang="vi-VN" sz="2600" dirty="0">
                <a:latin typeface="Arial" panose="020B0604020202020204" pitchFamily="34" charset="0"/>
                <a:cs typeface="Arial" panose="020B0604020202020204" pitchFamily="34" charset="0"/>
              </a:rPr>
              <a:t>bầu ra. Những con người và tổ chức ấy đại diện cho nhân dân, thực hiện quyền làm</a:t>
            </a:r>
          </a:p>
          <a:p>
            <a:r>
              <a:rPr lang="vi-VN" sz="2600" dirty="0">
                <a:latin typeface="Arial" panose="020B0604020202020204" pitchFamily="34" charset="0"/>
                <a:cs typeface="Arial" panose="020B0604020202020204" pitchFamily="34" charset="0"/>
              </a:rPr>
              <a:t>chủ cho nhân dân. Nhân dân bầu ra Quốc hội Quốc hội là cơ quan quyền lực nhà</a:t>
            </a:r>
          </a:p>
          <a:p>
            <a:r>
              <a:rPr lang="vi-VN" sz="2600" dirty="0">
                <a:latin typeface="Arial" panose="020B0604020202020204" pitchFamily="34" charset="0"/>
                <a:cs typeface="Arial" panose="020B0604020202020204" pitchFamily="34" charset="0"/>
              </a:rPr>
              <a:t>nước cao nhất hoạt động theo nhiệm kỳ 5 năm. Quyền lực nhà nước ta là thống  nhất, có sự phân công, phối hợp và kiểm soát giữa các cơ quan nhà nước trong việc thực hiện các quyền lập pháp, hành pháp và tư pháp.</a:t>
            </a:r>
            <a:endParaRPr lang="en-US" sz="2600" dirty="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*Hình thức dân chủ trực tiếp </a:t>
            </a:r>
            <a:r>
              <a:rPr lang="vi-VN" sz="2600" dirty="0">
                <a:latin typeface="Arial" panose="020B0604020202020204" pitchFamily="34" charset="0"/>
                <a:cs typeface="Arial" panose="020B0604020202020204" pitchFamily="34" charset="0"/>
              </a:rPr>
              <a:t>là hình thức thông qua đó, nhân dân bằng hành động trực tiếp của mình thực hiện quyền làm chủ nhà nước và xã hội. Hình thức đó thể hiện các quyền được thông tin về hoạt động của nhà nước, được bàn bạc về công việc của nhà nước và cộng đồng dân cư; được bàn đến những quyết định về dân chủ cơ sở, nhân dân kiểm tra, giám sát hoạt động của cơ quan nhà nước từ Trung ương cho đến cơ sở. </a:t>
            </a:r>
          </a:p>
          <a:p>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19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632585"/>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4</a:t>
            </a:r>
            <a:r>
              <a:rPr lang="vi-VN"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Trả</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lời</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câu</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hỏi</a:t>
            </a:r>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Anh/ chị đã thực hiện và phát huy quyền dân chủ của bản thân như thế nào?</a:t>
            </a:r>
          </a:p>
          <a:p>
            <a:pPr>
              <a:spcBef>
                <a:spcPts val="600"/>
              </a:spcBef>
            </a:pPr>
            <a:r>
              <a:rPr lang="vi-VN" sz="2600" dirty="0">
                <a:latin typeface="Arial" panose="020B0604020202020204" pitchFamily="34" charset="0"/>
                <a:cs typeface="Arial" panose="020B0604020202020204" pitchFamily="34" charset="0"/>
              </a:rPr>
              <a:t>Việc thực hiện và phát huy quyền dân chủ của bản thân là điều tiên quyết và bắt buộc đối với mọi công dân, với bản thân em là một sinh viên TDMU: </a:t>
            </a:r>
            <a:endParaRPr lang="en-US" sz="2600" dirty="0">
              <a:latin typeface="Arial" panose="020B0604020202020204" pitchFamily="34" charset="0"/>
              <a:cs typeface="Arial" panose="020B0604020202020204" pitchFamily="34" charset="0"/>
            </a:endParaRP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Tôi được tự do sinh sống, kinh doanh, học tập trong phạm vi cho phép của pháp luật.</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Khi đủ 18 tuổi, tôi đã thực hiện quyền dân chủ bằng cách tham gia bầu cử tại địa phương.</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Tham gia các chương trình tình nguyện, thiện nguyện, tuyên truyền, hỗ trợ giúp người dân hiểu rõ hơn về quyền dân chủ, giữ gìn vệ sinh môi trường,... </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Là một sinh viên, tôi luôn có ý thức rèn luyện, học tập và luôn tuân thủ theo quy định của nhà trường. </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Là một công dân, tôi luôn có ý thức tuân thủ và tự chấp hành tốt các quy định, pháp luật của nhà nước (như luật an toàn giao thông, luật bảo vệ môi trường,..).</a:t>
            </a:r>
          </a:p>
          <a:p>
            <a:pPr>
              <a:spcBef>
                <a:spcPts val="600"/>
              </a:spcBef>
            </a:pP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56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5601533"/>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5</a:t>
            </a:r>
            <a:r>
              <a:rPr lang="vi-VN"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Trả</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lời</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câu</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hỏi</a:t>
            </a:r>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Việc thực hiện và phát huy dân chủ trong xã hội ta tốt chưa? Vì sao ?</a:t>
            </a:r>
          </a:p>
          <a:p>
            <a:pPr>
              <a:spcBef>
                <a:spcPts val="600"/>
              </a:spcBef>
            </a:pPr>
            <a:r>
              <a:rPr lang="vi-VN" sz="2600" dirty="0">
                <a:latin typeface="Arial" panose="020B0604020202020204" pitchFamily="34" charset="0"/>
                <a:cs typeface="Arial" panose="020B0604020202020204" pitchFamily="34" charset="0"/>
              </a:rPr>
              <a:t>Việc thực hiện và phát huy dân chủ trong xã hội ta chưa tốt vì vẫn còn nhiều </a:t>
            </a:r>
            <a:r>
              <a:rPr lang="vi-VN" sz="2600" b="1" dirty="0">
                <a:latin typeface="Arial" panose="020B0604020202020204" pitchFamily="34" charset="0"/>
                <a:cs typeface="Arial" panose="020B0604020202020204" pitchFamily="34" charset="0"/>
              </a:rPr>
              <a:t>hạn chế </a:t>
            </a:r>
            <a:r>
              <a:rPr lang="vi-VN" sz="2600" dirty="0">
                <a:latin typeface="Arial" panose="020B0604020202020204" pitchFamily="34" charset="0"/>
                <a:cs typeface="Arial" panose="020B0604020202020204" pitchFamily="34" charset="0"/>
              </a:rPr>
              <a:t>và bất cập bởi các lí do sau:</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Một bộ phận cán bộ, đảng viên và nhân dân nhận thức về dân chủ còn nhiều hạn chế, phiến diện, nhất là thực hành dân chủ trong Đảng, nên thiếu trách nhiệm trong việc triển khai thực hiện dân chủ ở cơ sở. </a:t>
            </a:r>
            <a:endParaRPr lang="en-US" sz="2600"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Một số văn bản pháp luật tạo cơ sở pháp lý phát huy tốt hơn quyền làm chủ của nhân dân chưa được xây dựng kịp thời, triển khai rộng rãi. </a:t>
            </a:r>
          </a:p>
          <a:p>
            <a:pPr>
              <a:spcBef>
                <a:spcPts val="600"/>
              </a:spcBef>
            </a:pPr>
            <a:r>
              <a:rPr lang="vi-VN" sz="2600" dirty="0">
                <a:latin typeface="Arial" panose="020B0604020202020204" pitchFamily="34" charset="0"/>
                <a:cs typeface="Arial" panose="020B0604020202020204" pitchFamily="34" charset="0"/>
              </a:rPr>
              <a:t>Vd:</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Luật Trưng cầu ý dân là văn bản pháp luật quan trọng để nhân dân trực tiếp thể hiện ý chí của mình trong việc quyết định những vấn đề quan trọng của đất nước, tăng cường đoàn kết và đồng thuận xã hội có hiệu lực từ ngày 1-7-2016, nhưng đến nay vẫn chưa được tổ chức triển khai thực hiện rộng rãi. </a:t>
            </a:r>
          </a:p>
        </p:txBody>
      </p:sp>
    </p:spTree>
    <p:extLst>
      <p:ext uri="{BB962C8B-B14F-4D97-AF65-F5344CB8AC3E}">
        <p14:creationId xmlns:p14="http://schemas.microsoft.com/office/powerpoint/2010/main" val="363584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324808"/>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5</a:t>
            </a:r>
            <a:r>
              <a:rPr lang="vi-VN"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Trả</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lời</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câu</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hỏi</a:t>
            </a:r>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Việc thực hiện và phát huy dân chủ trong xã hội ta tốt chưa? Vì sao ? </a:t>
            </a:r>
            <a:endParaRPr lang="en-US" sz="2600" b="1"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Là Đảng duy nhất cầm quyền, một số cán bộ, đảng viên còn lạm quyền, bao biện, độc đoán, làm giảm sút lòng tin của nhân dân vào sự lãnh đạo của Đảng.</a:t>
            </a:r>
          </a:p>
          <a:p>
            <a:pPr>
              <a:spcBef>
                <a:spcPts val="600"/>
              </a:spcBef>
            </a:pPr>
            <a:r>
              <a:rPr lang="vi-VN" sz="2600" dirty="0">
                <a:latin typeface="Arial" panose="020B0604020202020204" pitchFamily="34" charset="0"/>
                <a:cs typeface="Arial" panose="020B0604020202020204" pitchFamily="34" charset="0"/>
              </a:rPr>
              <a:t>-	Thực hành dân chủ trong xã hội còn chưa tốt, quyền làm chủ của nhân dân chưa được tôn trọng và phát huy đầy đủ, thậm chí quyền làm chủ của nhân dân ở một số nơi, trên một vài lĩnh vực còn bị vi phạm, tước đi. </a:t>
            </a:r>
          </a:p>
          <a:p>
            <a:pPr>
              <a:spcBef>
                <a:spcPts val="600"/>
              </a:spcBef>
            </a:pPr>
            <a:r>
              <a:rPr lang="vi-VN" sz="2600" dirty="0">
                <a:latin typeface="Arial" panose="020B0604020202020204" pitchFamily="34" charset="0"/>
                <a:cs typeface="Arial" panose="020B0604020202020204" pitchFamily="34" charset="0"/>
              </a:rPr>
              <a:t>Vd: Đại dịch Covid-19 kéo dài suốt 2 năm tại nước ta gây ảnh hưởng rất nhiều đến hệ thống kinh tế, cũng như cuộc sống người dân. Rất nhiều người dân lâm vào tình cảnh túng thiếu, mất việc làm, không xoay sở được cái ăn, cái mặc. Nhiều nguồn trợ cấp đã được “rót” xuống để cải thiện cuộc sống, giúp đỡ phần nào chi phí sinh hoạt cho nhân dân. Nhưng số tiền đó không thể đến được tay của khá nhiều người dân, hoặc đến khi nhận được họ cũng đã bị trừ đi rất nhiều khoảng phụ phí, vẫn chưa giải quyết được tình hình an sinh, gây bức xúc cho nhiều người. </a:t>
            </a:r>
          </a:p>
        </p:txBody>
      </p:sp>
    </p:spTree>
    <p:extLst>
      <p:ext uri="{BB962C8B-B14F-4D97-AF65-F5344CB8AC3E}">
        <p14:creationId xmlns:p14="http://schemas.microsoft.com/office/powerpoint/2010/main" val="147866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4724370"/>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5</a:t>
            </a:r>
            <a:r>
              <a:rPr lang="vi-VN"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Trả</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lời</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câu</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hỏi</a:t>
            </a:r>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Việc thực hiện và phát huy dân chủ trong xã hội ta tốt chưa? Vì sao ? </a:t>
            </a:r>
            <a:endParaRPr lang="en-US" sz="2600" b="1"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Việc giải quyết yêu cầu phát huy dân chủ, tự do ngôn luận, lắng nghe các ý kiến khác biệt, tư duy phản biện trong xã hội với việc giữ vững kỷ luật, kỷ cương, phép nước còn nhiều bất cập. </a:t>
            </a:r>
          </a:p>
          <a:p>
            <a:pPr>
              <a:spcBef>
                <a:spcPts val="600"/>
              </a:spcBef>
            </a:pPr>
            <a:r>
              <a:rPr lang="vi-VN" sz="2600" dirty="0">
                <a:latin typeface="Arial" panose="020B0604020202020204" pitchFamily="34" charset="0"/>
                <a:cs typeface="Arial" panose="020B0604020202020204" pitchFamily="34" charset="0"/>
              </a:rPr>
              <a:t>Vd: Hằng năm vẫn còn rất nhiều đơn khiếu nại được đề lên cơ cấp các cấp về các vấn đề như an ninh khu vực, ô nhiễm môi trường, tranh chấp đất đai,... nhưng nhìn chung, ý kiến của nhân dân vẫn chưa được phản hồi và giải quyết một cách nhanh chóng, còn nhiều trì trệ. </a:t>
            </a: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Chưa có cơ chế bảo đảm để nhân dân thực hiện vai trò chủ thể của quyền lực, trên thực tế, quyền lực vẫn thuộc về các cơ quan nhà nước.</a:t>
            </a:r>
          </a:p>
        </p:txBody>
      </p:sp>
    </p:spTree>
    <p:extLst>
      <p:ext uri="{BB962C8B-B14F-4D97-AF65-F5344CB8AC3E}">
        <p14:creationId xmlns:p14="http://schemas.microsoft.com/office/powerpoint/2010/main" val="129607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4280"/>
            <a:ext cx="12192000" cy="1015663"/>
          </a:xfrm>
          <a:prstGeom prst="rect">
            <a:avLst/>
          </a:prstGeom>
          <a:noFill/>
        </p:spPr>
        <p:txBody>
          <a:bodyPr wrap="square" rtlCol="0">
            <a:spAutoFit/>
          </a:bodyPr>
          <a:lstStyle/>
          <a:p>
            <a:pPr algn="ctr"/>
            <a:r>
              <a:rPr lang="vi-VN" sz="3000" b="1" dirty="0">
                <a:latin typeface="Arial" panose="020B0604020202020204" pitchFamily="34" charset="0"/>
                <a:cs typeface="Arial" panose="020B0604020202020204" pitchFamily="34" charset="0"/>
              </a:rPr>
              <a:t>Chủ </a:t>
            </a:r>
            <a:r>
              <a:rPr lang="en-US" sz="3000" b="1" dirty="0">
                <a:latin typeface="Arial" panose="020B0604020202020204" pitchFamily="34" charset="0"/>
                <a:cs typeface="Arial" panose="020B0604020202020204" pitchFamily="34" charset="0"/>
              </a:rPr>
              <a:t>đ</a:t>
            </a:r>
            <a:r>
              <a:rPr lang="vi-VN" sz="3000" b="1" dirty="0">
                <a:latin typeface="Arial" panose="020B0604020202020204" pitchFamily="34" charset="0"/>
                <a:cs typeface="Arial" panose="020B0604020202020204" pitchFamily="34" charset="0"/>
              </a:rPr>
              <a:t>ề 19: Trong hoạt động kinh tế ở Việt Nam hiện nay, các giai cấp, tầng lớp đã có những đóng góp cụ thể như thế nào?</a:t>
            </a:r>
          </a:p>
        </p:txBody>
      </p:sp>
    </p:spTree>
    <p:extLst>
      <p:ext uri="{BB962C8B-B14F-4D97-AF65-F5344CB8AC3E}">
        <p14:creationId xmlns:p14="http://schemas.microsoft.com/office/powerpoint/2010/main" val="361782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4280"/>
            <a:ext cx="12192000" cy="1477328"/>
          </a:xfrm>
          <a:prstGeom prst="rect">
            <a:avLst/>
          </a:prstGeom>
          <a:noFill/>
        </p:spPr>
        <p:txBody>
          <a:bodyPr wrap="square" rtlCol="0">
            <a:spAutoFit/>
          </a:bodyPr>
          <a:lstStyle/>
          <a:p>
            <a:pPr algn="ctr"/>
            <a:r>
              <a:rPr lang="vi-VN" sz="3000" b="1" dirty="0">
                <a:latin typeface="Arial" panose="020B0604020202020204" pitchFamily="34" charset="0"/>
                <a:cs typeface="Arial" panose="020B0604020202020204" pitchFamily="34" charset="0"/>
              </a:rPr>
              <a:t>Chủ đề 15: Anh/ chị hãy chỉ ra những mặt tích cực và hạn chế của nhà nước tư sản?</a:t>
            </a:r>
          </a:p>
          <a:p>
            <a:pPr algn="ctr"/>
            <a:r>
              <a:rPr lang="vi-VN" sz="3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7771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3046988"/>
          </a:xfrm>
          <a:prstGeom prst="rect">
            <a:avLst/>
          </a:prstGeom>
          <a:noFill/>
        </p:spPr>
        <p:txBody>
          <a:bodyPr wrap="square" rtlCol="0">
            <a:spAutoFit/>
          </a:bodyPr>
          <a:lstStyle/>
          <a:p>
            <a:pPr>
              <a:spcBef>
                <a:spcPts val="600"/>
              </a:spcBef>
            </a:pPr>
            <a:r>
              <a:rPr lang="vi-VN" sz="2600" b="1" dirty="0">
                <a:latin typeface="Arial" panose="020B0604020202020204" pitchFamily="34" charset="0"/>
                <a:cs typeface="Arial" panose="020B0604020202020204" pitchFamily="34" charset="0"/>
              </a:rPr>
              <a:t>1. Khái niệm cơ cấu xã hội và cơ cấu xã hội - giai cấp</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Cơ cấu xã hội là những cộng đồng người cùng toàn bộ những mối quan hệ xã hội do sự tác dộng lẫn nhau của các cộng đồng ấy tạo nên.</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Cơ cấu xã hội - giai cấp là hệ thống các giai cấp, tầng lớp xã hội tồn tại khách quan trong một chế độ xã hội nhất định, thông qua những mối quan hệ về sở hữu tư liệu sản xuất, về tổ chức quản lý quá trình sản xuất, về địa vị chính trị - xã hội...giữa các giai cấp và tầng lớp đó.</a:t>
            </a:r>
          </a:p>
        </p:txBody>
      </p:sp>
    </p:spTree>
    <p:extLst>
      <p:ext uri="{BB962C8B-B14F-4D97-AF65-F5344CB8AC3E}">
        <p14:creationId xmlns:p14="http://schemas.microsoft.com/office/powerpoint/2010/main" val="134137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5678478"/>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2. </a:t>
            </a:r>
            <a:r>
              <a:rPr lang="vi-VN" sz="2600" b="1" dirty="0">
                <a:latin typeface="Arial" panose="020B0604020202020204" pitchFamily="34" charset="0"/>
                <a:cs typeface="Arial" panose="020B0604020202020204" pitchFamily="34" charset="0"/>
              </a:rPr>
              <a:t>Vị trí của cơ cấu xã hội - giai cấp trong cơ cấu xã hội</a:t>
            </a:r>
          </a:p>
          <a:p>
            <a:pPr>
              <a:spcBef>
                <a:spcPts val="600"/>
              </a:spcBef>
            </a:pPr>
            <a:r>
              <a:rPr lang="vi-VN" sz="2600" dirty="0">
                <a:latin typeface="Arial" panose="020B0604020202020204" pitchFamily="34" charset="0"/>
                <a:cs typeface="Arial" panose="020B0604020202020204" pitchFamily="34" charset="0"/>
              </a:rPr>
              <a:t>Cơ cấu xã hội - giai cấp có vị trí quan trọng hàng đầu, chi phối các loại hình cơ cấu xã hội khác vì những lý do cơ bản sau:</a:t>
            </a: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Liên quan đến các đảng phái chính trị và nhà nước; đến quyền sở hữu tư liệu sản xuất, quản lý tổ chức lao động, vấn đề phân phối thu nhập</a:t>
            </a: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Sự biến đổi của cơ cấu xã hội - giai cấp tất yếu sẽ ảnh hưởng đến sự biến đổi của các cơ cấu xã hội khác và tác động đến sự biến đổi của toàn bộ cơ cấu xã hội.</a:t>
            </a: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Cơ cấu xã hội – giai cấp là căn cứ cơ bản để từ đó xây dựng chính sách phát triển kinh tế, văn hóa, xã hội của mỗi xã hội trong từng giai đoạn lịch sử cụ thể.</a:t>
            </a:r>
          </a:p>
          <a:p>
            <a:pPr>
              <a:spcBef>
                <a:spcPts val="600"/>
              </a:spcBef>
            </a:pPr>
            <a:r>
              <a:rPr lang="vi-VN" sz="2600" b="1" dirty="0">
                <a:latin typeface="Arial" panose="020B0604020202020204" pitchFamily="34" charset="0"/>
                <a:cs typeface="Arial" panose="020B0604020202020204" pitchFamily="34" charset="0"/>
              </a:rPr>
              <a:t>Những giai cấp, tầng lớp cơ bản trong cơ cấu xã hội giai cấp của việt nam ở thời kỳ quá độ lên xã hội chủ nghĩa bao gồm: </a:t>
            </a:r>
            <a:r>
              <a:rPr lang="vi-VN" sz="2600" dirty="0">
                <a:latin typeface="Arial" panose="020B0604020202020204" pitchFamily="34" charset="0"/>
                <a:cs typeface="Arial" panose="020B0604020202020204" pitchFamily="34" charset="0"/>
              </a:rPr>
              <a:t>Giai cấp công nhân, giai cấp nông dân, tầng lớp trí thức, tầng lớp doanh nhân.</a:t>
            </a:r>
          </a:p>
        </p:txBody>
      </p:sp>
    </p:spTree>
    <p:extLst>
      <p:ext uri="{BB962C8B-B14F-4D97-AF65-F5344CB8AC3E}">
        <p14:creationId xmlns:p14="http://schemas.microsoft.com/office/powerpoint/2010/main" val="210436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309420"/>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3. </a:t>
            </a:r>
            <a:r>
              <a:rPr lang="vi-VN" sz="2600" b="1" dirty="0">
                <a:latin typeface="Arial" panose="020B0604020202020204" pitchFamily="34" charset="0"/>
                <a:cs typeface="Arial" panose="020B0604020202020204" pitchFamily="34" charset="0"/>
              </a:rPr>
              <a:t>Nhiệm vụ cụ thể từng giai cấp trong thời kỳ quá độ lên xã hội chủ nghĩa</a:t>
            </a:r>
          </a:p>
          <a:p>
            <a:pPr>
              <a:spcBef>
                <a:spcPts val="600"/>
              </a:spcBef>
            </a:pPr>
            <a:r>
              <a:rPr lang="vi-VN" sz="2600" b="1" dirty="0">
                <a:latin typeface="Arial" panose="020B0604020202020204" pitchFamily="34" charset="0"/>
                <a:cs typeface="Arial" panose="020B0604020202020204" pitchFamily="34" charset="0"/>
              </a:rPr>
              <a:t>Giai cấp công nhân:</a:t>
            </a:r>
          </a:p>
          <a:p>
            <a:pPr>
              <a:spcBef>
                <a:spcPts val="600"/>
              </a:spcBef>
            </a:pPr>
            <a:r>
              <a:rPr lang="vi-VN" sz="2600" dirty="0">
                <a:latin typeface="Arial" panose="020B0604020202020204" pitchFamily="34" charset="0"/>
                <a:cs typeface="Arial" panose="020B0604020202020204" pitchFamily="34" charset="0"/>
              </a:rPr>
              <a:t>+ Là giai cấp lãnh đạo cách mạng</a:t>
            </a:r>
          </a:p>
          <a:p>
            <a:pPr>
              <a:spcBef>
                <a:spcPts val="600"/>
              </a:spcBef>
            </a:pPr>
            <a:r>
              <a:rPr lang="vi-VN" sz="2600" dirty="0">
                <a:latin typeface="Arial" panose="020B0604020202020204" pitchFamily="34" charset="0"/>
                <a:cs typeface="Arial" panose="020B0604020202020204" pitchFamily="34" charset="0"/>
              </a:rPr>
              <a:t>+ Đại diện cho phương thức sản xuất tiên tiến, sản xuất của cải vật chất bằng phương thức sản xuất công nghiệp</a:t>
            </a:r>
          </a:p>
          <a:p>
            <a:pPr>
              <a:spcBef>
                <a:spcPts val="600"/>
              </a:spcBef>
            </a:pPr>
            <a:r>
              <a:rPr lang="vi-VN" sz="2600" dirty="0">
                <a:latin typeface="Arial" panose="020B0604020202020204" pitchFamily="34" charset="0"/>
                <a:cs typeface="Arial" panose="020B0604020202020204" pitchFamily="34" charset="0"/>
              </a:rPr>
              <a:t>+ Lực lượng đi đầu trong sự nghiệp công nghiệp hóa, hiện đại hóa đất nước</a:t>
            </a:r>
          </a:p>
          <a:p>
            <a:pPr>
              <a:spcBef>
                <a:spcPts val="600"/>
              </a:spcBef>
            </a:pPr>
            <a:r>
              <a:rPr lang="vi-VN" sz="2600" dirty="0">
                <a:latin typeface="Arial" panose="020B0604020202020204" pitchFamily="34" charset="0"/>
                <a:cs typeface="Arial" panose="020B0604020202020204" pitchFamily="34" charset="0"/>
              </a:rPr>
              <a:t>+ Lực lượng nòng cốt trong liên minh giai cấp công nhân với giai cấp nông dân và đội ngũ trí thức.</a:t>
            </a:r>
            <a:endParaRPr lang="en-US" sz="2600" dirty="0">
              <a:latin typeface="Arial" panose="020B0604020202020204" pitchFamily="34" charset="0"/>
              <a:cs typeface="Arial" panose="020B0604020202020204" pitchFamily="34" charset="0"/>
            </a:endParaRPr>
          </a:p>
          <a:p>
            <a:pPr>
              <a:spcBef>
                <a:spcPts val="600"/>
              </a:spcBef>
            </a:pPr>
            <a:r>
              <a:rPr lang="vi-VN" sz="2600" b="1" dirty="0">
                <a:latin typeface="Arial" panose="020B0604020202020204" pitchFamily="34" charset="0"/>
                <a:cs typeface="Arial" panose="020B0604020202020204" pitchFamily="34" charset="0"/>
              </a:rPr>
              <a:t>Giai cấp công nhân Việt Nam:</a:t>
            </a:r>
          </a:p>
          <a:p>
            <a:pPr>
              <a:spcBef>
                <a:spcPts val="600"/>
              </a:spcBef>
            </a:pPr>
            <a:r>
              <a:rPr lang="vi-VN" sz="2600" dirty="0">
                <a:latin typeface="Arial" panose="020B0604020202020204" pitchFamily="34" charset="0"/>
                <a:cs typeface="Arial" panose="020B0604020202020204" pitchFamily="34" charset="0"/>
              </a:rPr>
              <a:t>Giai cấp công nhân Việt Nam là lực lượng đi đầu của quá trình công nghiệp hóa, hiện đại hóa, sẽ có những biến đổi nhanh cả về số lượng, chất lượng và có sự thay đổi đa dạng cả về cơ cấu. Sự đa dạng của giai cấp công nhân không chỉ phát triển theo thành phần kinh tế mà còn phát triển theo ngành nghề.</a:t>
            </a:r>
          </a:p>
          <a:p>
            <a:pPr>
              <a:spcBef>
                <a:spcPts val="600"/>
              </a:spcBef>
            </a:pP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22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7109639"/>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3. </a:t>
            </a:r>
            <a:r>
              <a:rPr lang="vi-VN" sz="2600" b="1" dirty="0">
                <a:latin typeface="Arial" panose="020B0604020202020204" pitchFamily="34" charset="0"/>
                <a:cs typeface="Arial" panose="020B0604020202020204" pitchFamily="34" charset="0"/>
              </a:rPr>
              <a:t>Nhiệm vụ cụ thể từng giai cấp trong thời kỳ quá độ lên xã hội chủ nghĩa</a:t>
            </a:r>
          </a:p>
          <a:p>
            <a:pPr>
              <a:spcBef>
                <a:spcPts val="600"/>
              </a:spcBef>
            </a:pPr>
            <a:r>
              <a:rPr lang="vi-VN" sz="2600" b="1" dirty="0">
                <a:latin typeface="Arial" panose="020B0604020202020204" pitchFamily="34" charset="0"/>
                <a:cs typeface="Arial" panose="020B0604020202020204" pitchFamily="34" charset="0"/>
              </a:rPr>
              <a:t>Giai cấp nông nhân:</a:t>
            </a:r>
          </a:p>
          <a:p>
            <a:pPr>
              <a:spcBef>
                <a:spcPts val="600"/>
              </a:spcBef>
            </a:pPr>
            <a:r>
              <a:rPr lang="vi-VN" sz="2600" dirty="0">
                <a:latin typeface="Arial" panose="020B0604020202020204" pitchFamily="34" charset="0"/>
                <a:cs typeface="Arial" panose="020B0604020202020204" pitchFamily="34" charset="0"/>
              </a:rPr>
              <a:t>Giai cấp nông dân cùng với nông nghiệp, nông thôn có vị trí chiến lược trong sự nghiệp công nghiệp hoá, hiện đại hoá nông nghiệp</a:t>
            </a:r>
          </a:p>
          <a:p>
            <a:pPr>
              <a:spcBef>
                <a:spcPts val="600"/>
              </a:spcBef>
            </a:pPr>
            <a:r>
              <a:rPr lang="vi-VN" sz="2600" dirty="0">
                <a:latin typeface="Arial" panose="020B0604020202020204" pitchFamily="34" charset="0"/>
                <a:cs typeface="Arial" panose="020B0604020202020204" pitchFamily="34" charset="0"/>
              </a:rPr>
              <a:t>- Nông thôn gắn với xây dựng nông thôn mới.</a:t>
            </a:r>
          </a:p>
          <a:p>
            <a:pPr>
              <a:spcBef>
                <a:spcPts val="600"/>
              </a:spcBef>
            </a:pPr>
            <a:r>
              <a:rPr lang="vi-VN" sz="2600" dirty="0">
                <a:latin typeface="Arial" panose="020B0604020202020204" pitchFamily="34" charset="0"/>
                <a:cs typeface="Arial" panose="020B0604020202020204" pitchFamily="34" charset="0"/>
              </a:rPr>
              <a:t>- Là cơ sở và lực lượng quan trọng để phát triển kinh tế - xã hội bền vững, giữ vững ổn định chính trị.</a:t>
            </a:r>
          </a:p>
          <a:p>
            <a:pPr>
              <a:spcBef>
                <a:spcPts val="600"/>
              </a:spcBef>
            </a:pPr>
            <a:r>
              <a:rPr lang="vi-VN" sz="2600" dirty="0">
                <a:latin typeface="Arial" panose="020B0604020202020204" pitchFamily="34" charset="0"/>
                <a:cs typeface="Arial" panose="020B0604020202020204" pitchFamily="34" charset="0"/>
              </a:rPr>
              <a:t>+ Chủ thể của quá trình phát triển, xây dựng nông thôn mới gắn với xây dựng các cơ sở công nghiệp, dịch vụ và phát triển đô thị theo quy hoạch.</a:t>
            </a:r>
          </a:p>
          <a:p>
            <a:pPr>
              <a:spcBef>
                <a:spcPts val="600"/>
              </a:spcBef>
            </a:pPr>
            <a:r>
              <a:rPr lang="vi-VN" sz="2600" dirty="0">
                <a:latin typeface="Arial" panose="020B0604020202020204" pitchFamily="34" charset="0"/>
                <a:cs typeface="Arial" panose="020B0604020202020204" pitchFamily="34" charset="0"/>
              </a:rPr>
              <a:t>Trong giai cấp nông dân xuất hiện những chủ trang trại lớn, đồng  thời vẫn còn những nông dân mất ruộng đất, nông dân đi làm thuê...và sự phân hóa giàu nghèo trong nội bộ nông dân cũng ngày càng rõ.</a:t>
            </a:r>
            <a:endParaRPr lang="en-US" sz="2600" dirty="0">
              <a:latin typeface="Arial" panose="020B0604020202020204" pitchFamily="34" charset="0"/>
              <a:cs typeface="Arial" panose="020B0604020202020204" pitchFamily="34" charset="0"/>
            </a:endParaRPr>
          </a:p>
          <a:p>
            <a:pPr>
              <a:spcBef>
                <a:spcPts val="600"/>
              </a:spcBef>
            </a:pPr>
            <a:r>
              <a:rPr lang="en-US" sz="2600" dirty="0" err="1">
                <a:latin typeface="Arial" panose="020B0604020202020204" pitchFamily="34" charset="0"/>
                <a:cs typeface="Arial" panose="020B0604020202020204" pitchFamily="34" charset="0"/>
              </a:rPr>
              <a:t>Ví</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dụ</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Người nông dân vùng đồng bằng sông Cửu Long: Họ đóng góp bằng cách sản xuất lương thực quan trọng như Bình, lúa mạch và cá tra. Các sản phẩm này được xuất khẩu và đóng góp lớn vào doanh thu xuất khẩu của Việt Nam.</a:t>
            </a:r>
          </a:p>
          <a:p>
            <a:pPr>
              <a:spcBef>
                <a:spcPts val="600"/>
              </a:spcBef>
            </a:pP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56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078587"/>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3. </a:t>
            </a:r>
            <a:r>
              <a:rPr lang="vi-VN" sz="2600" b="1" dirty="0">
                <a:latin typeface="Arial" panose="020B0604020202020204" pitchFamily="34" charset="0"/>
                <a:cs typeface="Arial" panose="020B0604020202020204" pitchFamily="34" charset="0"/>
              </a:rPr>
              <a:t>Nhiệm vụ cụ thể từng giai cấp trong thời kỳ quá độ lên xã hội chủ nghĩa</a:t>
            </a:r>
          </a:p>
          <a:p>
            <a:pPr>
              <a:spcBef>
                <a:spcPts val="600"/>
              </a:spcBef>
            </a:pPr>
            <a:r>
              <a:rPr lang="vi-VN" sz="2600" b="1" dirty="0">
                <a:latin typeface="Arial" panose="020B0604020202020204" pitchFamily="34" charset="0"/>
                <a:cs typeface="Arial" panose="020B0604020202020204" pitchFamily="34" charset="0"/>
              </a:rPr>
              <a:t>Đội ngũ tri thức:</a:t>
            </a:r>
          </a:p>
          <a:p>
            <a:pPr>
              <a:spcBef>
                <a:spcPts val="600"/>
              </a:spcBef>
            </a:pPr>
            <a:r>
              <a:rPr lang="vi-VN" sz="2600" dirty="0">
                <a:latin typeface="Arial" panose="020B0604020202020204" pitchFamily="34" charset="0"/>
                <a:cs typeface="Arial" panose="020B0604020202020204" pitchFamily="34" charset="0"/>
              </a:rPr>
              <a:t>Đội ngũ trí thức là lực lượng lao động sáng tạo đặc biệt quan trọng trong tiến trình đẩy mạnh công nghiệp hóa, hiện đại hóa đất nước và hội nhập quốc tế, xây dựng kinh tế tri thức, phát triển nền văn hóa Việt Nam tiên tiến, đậm đà bản sắc dân tộc; là lực lượng trong khối liên minh.</a:t>
            </a:r>
          </a:p>
          <a:p>
            <a:pPr>
              <a:spcBef>
                <a:spcPts val="600"/>
              </a:spcBef>
            </a:pPr>
            <a:r>
              <a:rPr lang="vi-VN" sz="2600" dirty="0">
                <a:latin typeface="Arial" panose="020B0604020202020204" pitchFamily="34" charset="0"/>
                <a:cs typeface="Arial" panose="020B0604020202020204" pitchFamily="34" charset="0"/>
              </a:rPr>
              <a:t>=&gt; Xây dựng đội ngũ trí thức vững mạnh là trực tiếp nâng tầm trí tuệ của dân tộc, sức mạnh của đất nước, nâng cao năng lực lãnh đạo của Ðảng và chất lượng hoạt động của hệ thống chính trị.</a:t>
            </a:r>
          </a:p>
          <a:p>
            <a:pPr>
              <a:spcBef>
                <a:spcPts val="600"/>
              </a:spcBef>
            </a:pPr>
            <a:r>
              <a:rPr lang="vi-VN" sz="2600" dirty="0">
                <a:latin typeface="Arial" panose="020B0604020202020204" pitchFamily="34" charset="0"/>
                <a:cs typeface="Arial" panose="020B0604020202020204" pitchFamily="34" charset="0"/>
              </a:rPr>
              <a:t>Hiện nay, cùng với yêu cầu đẩy mạnh công nghiệp hóa, hiện đại hóa gắn với phát triển kinh tế tri thức trong điều kiện khoa học – công nghệ và cách mạng cộng nghiệp lần thứ tư đang phát triển mạnh mẽ thì vai trò đội ngũ trí thức ngày cành trở nên quan trọng.</a:t>
            </a:r>
          </a:p>
          <a:p>
            <a:pPr>
              <a:spcBef>
                <a:spcPts val="600"/>
              </a:spcBef>
            </a:pP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30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155531"/>
          </a:xfrm>
          <a:prstGeom prst="rect">
            <a:avLst/>
          </a:prstGeom>
          <a:noFill/>
        </p:spPr>
        <p:txBody>
          <a:bodyPr wrap="square" rtlCol="0">
            <a:spAutoFit/>
          </a:bodyPr>
          <a:lstStyle/>
          <a:p>
            <a:pPr>
              <a:spcBef>
                <a:spcPts val="600"/>
              </a:spcBef>
            </a:pPr>
            <a:r>
              <a:rPr lang="en-US" sz="2600" b="1" dirty="0">
                <a:latin typeface="Arial" panose="020B0604020202020204" pitchFamily="34" charset="0"/>
                <a:cs typeface="Arial" panose="020B0604020202020204" pitchFamily="34" charset="0"/>
              </a:rPr>
              <a:t>3. </a:t>
            </a:r>
            <a:r>
              <a:rPr lang="vi-VN" sz="2600" b="1" dirty="0">
                <a:latin typeface="Arial" panose="020B0604020202020204" pitchFamily="34" charset="0"/>
                <a:cs typeface="Arial" panose="020B0604020202020204" pitchFamily="34" charset="0"/>
              </a:rPr>
              <a:t>Nhiệm vụ cụ thể từng giai cấp trong thời kỳ quá độ lên xã hội chủ nghĩa</a:t>
            </a:r>
          </a:p>
          <a:p>
            <a:pPr>
              <a:spcBef>
                <a:spcPts val="600"/>
              </a:spcBef>
            </a:pPr>
            <a:r>
              <a:rPr lang="vi-VN" sz="2600" b="1" dirty="0">
                <a:latin typeface="Arial" panose="020B0604020202020204" pitchFamily="34" charset="0"/>
                <a:cs typeface="Arial" panose="020B0604020202020204" pitchFamily="34" charset="0"/>
              </a:rPr>
              <a:t>Đội ngũ doanh nhân:</a:t>
            </a:r>
          </a:p>
          <a:p>
            <a:pPr>
              <a:spcBef>
                <a:spcPts val="600"/>
              </a:spcBef>
            </a:pPr>
            <a:r>
              <a:rPr lang="vi-VN" sz="2600" dirty="0">
                <a:latin typeface="Arial" panose="020B0604020202020204" pitchFamily="34" charset="0"/>
                <a:cs typeface="Arial" panose="020B0604020202020204" pitchFamily="34" charset="0"/>
              </a:rPr>
              <a:t>Đây là tầng lớp xã hội đặc biệt được Đảng ta chủ trương xây dựng thành một đội ngũ vững mạnh. Trong đội ngũ doanh nhân có các doanh nhân với tiềm lực kinh tế lớn, có những doanh nhân vừa và nho thuộc các thành phần kinh tế khác nhau, đội ngũ này đang đóng góp tích cực vào việc thực hiện chiến lược phát triển kinh tế -xã hội,</a:t>
            </a:r>
          </a:p>
          <a:p>
            <a:pPr>
              <a:spcBef>
                <a:spcPts val="600"/>
              </a:spcBef>
            </a:pPr>
            <a:r>
              <a:rPr lang="vi-VN" sz="2600" dirty="0">
                <a:latin typeface="Arial" panose="020B0604020202020204" pitchFamily="34" charset="0"/>
                <a:cs typeface="Arial" panose="020B0604020202020204" pitchFamily="34" charset="0"/>
              </a:rPr>
              <a:t>+ Giải quyết việc làm cho người lao động</a:t>
            </a:r>
          </a:p>
          <a:p>
            <a:pPr>
              <a:spcBef>
                <a:spcPts val="600"/>
              </a:spcBef>
            </a:pPr>
            <a:r>
              <a:rPr lang="vi-VN"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Tham gia giải quyết các vấn đề an sinh xã hội, xóa đói, giảm nghèo.</a:t>
            </a:r>
          </a:p>
          <a:p>
            <a:pPr>
              <a:spcBef>
                <a:spcPts val="600"/>
              </a:spcBef>
            </a:pPr>
            <a:r>
              <a:rPr lang="vi-VN" sz="2600" dirty="0">
                <a:latin typeface="Arial" panose="020B0604020202020204" pitchFamily="34" charset="0"/>
                <a:cs typeface="Arial" panose="020B0604020202020204" pitchFamily="34" charset="0"/>
              </a:rPr>
              <a:t>+ Đầu tư phát triển các ngành nghề =&gt;Việc xây dựng đội ngũ doanh nhân lớn mạnh, có năng lực, trình độ và phẩm chất, tinh thần dân tộc, uy tín cao sẽ góp phần tích cực nâng cao chất lượng, hiệu quả, sức cạnh tranh, phát triển nhanh, bền vững và bảo đảm độc lập, tự chủ của nền kinh tế…</a:t>
            </a:r>
          </a:p>
          <a:p>
            <a:pPr>
              <a:spcBef>
                <a:spcPts val="600"/>
              </a:spcBef>
            </a:pP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70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4280"/>
            <a:ext cx="12192000" cy="553998"/>
          </a:xfrm>
          <a:prstGeom prst="rect">
            <a:avLst/>
          </a:prstGeom>
          <a:noFill/>
        </p:spPr>
        <p:txBody>
          <a:bodyPr wrap="square" rtlCol="0">
            <a:spAutoFit/>
          </a:bodyPr>
          <a:lstStyle/>
          <a:p>
            <a:pPr algn="ctr"/>
            <a:r>
              <a:rPr lang="en-US" sz="3000" b="1" dirty="0" err="1">
                <a:latin typeface="Arial" panose="020B0604020202020204" pitchFamily="34" charset="0"/>
                <a:cs typeface="Arial" panose="020B0604020202020204" pitchFamily="34" charset="0"/>
              </a:rPr>
              <a:t>Cảm</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ơn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cô</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và</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các</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bạn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đã</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lắng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nghe</a:t>
            </a:r>
            <a:endParaRPr lang="vi-V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730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494085"/>
          </a:xfrm>
          <a:prstGeom prst="rect">
            <a:avLst/>
          </a:prstGeom>
          <a:noFill/>
        </p:spPr>
        <p:txBody>
          <a:bodyPr wrap="square" rtlCol="0">
            <a:spAutoFit/>
          </a:bodyPr>
          <a:lstStyle/>
          <a:p>
            <a:r>
              <a:rPr lang="vi-VN" sz="2600" b="1" dirty="0">
                <a:cs typeface="Arial" panose="020B0604020202020204" pitchFamily="34" charset="0"/>
              </a:rPr>
              <a:t>Câu hỏi chủ đề 15:</a:t>
            </a:r>
            <a:endParaRPr lang="vi-VN" sz="2600" dirty="0">
              <a:cs typeface="Arial" panose="020B0604020202020204" pitchFamily="34" charset="0"/>
            </a:endParaRPr>
          </a:p>
          <a:p>
            <a:r>
              <a:rPr lang="vi-VN" sz="2600" dirty="0">
                <a:cs typeface="Arial" panose="020B0604020202020204" pitchFamily="34" charset="0"/>
              </a:rPr>
              <a:t>Anh/chị hãy lấy ví dụ mặt hạn chế của nhà nước tư sản?</a:t>
            </a:r>
          </a:p>
          <a:p>
            <a:r>
              <a:rPr lang="vi-VN" sz="2600" b="1" dirty="0">
                <a:cs typeface="Arial" panose="020B0604020202020204" pitchFamily="34" charset="0"/>
              </a:rPr>
              <a:t>Câu hỏi chủ đề 16:</a:t>
            </a:r>
            <a:endParaRPr lang="vi-VN" sz="2600" dirty="0">
              <a:cs typeface="Arial" panose="020B0604020202020204" pitchFamily="34" charset="0"/>
            </a:endParaRPr>
          </a:p>
          <a:p>
            <a:r>
              <a:rPr lang="vi-VN" sz="2600" dirty="0">
                <a:cs typeface="Arial" panose="020B0604020202020204" pitchFamily="34" charset="0"/>
              </a:rPr>
              <a:t>Tại sao việc thực hiện và phát huy dân chủ trong xã hội Việt Nam vẫn còn nhiều thách thức?</a:t>
            </a:r>
          </a:p>
          <a:p>
            <a:r>
              <a:rPr lang="vi-VN" sz="2600" b="1" dirty="0">
                <a:cs typeface="Arial" panose="020B0604020202020204" pitchFamily="34" charset="0"/>
              </a:rPr>
              <a:t>Câu hỏi chủ đề 17:</a:t>
            </a:r>
            <a:endParaRPr lang="vi-VN" sz="2600" dirty="0">
              <a:cs typeface="Arial" panose="020B0604020202020204" pitchFamily="34" charset="0"/>
            </a:endParaRPr>
          </a:p>
          <a:p>
            <a:r>
              <a:rPr lang="vi-VN" sz="2600" dirty="0">
                <a:cs typeface="Arial" panose="020B0604020202020204" pitchFamily="34" charset="0"/>
              </a:rPr>
              <a:t>Làm thế nào mối quan hệ giữa dân chủ xã hội chủ nghĩa và nhà nước pháp quyền xã hội chủ nghĩa ở Việt Nam thể hiện trong quá trình ra quyết định về chính sách kinh tế và xã hội?</a:t>
            </a:r>
          </a:p>
          <a:p>
            <a:r>
              <a:rPr lang="vi-VN" sz="2600" b="1" dirty="0">
                <a:cs typeface="Arial" panose="020B0604020202020204" pitchFamily="34" charset="0"/>
              </a:rPr>
              <a:t>Câu hỏi chủ đề 18:</a:t>
            </a:r>
            <a:endParaRPr lang="vi-VN" sz="2600" dirty="0">
              <a:cs typeface="Arial" panose="020B0604020202020204" pitchFamily="34" charset="0"/>
            </a:endParaRPr>
          </a:p>
          <a:p>
            <a:r>
              <a:rPr lang="vi-VN" sz="2600" dirty="0">
                <a:cs typeface="Arial" panose="020B0604020202020204" pitchFamily="34" charset="0"/>
              </a:rPr>
              <a:t>Theo bạn, sự đóng góp của các giai cấp, tầng lớp trong cách mạng giải phóng dân tộc ở Việt Nam có vai trò như thế nào?</a:t>
            </a:r>
          </a:p>
          <a:p>
            <a:r>
              <a:rPr lang="vi-VN" sz="2600" b="1" dirty="0">
                <a:cs typeface="Arial" panose="020B0604020202020204" pitchFamily="34" charset="0"/>
              </a:rPr>
              <a:t>Câu hỏi chủ đề 19:</a:t>
            </a:r>
            <a:endParaRPr lang="vi-VN" sz="2600" dirty="0">
              <a:cs typeface="Arial" panose="020B0604020202020204" pitchFamily="34" charset="0"/>
            </a:endParaRPr>
          </a:p>
          <a:p>
            <a:r>
              <a:rPr lang="vi-VN" sz="2600" dirty="0">
                <a:cs typeface="Arial" panose="020B0604020202020204" pitchFamily="34" charset="0"/>
              </a:rPr>
              <a:t>Những chuyển đổi về mặt tích cực của giai cấp công nhân trong hoạt động kinh tế ở Việt Nam hiện nay so với quá khứ như thế nào?</a:t>
            </a:r>
          </a:p>
          <a:p>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24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7032694"/>
          </a:xfrm>
          <a:prstGeom prst="rect">
            <a:avLst/>
          </a:prstGeom>
          <a:noFill/>
        </p:spPr>
        <p:txBody>
          <a:bodyPr wrap="square" rtlCol="0">
            <a:spAutoFit/>
          </a:bodyPr>
          <a:lstStyle/>
          <a:p>
            <a:pPr>
              <a:spcBef>
                <a:spcPts val="300"/>
              </a:spcBef>
            </a:pPr>
            <a:r>
              <a:rPr lang="vi-VN" sz="2600" b="1" dirty="0">
                <a:latin typeface="Arial" panose="020B0604020202020204" pitchFamily="34" charset="0"/>
                <a:cs typeface="Arial" panose="020B0604020202020204" pitchFamily="34" charset="0"/>
              </a:rPr>
              <a:t>1.</a:t>
            </a:r>
            <a:r>
              <a:rPr lang="en-US" sz="2600" b="1"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Nhà nước tư sản là gì ?</a:t>
            </a:r>
          </a:p>
          <a:p>
            <a:pPr>
              <a:spcBef>
                <a:spcPts val="300"/>
              </a:spcBef>
            </a:pPr>
            <a:r>
              <a:rPr lang="vi-VN" sz="2600" dirty="0">
                <a:latin typeface="Arial" panose="020B0604020202020204" pitchFamily="34" charset="0"/>
                <a:cs typeface="Arial" panose="020B0604020202020204" pitchFamily="34" charset="0"/>
              </a:rPr>
              <a:t>Kiểu nhà nước tư sản là kiểu nhà nước ra đời, tồn tại và phát triển trong lòng hình thái kinh tế - xã hội tư bản chủ nghĩa. Cơ sở kinh tế của nhà nước tư sản là phương thức sản xuất tư bản chủ nghĩa dựa trên chế độ chiếm hữu tư nhân về tư liệu sắn xuất, nền kinh tế hàng hoá - thị trường.</a:t>
            </a:r>
          </a:p>
          <a:p>
            <a:pPr>
              <a:spcBef>
                <a:spcPts val="300"/>
              </a:spcBef>
            </a:pPr>
            <a:r>
              <a:rPr lang="vi-VN" sz="2600" b="1" dirty="0">
                <a:latin typeface="Arial" panose="020B0604020202020204" pitchFamily="34" charset="0"/>
                <a:cs typeface="Arial" panose="020B0604020202020204" pitchFamily="34" charset="0"/>
              </a:rPr>
              <a:t>2</a:t>
            </a:r>
            <a:r>
              <a:rPr lang="en-US" sz="2600" b="1" dirty="0">
                <a:latin typeface="Arial" panose="020B0604020202020204" pitchFamily="34" charset="0"/>
                <a:cs typeface="Arial" panose="020B0604020202020204" pitchFamily="34" charset="0"/>
              </a:rPr>
              <a:t>.</a:t>
            </a:r>
            <a:r>
              <a:rPr lang="vi-VN" sz="2600" b="1" dirty="0">
                <a:latin typeface="Arial" panose="020B0604020202020204" pitchFamily="34" charset="0"/>
                <a:cs typeface="Arial" panose="020B0604020202020204" pitchFamily="34" charset="0"/>
              </a:rPr>
              <a:t> Bản chất của nhà nước tư sản</a:t>
            </a:r>
          </a:p>
          <a:p>
            <a:pPr>
              <a:spcBef>
                <a:spcPts val="300"/>
              </a:spcBef>
            </a:pPr>
            <a:r>
              <a:rPr lang="vi-VN" sz="2600" dirty="0">
                <a:latin typeface="Arial" panose="020B0604020202020204" pitchFamily="34" charset="0"/>
                <a:cs typeface="Arial" panose="020B0604020202020204" pitchFamily="34" charset="0"/>
              </a:rPr>
              <a:t>Bản chất của Nhà nước tư sản được nhận thấy qua các khía cạnh như sau:</a:t>
            </a:r>
          </a:p>
          <a:p>
            <a:pPr>
              <a:spcBef>
                <a:spcPts val="300"/>
              </a:spcBef>
            </a:pPr>
            <a:r>
              <a:rPr lang="en-US" sz="2600" dirty="0">
                <a:latin typeface="Arial" panose="020B0604020202020204" pitchFamily="34" charset="0"/>
                <a:cs typeface="Arial" panose="020B0604020202020204" pitchFamily="34" charset="0"/>
              </a:rPr>
              <a:t>-</a:t>
            </a:r>
            <a:r>
              <a:rPr lang="vi-VN" sz="2600" dirty="0">
                <a:latin typeface="Arial" panose="020B0604020202020204" pitchFamily="34" charset="0"/>
                <a:cs typeface="Arial" panose="020B0604020202020204" pitchFamily="34" charset="0"/>
              </a:rPr>
              <a:t> Một là, nhà nước tư sản thiết lập nguyên tắc chủ quyền nhà nước trên danh nghĩa thuộc về nhân dân;</a:t>
            </a:r>
          </a:p>
          <a:p>
            <a:pPr>
              <a:spcBef>
                <a:spcPts val="300"/>
              </a:spcBef>
            </a:pPr>
            <a:r>
              <a:rPr lang="en-US" sz="2600" dirty="0">
                <a:latin typeface="Arial" panose="020B0604020202020204" pitchFamily="34" charset="0"/>
                <a:cs typeface="Arial" panose="020B0604020202020204" pitchFamily="34" charset="0"/>
              </a:rPr>
              <a:t>-</a:t>
            </a:r>
            <a:r>
              <a:rPr lang="vi-VN" sz="2600" dirty="0">
                <a:latin typeface="Arial" panose="020B0604020202020204" pitchFamily="34" charset="0"/>
                <a:cs typeface="Arial" panose="020B0604020202020204" pitchFamily="34" charset="0"/>
              </a:rPr>
              <a:t> Hai là, nhà nước tư sản có cơ quan lập pháp là cơ quan đại diện của các tầng lớp dân cư trong xã hội do bầu cử lập nên;</a:t>
            </a:r>
          </a:p>
          <a:p>
            <a:pPr>
              <a:spcBef>
                <a:spcPts val="3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Ba là, nhà nước tư sản thực hiện nguyên tắc phân chia quyền lực và kiềm chế, đối trọng giữa các cơ quan lập pháp, hành pháp, tư pháp;</a:t>
            </a:r>
          </a:p>
          <a:p>
            <a:pPr>
              <a:spcBef>
                <a:spcPts val="300"/>
              </a:spcBef>
            </a:pPr>
            <a:r>
              <a:rPr lang="en-US" sz="2600" dirty="0">
                <a:latin typeface="Arial" panose="020B0604020202020204" pitchFamily="34" charset="0"/>
                <a:cs typeface="Arial" panose="020B0604020202020204" pitchFamily="34" charset="0"/>
              </a:rPr>
              <a:t>-</a:t>
            </a:r>
            <a:r>
              <a:rPr lang="vi-VN" sz="2600" dirty="0">
                <a:latin typeface="Arial" panose="020B0604020202020204" pitchFamily="34" charset="0"/>
                <a:cs typeface="Arial" panose="020B0604020202020204" pitchFamily="34" charset="0"/>
              </a:rPr>
              <a:t> Bốn là, nhà nước tư sản thực hiện chế độ đa nguyên, đa đảng trong bầu cử nghị viện và tổng thống, hình thức chính thể phổ biến của nhà nước tư sản là cộng hòa và quân chủ lập hiến</a:t>
            </a:r>
          </a:p>
        </p:txBody>
      </p:sp>
    </p:spTree>
    <p:extLst>
      <p:ext uri="{BB962C8B-B14F-4D97-AF65-F5344CB8AC3E}">
        <p14:creationId xmlns:p14="http://schemas.microsoft.com/office/powerpoint/2010/main" val="19261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4832092"/>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Mặt tích cực và hạn chế của nhà nước tư sản</a:t>
            </a:r>
            <a:endParaRPr lang="en-US" sz="2600" b="1"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Mặt tích cực</a:t>
            </a:r>
          </a:p>
          <a:p>
            <a:r>
              <a:rPr lang="vi-VN" sz="2600" dirty="0">
                <a:latin typeface="Arial" panose="020B0604020202020204" pitchFamily="34" charset="0"/>
                <a:cs typeface="Arial" panose="020B0604020202020204" pitchFamily="34" charset="0"/>
              </a:rPr>
              <a:t>- Những thành tựu khoa học kĩ thuật xuất hiện đóng góp phần lớn vào cách thức sản xuất các ngành kinh tế trong lĩnh vực nông nghiệp, thủ công nghiệp, thương nghiệp. </a:t>
            </a:r>
          </a:p>
          <a:p>
            <a:r>
              <a:rPr lang="vi-VN" sz="2600" dirty="0">
                <a:latin typeface="Arial" panose="020B0604020202020204" pitchFamily="34" charset="0"/>
                <a:cs typeface="Arial" panose="020B0604020202020204" pitchFamily="34" charset="0"/>
              </a:rPr>
              <a:t>- Xuất hiện ngành kinh tế mới đó là Công Nghiệp. Trong lĩnh vực công nghiệp, sự đầu tư và quản lý của nhà nước đã giúp tạo ra các quy trình sản xuất hiệu quả hơn, cải thiện năng suất và mang lại các sản phẩm và dịch vụ mới cho xã hội. </a:t>
            </a:r>
          </a:p>
          <a:p>
            <a:r>
              <a:rPr lang="vi-VN" sz="2600" dirty="0">
                <a:latin typeface="Arial" panose="020B0604020202020204" pitchFamily="34" charset="0"/>
                <a:cs typeface="Arial" panose="020B0604020202020204" pitchFamily="34" charset="0"/>
              </a:rPr>
              <a:t>Chẳng hạn, trong thời kỳ này, công nghiệp ô tô, công nghiệp hàng không, và công nghiệp điện tử đã phát triển mạnh mẽ, cung cấp việc làm và tạo ra nhiều tiện ích cho xã hội.</a:t>
            </a:r>
          </a:p>
          <a:p>
            <a:endParaRPr lang="vi-VN" sz="2200" dirty="0">
              <a:latin typeface="Arial" panose="020B0604020202020204" pitchFamily="34" charset="0"/>
              <a:cs typeface="Arial" panose="020B0604020202020204" pitchFamily="34" charset="0"/>
            </a:endParaRPr>
          </a:p>
        </p:txBody>
      </p:sp>
      <p:pic>
        <p:nvPicPr>
          <p:cNvPr id="1026" name="Picture 2" descr="VCCI đề nghị bổ sung các chỉ tiêu cho lĩnh vực công nghiệp vào Chương trình  hành động của Chính phủ - Nhịp sống kinh tế Việt Nam &amp; Thế giới">
            <a:extLst>
              <a:ext uri="{FF2B5EF4-FFF2-40B4-BE49-F238E27FC236}">
                <a16:creationId xmlns:a16="http://schemas.microsoft.com/office/drawing/2014/main" id="{5052B0AC-9418-1782-AB8F-533E2D7B7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197" y="4157053"/>
            <a:ext cx="4291605" cy="268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8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6663363"/>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Mặt tích cực và hạn chế của nhà nước tư sản</a:t>
            </a:r>
            <a:endParaRPr lang="en-US" sz="2600" b="1"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Mặt tích cực</a:t>
            </a:r>
            <a:endParaRPr lang="en-US" sz="2600" b="1"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Phong trào văn hóa phục hưng kích thích sự sáng tạo và sự phát triển trong lĩnh vực văn hoá, giáo dục, văn học và nghệ thuật. Các tác phẩm nghệ thuật và văn học phát triển mạnh, tạo ra những giá trị văn hóa mới và nâng cao trình độ tri thức của xã hội.</a:t>
            </a:r>
          </a:p>
          <a:p>
            <a:pPr>
              <a:spcBef>
                <a:spcPts val="600"/>
              </a:spcBef>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Cải cách tôn giáo đã làm giảm sự áp đặt và giới hạn của tôn giáo đối với quyền tự do tư tưởng và tín ngưỡng của mỗi cá nhân. Điều này tạo điều kiện cho sự đa dạng tôn giáo và thúc đẩy sự tự do tôn giáo trong xã hội.</a:t>
            </a:r>
            <a:endParaRPr lang="en-US" sz="2600"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Sự xuất hiện của nhà nước pháp quyền đã tạo ra một hệ thống pháp luật công bằng và minh bạch, bảo vệ quyền lợi và tự do của công dân. Tư tưởng phân chia quyền lực nhà nước và thuyết khế ước xã hội đã đảm bảo rằng quyền lực nhà nước không tập trung vào một cá nhân hay một nhóm nhỏ, mà được phân chia và cân nhắc một cách công bằng.</a:t>
            </a:r>
          </a:p>
          <a:p>
            <a:endParaRPr lang="vi-VN" sz="2600" dirty="0">
              <a:latin typeface="Arial" panose="020B0604020202020204" pitchFamily="34" charset="0"/>
              <a:cs typeface="Arial" panose="020B0604020202020204" pitchFamily="34" charset="0"/>
            </a:endParaRPr>
          </a:p>
          <a:p>
            <a:endParaRPr lang="vi-V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12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4801314"/>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Mặt tích cực và hạn chế của nhà nước tư sản</a:t>
            </a:r>
            <a:endParaRPr lang="en-US" sz="2600" b="1"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Mặt tích cực</a:t>
            </a:r>
            <a:endParaRPr lang="en-US" sz="2600" b="1"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Tự do kinh tế và chính trị đã được nâng cao hơn trước, tạo điều kiện cho sự phát triển của thị trường tự do và khả năng doanh nghiệp tự quyết định. Giờ làm giảm, mức sống tăng lên và các hình thức sản xuất được xã hội hoá, mang lại lợi ích cho cả cá nhân và xã hội.</a:t>
            </a:r>
          </a:p>
          <a:p>
            <a:pPr>
              <a:spcBef>
                <a:spcPts val="600"/>
              </a:spcBef>
            </a:pPr>
            <a:r>
              <a:rPr lang="vi-VN" sz="2600" dirty="0">
                <a:latin typeface="Arial" panose="020B0604020202020204" pitchFamily="34" charset="0"/>
                <a:cs typeface="Arial" panose="020B0604020202020204" pitchFamily="34" charset="0"/>
              </a:rPr>
              <a:t>- Văn hoá, giáo dục, văn học, nghệ thuật phát triển cao.</a:t>
            </a:r>
          </a:p>
          <a:p>
            <a:pPr>
              <a:spcBef>
                <a:spcPts val="600"/>
              </a:spcBef>
            </a:pPr>
            <a:r>
              <a:rPr lang="vi-VN" sz="2600" dirty="0">
                <a:latin typeface="Arial" panose="020B0604020202020204" pitchFamily="34" charset="0"/>
                <a:cs typeface="Arial" panose="020B0604020202020204" pitchFamily="34" charset="0"/>
              </a:rPr>
              <a:t>- Quyền lực nhà nước được chia thành ba quyền: lập pháp, hành pháp và tư pháp, đảm bảo sự cân bằng và tự chủ của các cơ quan chính quyền.</a:t>
            </a:r>
          </a:p>
          <a:p>
            <a:pPr>
              <a:spcBef>
                <a:spcPts val="600"/>
              </a:spcBef>
            </a:pPr>
            <a:r>
              <a:rPr lang="vi-VN" sz="2600" dirty="0">
                <a:latin typeface="Arial" panose="020B0604020202020204" pitchFamily="34" charset="0"/>
                <a:cs typeface="Arial" panose="020B0604020202020204" pitchFamily="34" charset="0"/>
              </a:rPr>
              <a:t>- Hoạt động độc lập, có thể kiềm chế và đối trọng với nhau hoặc kiểm soát lẫn nhau trong quá trình hoạt động theo nguyên tắc “quyền lực ngăn cản quyền lực”.</a:t>
            </a:r>
          </a:p>
        </p:txBody>
      </p:sp>
    </p:spTree>
    <p:extLst>
      <p:ext uri="{BB962C8B-B14F-4D97-AF65-F5344CB8AC3E}">
        <p14:creationId xmlns:p14="http://schemas.microsoft.com/office/powerpoint/2010/main" val="244249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5601533"/>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Mặt tích cực và hạn chế của nhà nước tư sản</a:t>
            </a:r>
            <a:endParaRPr lang="en-US" sz="2600" b="1"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Mặt </a:t>
            </a:r>
            <a:r>
              <a:rPr lang="en-US" sz="2600" b="1" dirty="0" err="1">
                <a:latin typeface="Arial" panose="020B0604020202020204" pitchFamily="34" charset="0"/>
                <a:cs typeface="Arial" panose="020B0604020202020204" pitchFamily="34" charset="0"/>
              </a:rPr>
              <a:t>hạn</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chế</a:t>
            </a:r>
            <a:endParaRPr lang="vi-VN" sz="2600" b="1"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Mặc dù phồn vinh, phát triển kinh tế, văn hoá, khoa học kỹ thuật song chủ nghĩa tư bản hiện đại vẫn tồn tại.</a:t>
            </a:r>
          </a:p>
          <a:p>
            <a:pPr>
              <a:spcBef>
                <a:spcPts val="600"/>
              </a:spcBef>
            </a:pPr>
            <a:r>
              <a:rPr lang="vi-VN" sz="2600" dirty="0">
                <a:latin typeface="Arial" panose="020B0604020202020204" pitchFamily="34" charset="0"/>
                <a:cs typeface="Arial" panose="020B0604020202020204" pitchFamily="34" charset="0"/>
              </a:rPr>
              <a:t>- Mâu thuẫn giữa tư sản và công nhân vẫn còn hiện hữu. </a:t>
            </a:r>
          </a:p>
          <a:p>
            <a:pPr>
              <a:spcBef>
                <a:spcPts val="600"/>
              </a:spcBef>
            </a:pPr>
            <a:r>
              <a:rPr lang="vi-VN" sz="2600" dirty="0">
                <a:latin typeface="Arial" panose="020B0604020202020204" pitchFamily="34" charset="0"/>
                <a:cs typeface="Arial" panose="020B0604020202020204" pitchFamily="34" charset="0"/>
              </a:rPr>
              <a:t>Ví dụ: Tư sản thường tập trung vào lợi ích cá nhân và tăng trưởng kinh tế, trong khi tầng lớp công nhân thường phải làm việc trong điều kiện khó khăn và thường không được công nhận giá trị công lao động của họ một cách thỏa đáng. Điều này dẫn đến sự xung đột xã hội và không ổn định trong xã hội.</a:t>
            </a:r>
            <a:endParaRPr lang="en-US" sz="2600" dirty="0">
              <a:latin typeface="Arial" panose="020B0604020202020204" pitchFamily="34" charset="0"/>
              <a:cs typeface="Arial" panose="020B0604020202020204" pitchFamily="34" charset="0"/>
            </a:endParaRPr>
          </a:p>
          <a:p>
            <a:pPr>
              <a:spcBef>
                <a:spcPts val="600"/>
              </a:spcBef>
            </a:pPr>
            <a:r>
              <a:rPr lang="vi-VN" sz="2600" dirty="0">
                <a:latin typeface="Arial" panose="020B0604020202020204" pitchFamily="34" charset="0"/>
                <a:cs typeface="Arial" panose="020B0604020202020204" pitchFamily="34" charset="0"/>
              </a:rPr>
              <a:t>- Mâu thuẫn giữa các nước tư bản đế quốc lớn không giảm, mặc dù có những thoả hiệp, liên minh và nhượng bộ. Sự cạnh tranh và khao khát chinh phục thị trường và tài nguyên đã dẫn đến những xung đột và mâu thuẫn địa chính trị, kinh tế và quân sự giữa các quốc gia.</a:t>
            </a:r>
          </a:p>
        </p:txBody>
      </p:sp>
    </p:spTree>
    <p:extLst>
      <p:ext uri="{BB962C8B-B14F-4D97-AF65-F5344CB8AC3E}">
        <p14:creationId xmlns:p14="http://schemas.microsoft.com/office/powerpoint/2010/main" val="58915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4093428"/>
          </a:xfrm>
          <a:prstGeom prst="rect">
            <a:avLst/>
          </a:prstGeom>
          <a:noFill/>
        </p:spPr>
        <p:txBody>
          <a:bodyPr wrap="square" rtlCol="0">
            <a:spAutoFit/>
          </a:bodyPr>
          <a:lstStyle/>
          <a:p>
            <a:r>
              <a:rPr lang="vi-VN" sz="2600" b="1" dirty="0">
                <a:latin typeface="Arial" panose="020B0604020202020204" pitchFamily="34" charset="0"/>
                <a:cs typeface="Arial" panose="020B0604020202020204" pitchFamily="34" charset="0"/>
              </a:rPr>
              <a:t>3. Mặt tích cực và hạn chế của nhà nước tư sản</a:t>
            </a:r>
            <a:endParaRPr lang="en-US" sz="2600" b="1" dirty="0">
              <a:latin typeface="Arial" panose="020B0604020202020204" pitchFamily="34" charset="0"/>
              <a:cs typeface="Arial" panose="020B0604020202020204" pitchFamily="34" charset="0"/>
            </a:endParaRPr>
          </a:p>
          <a:p>
            <a:r>
              <a:rPr lang="vi-VN" sz="2600" b="1" dirty="0">
                <a:latin typeface="Arial" panose="020B0604020202020204" pitchFamily="34" charset="0"/>
                <a:cs typeface="Arial" panose="020B0604020202020204" pitchFamily="34" charset="0"/>
              </a:rPr>
              <a:t>Mặt </a:t>
            </a:r>
            <a:r>
              <a:rPr lang="en-US" sz="2600" b="1" dirty="0" err="1">
                <a:latin typeface="Arial" panose="020B0604020202020204" pitchFamily="34" charset="0"/>
                <a:cs typeface="Arial" panose="020B0604020202020204" pitchFamily="34" charset="0"/>
              </a:rPr>
              <a:t>hạn</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chế</a:t>
            </a:r>
            <a:endParaRPr lang="en-US" sz="2600" b="1" dirty="0">
              <a:latin typeface="Arial" panose="020B0604020202020204" pitchFamily="34" charset="0"/>
              <a:cs typeface="Arial" panose="020B0604020202020204" pitchFamily="34" charset="0"/>
            </a:endParaRPr>
          </a:p>
          <a:p>
            <a:r>
              <a:rPr lang="vi-VN" sz="2600" dirty="0">
                <a:latin typeface="Arial" panose="020B0604020202020204" pitchFamily="34" charset="0"/>
                <a:cs typeface="Arial" panose="020B0604020202020204" pitchFamily="34" charset="0"/>
              </a:rPr>
              <a:t>- Mâu thuẫn giữa hai cực giàu và nghèo vẫn đang tồn tại. Tư sản và tầng lớp giàu có thường tận hưởng những lợi ích và tiện nghi của xã hội tiêu dùng, trong khi một phần lớn dân số vẫn sống trong đói nghèo và thiếu hụt cơ bản. Sự chênh lệch giàu nghèo này gây ra sự bất công và không ổn định trong xã hội.</a:t>
            </a:r>
          </a:p>
          <a:p>
            <a:r>
              <a:rPr lang="vi-VN" sz="2600" dirty="0">
                <a:latin typeface="Arial" panose="020B0604020202020204" pitchFamily="34" charset="0"/>
                <a:cs typeface="Arial" panose="020B0604020202020204" pitchFamily="34" charset="0"/>
              </a:rPr>
              <a:t>- Xuất hiện tệ nạn xã hội của một “xã hội tiêu dùng’’. Sự tập trung vào tiêu dùng và lợi ích cá nhân đã góp phần vào việc tạo ra sự vô đạo đức, lãng phí tài nguyên, ô nhiễm môi trường và cảm giác hư hỏng trong xã hội. </a:t>
            </a:r>
          </a:p>
          <a:p>
            <a:endParaRPr lang="vi-VN" sz="2600" dirty="0">
              <a:latin typeface="Arial" panose="020B0604020202020204" pitchFamily="34" charset="0"/>
              <a:cs typeface="Arial" panose="020B0604020202020204" pitchFamily="34" charset="0"/>
            </a:endParaRPr>
          </a:p>
        </p:txBody>
      </p:sp>
      <p:pic>
        <p:nvPicPr>
          <p:cNvPr id="2050" name="Picture 2" descr="Phân tích 17 sự khác biệt giữa tư duy người giàu và người nghèo ở điểm nào?">
            <a:extLst>
              <a:ext uri="{FF2B5EF4-FFF2-40B4-BE49-F238E27FC236}">
                <a16:creationId xmlns:a16="http://schemas.microsoft.com/office/drawing/2014/main" id="{E4D03705-2079-AA90-9C8F-F3D829E23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637" y="3657600"/>
            <a:ext cx="4276725" cy="295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6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98"/>
            <a:ext cx="12192000" cy="4185761"/>
          </a:xfrm>
          <a:prstGeom prst="rect">
            <a:avLst/>
          </a:prstGeom>
          <a:noFill/>
        </p:spPr>
        <p:txBody>
          <a:bodyPr wrap="square" rtlCol="0">
            <a:spAutoFit/>
          </a:bodyPr>
          <a:lstStyle/>
          <a:p>
            <a:pPr algn="ctr"/>
            <a:r>
              <a:rPr lang="vi-VN" sz="2800" b="1" dirty="0">
                <a:latin typeface="Arial" panose="020B0604020202020204" pitchFamily="34" charset="0"/>
                <a:cs typeface="Arial" panose="020B0604020202020204" pitchFamily="34" charset="0"/>
              </a:rPr>
              <a:t>Chủ đề 15: Anh/ chị hãy chỉ ra những mặt tích cực và hạn chế của nhà nước tư sản?</a:t>
            </a:r>
          </a:p>
          <a:p>
            <a:pPr algn="ctr"/>
            <a:r>
              <a:rPr lang="vi-VN" sz="2800" b="1" dirty="0">
                <a:latin typeface="Arial" panose="020B0604020202020204" pitchFamily="34" charset="0"/>
                <a:cs typeface="Arial" panose="020B0604020202020204" pitchFamily="34" charset="0"/>
              </a:rPr>
              <a:t>	</a:t>
            </a:r>
          </a:p>
          <a:p>
            <a:r>
              <a:rPr lang="vi-VN" sz="2600" b="1" dirty="0">
                <a:latin typeface="Arial" panose="020B0604020202020204" pitchFamily="34" charset="0"/>
                <a:cs typeface="Arial" panose="020B0604020202020204" pitchFamily="34" charset="0"/>
              </a:rPr>
              <a:t>Kết luận</a:t>
            </a:r>
            <a:endParaRPr lang="en-US" sz="2600" b="1" dirty="0">
              <a:latin typeface="Arial" panose="020B0604020202020204" pitchFamily="34" charset="0"/>
              <a:cs typeface="Arial" panose="020B0604020202020204" pitchFamily="34" charset="0"/>
            </a:endParaRPr>
          </a:p>
          <a:p>
            <a:endParaRPr lang="vi-VN" sz="2600" b="1" dirty="0">
              <a:latin typeface="Arial" panose="020B0604020202020204" pitchFamily="34" charset="0"/>
              <a:cs typeface="Arial" panose="020B0604020202020204" pitchFamily="34" charset="0"/>
            </a:endParaRPr>
          </a:p>
          <a:p>
            <a:r>
              <a:rPr lang="vi-VN" sz="2600" dirty="0">
                <a:latin typeface="Arial" panose="020B0604020202020204" pitchFamily="34" charset="0"/>
                <a:cs typeface="Arial" panose="020B0604020202020204" pitchFamily="34" charset="0"/>
              </a:rPr>
              <a:t>Sự vận động và phát triển của các mâu thuẫn đó cùng cuộc đấu tranh của nhân dân ở các nước tư bản sẽ quyết định số phận của chủ nghĩa tư bản. Bản chất của chủ nghĩa tư bản hiện đại dưới bất cứ hình thức nào cũng không hề thay đổi, vẫn là một chế độ xã hội áp bức, bóc lột và bất công, do đó nhân loại đang tìm kiếm một mô hình xã hội tốt đẹp hơn</a:t>
            </a:r>
          </a:p>
        </p:txBody>
      </p:sp>
    </p:spTree>
    <p:extLst>
      <p:ext uri="{BB962C8B-B14F-4D97-AF65-F5344CB8AC3E}">
        <p14:creationId xmlns:p14="http://schemas.microsoft.com/office/powerpoint/2010/main" val="4146949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345</TotalTime>
  <Words>4505</Words>
  <Application>Microsoft Office PowerPoint</Application>
  <PresentationFormat>Widescreen</PresentationFormat>
  <Paragraphs>267</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Tính Lê Văn</cp:lastModifiedBy>
  <cp:revision>63</cp:revision>
  <dcterms:created xsi:type="dcterms:W3CDTF">2021-12-14T22:26:00Z</dcterms:created>
  <dcterms:modified xsi:type="dcterms:W3CDTF">2023-09-12T10:31:42Z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125DEFE1CD4A4E2BA1F9E4AA830C7D95</vt:lpwstr>
  </property>
  <property fmtid="{D5CDD505-2E9C-101B-9397-08002B2CF9AE}" pid="3" name="KSOProductBuildVer">
    <vt:lpwstr>1033-11.2.0.11156</vt:lpwstr>
  </property>
</Properties>
</file>