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0" r:id="rId5"/>
    <p:sldId id="265" r:id="rId6"/>
    <p:sldId id="269" r:id="rId7"/>
    <p:sldId id="273" r:id="rId8"/>
    <p:sldId id="274" r:id="rId9"/>
    <p:sldId id="264" r:id="rId10"/>
    <p:sldId id="281" r:id="rId11"/>
    <p:sldId id="282" r:id="rId12"/>
    <p:sldId id="278" r:id="rId13"/>
    <p:sldId id="276" r:id="rId14"/>
    <p:sldId id="279" r:id="rId15"/>
    <p:sldId id="280" r:id="rId16"/>
    <p:sldId id="283" r:id="rId17"/>
    <p:sldId id="284" r:id="rId18"/>
    <p:sldId id="267" r:id="rId19"/>
    <p:sldId id="272" r:id="rId20"/>
    <p:sldId id="268" r:id="rId21"/>
    <p:sldId id="26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" y="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7BCE7-8917-47F8-84E7-3C0A02A1A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47993-F3E2-44BC-AB45-342863F5F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CD5D4-C308-4D16-947D-2CC57CA4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9EE5C-94EA-4BB6-A678-D7838975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878F9-3596-4069-953C-0712609C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74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1717D-510B-48A3-94EE-45150C0B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24A628-0374-4B5B-B921-223FF7E2D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BA460-49CD-4837-8868-47AAB79E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6931A-762A-4426-9CD7-8FA0899C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9004E-D9BF-430B-8AD7-988AAD3A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67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00C3A4-39DA-433B-A156-B1E90D95B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892A09-3380-4C2E-806B-AC801D6D2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4C26D-06DC-4FEC-BBCD-06556D1D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0D50F-6E9C-4D54-AADF-59D14D35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AB443-3F06-4D36-87EE-600A9EAD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49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1B5EA-D22E-48EE-A580-2B1E1CFE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CE061-4DCB-485E-AE1B-EB62F9517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5A58C-EC0A-4B64-8568-A90BFB3E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D899A-F2E2-47E4-8789-AA18BD90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7491D-5995-48E6-831B-39FF99BB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9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D0F5E-635C-4924-BA0B-B472E5B2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0E70B4-1844-4CFE-9F44-6714BEFB0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08FC1-7A53-498F-AAFA-E58825D7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24EF2-4734-4850-8D18-13EFDD14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8BBF3-3E5D-4122-AA3E-82FEBE69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75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829C2-F16F-41DD-BE54-DCF32CB1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C9142-87A6-4A50-957D-0AA7B1962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903CC2-E771-4FD9-B5E9-019912BC7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E2AF11-32B9-4018-BE69-345C129D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A10B0-9AE5-4356-9984-563B478E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57FF7C-56DE-430A-B1C8-F2CC7433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87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B54C4-4764-42FE-ACB3-79938334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64816C-8CE6-42EB-B853-FA325006D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D6F686-F9E5-4E7C-AD9F-3244A1468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E1F8A5-2F7D-48B4-9F0D-5F7346A6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025D85-A50B-4E69-8D31-326BA8DAA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7E7666-30CA-4A6E-8320-3913583C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A58E3-8FBF-4139-A81A-B7FE457F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31A734-7A02-4492-969D-08FA9A98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6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68DF5-C21C-4137-9A07-8BAAACDE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62264A-704B-4C47-AFB7-0C5716BA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EAB196-71E3-4511-9DC8-8682E951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3CAE36-3159-415E-8DDF-9771E416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7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66F555-FEAC-4DB7-AE04-C8EEC3BC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90E404-8DEF-4848-8312-F5E81E73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ABF723-7551-45D2-9C28-A994AF4D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01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85525-3421-4D31-A8FB-2EFC2DD0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740CE8-5B94-4FFE-93A3-7B3CF26E4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0D28A3-6938-4A8B-A62C-4AFA834B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C75BA0-400F-4878-8404-7A4A8CF6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7E842B-C449-4739-BAFA-CC817AD7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E37F65-D387-4DC3-868F-6B55FB56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24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D1434-3348-446A-B4A9-C1C2A33E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751A03-E717-4E02-AAF6-743356EE8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DD72CF-46A2-42AC-A884-B6729CD32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D6F525-2C65-46BB-B0D4-7734BD48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1B8576-9297-4662-AD2C-36EDDB6D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F082B-FF2D-46B5-88AA-72A0BE72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0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9A81BC-73FF-46A9-B7A9-6BFEC85A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8AD6F-ADED-44A7-81D5-28FA9A08D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4CA83-0537-4AC1-B7FC-415539B2D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3F1C7-1340-4773-A2FD-D163B63E5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04EED-80A4-44BE-AF36-52D996E62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11DDF7-2C8F-4BF0-965D-3DBB6CD06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4591" y="-71438"/>
            <a:ext cx="14673266" cy="70008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CCA1F0-D1CB-4491-AEF7-48A8C1136A48}"/>
              </a:ext>
            </a:extLst>
          </p:cNvPr>
          <p:cNvSpPr txBox="1"/>
          <p:nvPr/>
        </p:nvSpPr>
        <p:spPr>
          <a:xfrm>
            <a:off x="1991915" y="1656815"/>
            <a:ext cx="8208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[K – Digital Training]</a:t>
            </a:r>
          </a:p>
          <a:p>
            <a:pPr algn="ctr"/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Pandas</a:t>
            </a: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데이터 시각화 프로젝트</a:t>
            </a:r>
            <a:endParaRPr lang="en-US" altLang="ko-K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3600" b="1" dirty="0"/>
          </a:p>
          <a:p>
            <a:pPr algn="ctr"/>
            <a:r>
              <a:rPr lang="en-US" altLang="ko-KR" sz="2800" b="1" dirty="0"/>
              <a:t>- </a:t>
            </a:r>
            <a:r>
              <a:rPr lang="ko-KR" altLang="en-US" sz="2800" b="1" dirty="0"/>
              <a:t>한일 갈등과 양국 경제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사회 교류의 상관관계 </a:t>
            </a:r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6FBFA-42CA-4882-B889-5128D982678A}"/>
              </a:ext>
            </a:extLst>
          </p:cNvPr>
          <p:cNvSpPr txBox="1"/>
          <p:nvPr/>
        </p:nvSpPr>
        <p:spPr>
          <a:xfrm>
            <a:off x="7656276" y="6305519"/>
            <a:ext cx="448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[3</a:t>
            </a:r>
            <a:r>
              <a:rPr lang="ko-KR" altLang="en-US" sz="2000" dirty="0"/>
              <a:t>조</a:t>
            </a:r>
            <a:r>
              <a:rPr lang="en-US" altLang="ko-KR" sz="2000" dirty="0"/>
              <a:t>] </a:t>
            </a:r>
            <a:r>
              <a:rPr lang="ko-KR" altLang="en-US" sz="2000" dirty="0" err="1"/>
              <a:t>권오영</a:t>
            </a:r>
            <a:r>
              <a:rPr lang="en-US" altLang="ko-KR" sz="2000" dirty="0"/>
              <a:t>, </a:t>
            </a:r>
            <a:r>
              <a:rPr lang="ko-KR" altLang="en-US" sz="2000" dirty="0"/>
              <a:t>박희진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변주영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이현길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58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EFE4BEA-DF43-485E-8355-3D258EA8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08" y="1440000"/>
            <a:ext cx="11268693" cy="48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데이터 수집 </a:t>
            </a:r>
            <a:r>
              <a:rPr lang="en-US" altLang="ko-KR" dirty="0"/>
              <a:t>– </a:t>
            </a:r>
            <a:r>
              <a:rPr lang="ko-KR" altLang="en-US" dirty="0"/>
              <a:t>일본 취업률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145C6F-6BED-D98B-429E-475BD8E26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81" y="2495550"/>
            <a:ext cx="9620250" cy="1866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4448D6-5E46-AAB6-B4D3-50821B3FE9F0}"/>
              </a:ext>
            </a:extLst>
          </p:cNvPr>
          <p:cNvSpPr txBox="1"/>
          <p:nvPr/>
        </p:nvSpPr>
        <p:spPr>
          <a:xfrm>
            <a:off x="8171613" y="5765469"/>
            <a:ext cx="2943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KOSIS </a:t>
            </a:r>
            <a:r>
              <a:rPr lang="ko-KR" altLang="en-US" dirty="0" err="1"/>
              <a:t>국가통계포털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동아시아 연구원</a:t>
            </a:r>
          </a:p>
        </p:txBody>
      </p:sp>
    </p:spTree>
    <p:extLst>
      <p:ext uri="{BB962C8B-B14F-4D97-AF65-F5344CB8AC3E}">
        <p14:creationId xmlns:p14="http://schemas.microsoft.com/office/powerpoint/2010/main" val="2915381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EFE4BEA-DF43-485E-8355-3D258EA8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08" y="1440000"/>
            <a:ext cx="11268693" cy="48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원본 데이터 </a:t>
            </a:r>
            <a:r>
              <a:rPr lang="en-US" altLang="ko-KR" dirty="0"/>
              <a:t>– </a:t>
            </a:r>
            <a:r>
              <a:rPr lang="ko-KR" altLang="en-US" dirty="0"/>
              <a:t>일본 신규 고용수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424DF1-78EF-7664-79CB-A3B919072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" y="2662203"/>
            <a:ext cx="11431905" cy="127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69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EFE4BEA-DF43-485E-8355-3D258EA8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08" y="1440000"/>
            <a:ext cx="11082566" cy="48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일본 신규 채용자수 </a:t>
            </a:r>
            <a:r>
              <a:rPr lang="ko-KR" altLang="en-US" dirty="0" err="1"/>
              <a:t>전처리</a:t>
            </a:r>
            <a:r>
              <a:rPr lang="ko-KR" altLang="en-US" dirty="0"/>
              <a:t> 코드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D6E643-9618-D51D-E67C-7444DBDAB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46" y="2274768"/>
            <a:ext cx="11307128" cy="362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1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EFE4BEA-DF43-485E-8355-3D258EA8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08" y="1440000"/>
            <a:ext cx="11268693" cy="48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원본 데이터 </a:t>
            </a:r>
            <a:r>
              <a:rPr lang="en-US" altLang="ko-KR" dirty="0"/>
              <a:t>– </a:t>
            </a:r>
            <a:r>
              <a:rPr lang="ko-KR" altLang="en-US" dirty="0"/>
              <a:t>한국인의 해외취업 통계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88ED631-490E-8342-8F9D-F1B9F9BB6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71" y="1926874"/>
            <a:ext cx="6029325" cy="16573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6558BB9-6D09-4E4C-C6AE-AE614C5D8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71" y="3689677"/>
            <a:ext cx="74771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42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EFE4BEA-DF43-485E-8355-3D258EA8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08" y="1440000"/>
            <a:ext cx="11082566" cy="48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일본의 한국인 신규 채용자수 </a:t>
            </a:r>
            <a:r>
              <a:rPr lang="ko-KR" altLang="en-US" dirty="0" err="1"/>
              <a:t>전처리</a:t>
            </a:r>
            <a:r>
              <a:rPr lang="ko-KR" altLang="en-US" dirty="0"/>
              <a:t> 코드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2CC281-B330-C084-6977-96F7ABDB0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82" y="1926875"/>
            <a:ext cx="8699945" cy="24888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B1123E-21ED-2C4F-FADC-17A6A5288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09" y="4300991"/>
            <a:ext cx="7303199" cy="23700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E39045-B13F-E674-26FB-0748F8DB7961}"/>
              </a:ext>
            </a:extLst>
          </p:cNvPr>
          <p:cNvSpPr txBox="1"/>
          <p:nvPr/>
        </p:nvSpPr>
        <p:spPr>
          <a:xfrm>
            <a:off x="1204295" y="5101275"/>
            <a:ext cx="29787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</a:t>
            </a:r>
            <a:r>
              <a:rPr lang="ko-KR" altLang="en-US" sz="2200" dirty="0"/>
              <a:t>개의 데이터파일에서</a:t>
            </a:r>
            <a:endParaRPr lang="en-US" altLang="ko-KR" sz="2200" dirty="0"/>
          </a:p>
          <a:p>
            <a:r>
              <a:rPr lang="ko-KR" altLang="en-US" sz="2200" dirty="0"/>
              <a:t>각각 로딩</a:t>
            </a:r>
          </a:p>
        </p:txBody>
      </p:sp>
    </p:spTree>
    <p:extLst>
      <p:ext uri="{BB962C8B-B14F-4D97-AF65-F5344CB8AC3E}">
        <p14:creationId xmlns:p14="http://schemas.microsoft.com/office/powerpoint/2010/main" val="146192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EFE4BEA-DF43-485E-8355-3D258EA8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08" y="1440000"/>
            <a:ext cx="11082566" cy="48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일본의 한국인 신규 채용자수 </a:t>
            </a:r>
            <a:r>
              <a:rPr lang="ko-KR" altLang="en-US" dirty="0" err="1"/>
              <a:t>전처리</a:t>
            </a:r>
            <a:r>
              <a:rPr lang="ko-KR" altLang="en-US" dirty="0"/>
              <a:t> 코드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424768-DF73-46D7-8D8B-9DF334242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6" y="2808000"/>
            <a:ext cx="11294269" cy="2704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6E3AFD-7633-A97A-317E-E8934C7D6AC7}"/>
              </a:ext>
            </a:extLst>
          </p:cNvPr>
          <p:cNvSpPr txBox="1"/>
          <p:nvPr/>
        </p:nvSpPr>
        <p:spPr>
          <a:xfrm>
            <a:off x="8677489" y="2016000"/>
            <a:ext cx="30235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/>
              <a:t>Concat</a:t>
            </a:r>
            <a:r>
              <a:rPr lang="ko-KR" altLang="en-US" sz="2500" dirty="0"/>
              <a:t>으로 행 병합</a:t>
            </a:r>
          </a:p>
        </p:txBody>
      </p:sp>
    </p:spTree>
    <p:extLst>
      <p:ext uri="{BB962C8B-B14F-4D97-AF65-F5344CB8AC3E}">
        <p14:creationId xmlns:p14="http://schemas.microsoft.com/office/powerpoint/2010/main" val="3075498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EFE4BEA-DF43-485E-8355-3D258EA8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08" y="1440000"/>
            <a:ext cx="11082566" cy="48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일본의 한국인 신규 채용자수 </a:t>
            </a:r>
            <a:r>
              <a:rPr lang="ko-KR" altLang="en-US" dirty="0" err="1"/>
              <a:t>전처리</a:t>
            </a:r>
            <a:r>
              <a:rPr lang="ko-KR" altLang="en-US" dirty="0"/>
              <a:t> 코드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E3AFD-7633-A97A-317E-E8934C7D6AC7}"/>
              </a:ext>
            </a:extLst>
          </p:cNvPr>
          <p:cNvSpPr txBox="1"/>
          <p:nvPr/>
        </p:nvSpPr>
        <p:spPr>
          <a:xfrm>
            <a:off x="4735938" y="2016000"/>
            <a:ext cx="721671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/>
              <a:t>concat</a:t>
            </a:r>
            <a:r>
              <a:rPr lang="ko-KR" altLang="en-US" sz="2500" dirty="0"/>
              <a:t>의 </a:t>
            </a:r>
            <a:r>
              <a:rPr lang="en-US" altLang="ko-KR" sz="2500" dirty="0"/>
              <a:t>join=‘inner’ </a:t>
            </a:r>
            <a:r>
              <a:rPr lang="ko-KR" altLang="en-US" sz="2500" dirty="0"/>
              <a:t>사용해서 공통 </a:t>
            </a:r>
            <a:r>
              <a:rPr lang="ko-KR" altLang="en-US" sz="2500" dirty="0" err="1"/>
              <a:t>컬럼명</a:t>
            </a:r>
            <a:r>
              <a:rPr lang="ko-KR" altLang="en-US" sz="2500" dirty="0"/>
              <a:t> 병합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C166B2-E892-9403-DFF7-80AB67BAD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1" y="2808000"/>
            <a:ext cx="11341418" cy="247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48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EFE4BEA-DF43-485E-8355-3D258EA8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08" y="1440000"/>
            <a:ext cx="11082566" cy="48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일본의 한국인 신규 채용자수 </a:t>
            </a:r>
            <a:r>
              <a:rPr lang="ko-KR" altLang="en-US" dirty="0" err="1"/>
              <a:t>전처리</a:t>
            </a:r>
            <a:r>
              <a:rPr lang="ko-KR" altLang="en-US" dirty="0"/>
              <a:t> 코드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E3AFD-7633-A97A-317E-E8934C7D6AC7}"/>
              </a:ext>
            </a:extLst>
          </p:cNvPr>
          <p:cNvSpPr txBox="1"/>
          <p:nvPr/>
        </p:nvSpPr>
        <p:spPr>
          <a:xfrm>
            <a:off x="6624009" y="2016000"/>
            <a:ext cx="50529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/>
              <a:t>pct_change</a:t>
            </a:r>
            <a:r>
              <a:rPr lang="en-US" altLang="ko-KR" sz="2500" dirty="0"/>
              <a:t> </a:t>
            </a:r>
            <a:r>
              <a:rPr lang="ko-KR" altLang="en-US" sz="2500" dirty="0"/>
              <a:t>메서드로 변동률 계산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52EB7B-971D-910F-7D90-5F4029E94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74" y="2850342"/>
            <a:ext cx="11315700" cy="17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84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EBE464-A618-4785-8DE5-0754648EB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69" y="2657305"/>
            <a:ext cx="4819269" cy="27687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E9761-E7AA-49DA-8B04-BB0008F0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569" y="1508514"/>
            <a:ext cx="3878569" cy="978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dirty="0"/>
              <a:t>반일감정이 고조된 시기에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일본의 한국인 취업수가 감소</a:t>
            </a:r>
            <a:endParaRPr lang="en-US" altLang="ko-KR" sz="2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9C2D275-9B88-4585-ADCE-6AAFBB51F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562" y="1187770"/>
            <a:ext cx="4982623" cy="28219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C112A6-69BC-417E-AE4D-E8E13E8D7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562" y="4036436"/>
            <a:ext cx="4982623" cy="2821972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2302996-EFBB-4DA1-B742-7BD4F0B346DE}"/>
              </a:ext>
            </a:extLst>
          </p:cNvPr>
          <p:cNvSpPr/>
          <p:nvPr/>
        </p:nvSpPr>
        <p:spPr>
          <a:xfrm>
            <a:off x="5527963" y="3686342"/>
            <a:ext cx="860961" cy="670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52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방일 여행객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7EC4C37-C382-496D-8AB6-2A49168EF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784" y="2503210"/>
            <a:ext cx="5176583" cy="2781304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1946295-BFA5-4659-9D53-04B187ACE362}"/>
              </a:ext>
            </a:extLst>
          </p:cNvPr>
          <p:cNvSpPr/>
          <p:nvPr/>
        </p:nvSpPr>
        <p:spPr>
          <a:xfrm>
            <a:off x="5694221" y="3608854"/>
            <a:ext cx="803564" cy="570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9634EF1-DA9E-4A9D-9543-BEBC9702550E}"/>
              </a:ext>
            </a:extLst>
          </p:cNvPr>
          <p:cNvSpPr txBox="1">
            <a:spLocks/>
          </p:cNvSpPr>
          <p:nvPr/>
        </p:nvSpPr>
        <p:spPr>
          <a:xfrm>
            <a:off x="207820" y="1306290"/>
            <a:ext cx="1163780" cy="55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99009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6975763" cy="82834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E9761-E7AA-49DA-8B04-BB0008F0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710" y="1999030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개요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데이터 분석</a:t>
            </a:r>
            <a:r>
              <a:rPr lang="en-US" altLang="ko-KR" sz="2400" dirty="0"/>
              <a:t> </a:t>
            </a:r>
            <a:r>
              <a:rPr lang="ko-KR" altLang="en-US" sz="2400" dirty="0"/>
              <a:t>및 시각화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3.</a:t>
            </a:r>
            <a:r>
              <a:rPr lang="ko-KR" altLang="en-US" sz="2400" dirty="0"/>
              <a:t> 요약</a:t>
            </a:r>
            <a:endParaRPr lang="en-US" altLang="ko-KR" sz="24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839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방일 여행객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E9761-E7AA-49DA-8B04-BB0008F0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0145"/>
            <a:ext cx="10330543" cy="856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insight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7EC4C37-C382-496D-8AB6-2A49168EF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271" y="1600689"/>
            <a:ext cx="5176583" cy="27813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31F8DA-2B9B-4BBF-ADAA-6ADAC840E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39" y="1600689"/>
            <a:ext cx="4593115" cy="278130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1946295-BFA5-4659-9D53-04B187ACE362}"/>
              </a:ext>
            </a:extLst>
          </p:cNvPr>
          <p:cNvSpPr/>
          <p:nvPr/>
        </p:nvSpPr>
        <p:spPr>
          <a:xfrm>
            <a:off x="5361708" y="2706333"/>
            <a:ext cx="803564" cy="570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625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6975763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3.</a:t>
            </a:r>
            <a:r>
              <a:rPr lang="ko-KR" altLang="en-US" sz="2800" dirty="0"/>
              <a:t>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E9761-E7AA-49DA-8B04-BB0008F0A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ko-KR" altLang="en-US" sz="2800" dirty="0"/>
              <a:t>한일 관계에 따른 무역량 변화</a:t>
            </a:r>
            <a:endParaRPr lang="en-US" altLang="ko-KR" sz="2800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sz="2800" dirty="0"/>
              <a:t>한일 관계에 따른 국제결혼 변화</a:t>
            </a:r>
            <a:endParaRPr lang="en-US" altLang="ko-KR" sz="2800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sz="2800" dirty="0"/>
              <a:t>한일 관계에 따른 취업률 변화</a:t>
            </a: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8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6975763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1.</a:t>
            </a:r>
            <a:r>
              <a:rPr lang="ko-KR" altLang="en-US" sz="2800" dirty="0"/>
              <a:t>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E9761-E7AA-49DA-8B04-BB0008F0A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다양한 이유로 인해</a:t>
            </a:r>
            <a:r>
              <a:rPr lang="en-US" altLang="ko-KR" dirty="0"/>
              <a:t>, </a:t>
            </a:r>
            <a:r>
              <a:rPr lang="ko-KR" altLang="en-US" dirty="0"/>
              <a:t>한일 갈등은 수십 년간 지속적으로 심화되었다 감소되는 과정을 반복하고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이러한 갈등 상황 속에서</a:t>
            </a:r>
            <a:r>
              <a:rPr lang="en-US" altLang="ko-KR" dirty="0"/>
              <a:t> </a:t>
            </a:r>
            <a:r>
              <a:rPr lang="ko-KR" altLang="en-US" dirty="0"/>
              <a:t>양국의 경제</a:t>
            </a:r>
            <a:r>
              <a:rPr lang="en-US" altLang="ko-KR" dirty="0"/>
              <a:t>/</a:t>
            </a:r>
            <a:r>
              <a:rPr lang="ko-KR" altLang="en-US" dirty="0"/>
              <a:t>사회적 교류가 어떻게 변화하는지 분석하기 위해 이번 프로젝트를 진행하였다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특히 상대국에 대한 인상이 한일간의 무역</a:t>
            </a:r>
            <a:r>
              <a:rPr lang="en-US" altLang="ko-KR" dirty="0"/>
              <a:t>, </a:t>
            </a:r>
            <a:r>
              <a:rPr lang="ko-KR" altLang="en-US" dirty="0"/>
              <a:t>결혼</a:t>
            </a:r>
            <a:r>
              <a:rPr lang="en-US" altLang="ko-KR" dirty="0"/>
              <a:t>, </a:t>
            </a:r>
            <a:r>
              <a:rPr lang="ko-KR" altLang="en-US" dirty="0"/>
              <a:t>취업</a:t>
            </a:r>
            <a:r>
              <a:rPr lang="en-US" altLang="ko-KR" dirty="0"/>
              <a:t>, </a:t>
            </a:r>
            <a:r>
              <a:rPr lang="ko-KR" altLang="en-US" dirty="0"/>
              <a:t>여행 등 우리의 일상생활과 밀접한 분야에 어떻게 영향을 미치는지 분석하였다</a:t>
            </a:r>
            <a:r>
              <a:rPr lang="en-US" altLang="ko-KR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2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국제결혼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68E9DB3-242D-407D-9650-CF4EEBD08187}"/>
              </a:ext>
            </a:extLst>
          </p:cNvPr>
          <p:cNvSpPr/>
          <p:nvPr/>
        </p:nvSpPr>
        <p:spPr>
          <a:xfrm>
            <a:off x="5539837" y="3392582"/>
            <a:ext cx="909859" cy="755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A18924-BB06-4BA9-A686-A3C53EFEF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825" y="2357253"/>
            <a:ext cx="5337321" cy="2915391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9B9D2B9-B521-4F62-A3A0-94305D67EE99}"/>
              </a:ext>
            </a:extLst>
          </p:cNvPr>
          <p:cNvSpPr txBox="1">
            <a:spLocks/>
          </p:cNvSpPr>
          <p:nvPr/>
        </p:nvSpPr>
        <p:spPr>
          <a:xfrm>
            <a:off x="207820" y="1233156"/>
            <a:ext cx="1021276" cy="4175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Code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710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국제결혼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E9761-E7AA-49DA-8B04-BB0008F0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71" y="4785760"/>
            <a:ext cx="10515600" cy="18852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2019</a:t>
            </a:r>
            <a:r>
              <a:rPr lang="ko-KR" altLang="en-US" sz="1800" dirty="0"/>
              <a:t>년과 </a:t>
            </a:r>
            <a:r>
              <a:rPr lang="en-US" altLang="ko-KR" sz="1800" dirty="0"/>
              <a:t>2020</a:t>
            </a:r>
            <a:r>
              <a:rPr lang="ko-KR" altLang="en-US" sz="1800" dirty="0"/>
              <a:t>년 사이 위안부 관련 문제</a:t>
            </a:r>
            <a:r>
              <a:rPr lang="en-US" altLang="ko-KR" sz="1800" dirty="0"/>
              <a:t>, </a:t>
            </a:r>
            <a:r>
              <a:rPr lang="ko-KR" altLang="en-US" sz="1800" dirty="0"/>
              <a:t>반도체 소재 수출 규제 등으로 한일 갈등이 심화되면서 일본에 대한 한국인의 부정적 인식 </a:t>
            </a:r>
            <a:r>
              <a:rPr lang="en-US" altLang="ko-KR" sz="1800" dirty="0"/>
              <a:t>21.7 % </a:t>
            </a:r>
            <a:r>
              <a:rPr lang="ko-KR" altLang="en-US" sz="1800" dirty="0"/>
              <a:t>급상승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한일 </a:t>
            </a:r>
            <a:r>
              <a:rPr lang="ko-KR" altLang="en-US" sz="1800" dirty="0" err="1"/>
              <a:t>국제결혼률의</a:t>
            </a:r>
            <a:r>
              <a:rPr lang="ko-KR" altLang="en-US" sz="1800" dirty="0"/>
              <a:t> 경우</a:t>
            </a:r>
            <a:r>
              <a:rPr lang="en-US" altLang="ko-KR" sz="1800" dirty="0"/>
              <a:t>, 19</a:t>
            </a:r>
            <a:r>
              <a:rPr lang="ko-KR" altLang="en-US" sz="1800" dirty="0"/>
              <a:t>년과 </a:t>
            </a:r>
            <a:r>
              <a:rPr lang="en-US" altLang="ko-KR" sz="1800" dirty="0"/>
              <a:t>20</a:t>
            </a:r>
            <a:r>
              <a:rPr lang="ko-KR" altLang="en-US" sz="1800" dirty="0"/>
              <a:t>년 사이 감소 폭이 크긴 하지만</a:t>
            </a:r>
            <a:r>
              <a:rPr lang="en-US" altLang="ko-KR" sz="1800" dirty="0"/>
              <a:t>, 2014</a:t>
            </a:r>
            <a:r>
              <a:rPr lang="ko-KR" altLang="en-US" sz="1800" dirty="0"/>
              <a:t>년과 </a:t>
            </a:r>
            <a:r>
              <a:rPr lang="en-US" altLang="ko-KR" sz="1800" dirty="0"/>
              <a:t>2015</a:t>
            </a:r>
            <a:r>
              <a:rPr lang="ko-KR" altLang="en-US" sz="1800" dirty="0"/>
              <a:t>년만큼의 급감소는 아님</a:t>
            </a:r>
            <a:r>
              <a:rPr lang="en-US" altLang="ko-KR" sz="1800" dirty="0"/>
              <a:t>. </a:t>
            </a:r>
            <a:r>
              <a:rPr lang="ko-KR" altLang="en-US" sz="1800" dirty="0"/>
              <a:t>또한 </a:t>
            </a:r>
            <a:r>
              <a:rPr lang="en-US" altLang="ko-KR" sz="1800" dirty="0"/>
              <a:t>19</a:t>
            </a:r>
            <a:r>
              <a:rPr lang="ko-KR" altLang="en-US" sz="1800" dirty="0"/>
              <a:t>년과 </a:t>
            </a:r>
            <a:r>
              <a:rPr lang="en-US" altLang="ko-KR" sz="1800" dirty="0"/>
              <a:t>20</a:t>
            </a:r>
            <a:r>
              <a:rPr lang="ko-KR" altLang="en-US" sz="1800" dirty="0"/>
              <a:t>년 사이에 코로나</a:t>
            </a:r>
            <a:r>
              <a:rPr lang="en-US" altLang="ko-KR" sz="1800" dirty="0"/>
              <a:t>19</a:t>
            </a:r>
            <a:r>
              <a:rPr lang="ko-KR" altLang="en-US" sz="1800" dirty="0"/>
              <a:t>가 발생하면서 </a:t>
            </a:r>
            <a:r>
              <a:rPr lang="ko-KR" altLang="en-US" sz="1800" dirty="0" err="1"/>
              <a:t>결혼률에</a:t>
            </a:r>
            <a:r>
              <a:rPr lang="ko-KR" altLang="en-US" sz="1800" dirty="0"/>
              <a:t> 큰 영향을 끼쳤을 확률이 높음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en-US" altLang="ko-KR" sz="2400" b="1" u="sng" dirty="0">
                <a:solidFill>
                  <a:srgbClr val="FF0000"/>
                </a:solidFill>
              </a:rPr>
              <a:t>&gt;&gt; </a:t>
            </a:r>
            <a:r>
              <a:rPr lang="ko-KR" altLang="en-US" sz="2400" b="1" u="sng" dirty="0">
                <a:solidFill>
                  <a:srgbClr val="FF0000"/>
                </a:solidFill>
              </a:rPr>
              <a:t>한일 갈등이 한일 </a:t>
            </a:r>
            <a:r>
              <a:rPr lang="ko-KR" altLang="en-US" sz="2400" b="1" u="sng" dirty="0" err="1">
                <a:solidFill>
                  <a:srgbClr val="FF0000"/>
                </a:solidFill>
              </a:rPr>
              <a:t>국제결혼률에</a:t>
            </a:r>
            <a:r>
              <a:rPr lang="ko-KR" altLang="en-US" sz="2400" b="1" u="sng" dirty="0">
                <a:solidFill>
                  <a:srgbClr val="FF0000"/>
                </a:solidFill>
              </a:rPr>
              <a:t> 큰 영향을 끼쳤다고 할 수 없다</a:t>
            </a:r>
            <a:r>
              <a:rPr lang="en-US" altLang="ko-KR" sz="2400" b="1" u="sng" dirty="0">
                <a:solidFill>
                  <a:srgbClr val="FF0000"/>
                </a:solidFill>
              </a:rPr>
              <a:t> &lt;&lt;</a:t>
            </a: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E34FC1D-29A8-4FFB-AA1B-98E40C9A2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04" y="1692235"/>
            <a:ext cx="4586431" cy="282632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68E9DB3-242D-407D-9650-CF4EEBD08187}"/>
              </a:ext>
            </a:extLst>
          </p:cNvPr>
          <p:cNvSpPr/>
          <p:nvPr/>
        </p:nvSpPr>
        <p:spPr>
          <a:xfrm>
            <a:off x="5320144" y="2727564"/>
            <a:ext cx="909859" cy="755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A18924-BB06-4BA9-A686-A3C53EFEF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132" y="1692235"/>
            <a:ext cx="5337321" cy="291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2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1167752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무역량 변화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E9761-E7AA-49DA-8B04-BB0008F0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20" y="1324101"/>
            <a:ext cx="2099276" cy="67689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Code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BF24966-733E-4866-955E-9C7AB6B74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388" y="2560034"/>
            <a:ext cx="3716699" cy="22606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CA3A95-A770-48B7-A598-C833D3735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929" y="4006599"/>
            <a:ext cx="3860471" cy="21420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5A5E8BD-0358-4047-8C6A-F3AF926EF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246" y="1548337"/>
            <a:ext cx="3654251" cy="2142018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D74D6E6-3B05-42B8-8019-2CCD4BB78C86}"/>
              </a:ext>
            </a:extLst>
          </p:cNvPr>
          <p:cNvSpPr/>
          <p:nvPr/>
        </p:nvSpPr>
        <p:spPr>
          <a:xfrm>
            <a:off x="3881411" y="3245030"/>
            <a:ext cx="771897" cy="71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47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1167752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무역량 변화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E9761-E7AA-49DA-8B04-BB0008F0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20" y="1324101"/>
            <a:ext cx="2099276" cy="67689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Code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BF24966-733E-4866-955E-9C7AB6B74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388" y="2560034"/>
            <a:ext cx="3716699" cy="22606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CA3A95-A770-48B7-A598-C833D3735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929" y="4006599"/>
            <a:ext cx="3860471" cy="21420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5A5E8BD-0358-4047-8C6A-F3AF926EF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246" y="1548337"/>
            <a:ext cx="3654251" cy="2142018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D74D6E6-3B05-42B8-8019-2CCD4BB78C86}"/>
              </a:ext>
            </a:extLst>
          </p:cNvPr>
          <p:cNvSpPr/>
          <p:nvPr/>
        </p:nvSpPr>
        <p:spPr>
          <a:xfrm>
            <a:off x="3881411" y="3245030"/>
            <a:ext cx="771897" cy="71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26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1167752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무역량 변화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E9761-E7AA-49DA-8B04-BB0008F0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20" y="1324101"/>
            <a:ext cx="2099276" cy="67689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Code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BF24966-733E-4866-955E-9C7AB6B74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388" y="2560034"/>
            <a:ext cx="3716699" cy="22606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CA3A95-A770-48B7-A598-C833D3735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929" y="4006599"/>
            <a:ext cx="3860471" cy="21420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5A5E8BD-0358-4047-8C6A-F3AF926EF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246" y="1548337"/>
            <a:ext cx="3654251" cy="2142018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D74D6E6-3B05-42B8-8019-2CCD4BB78C86}"/>
              </a:ext>
            </a:extLst>
          </p:cNvPr>
          <p:cNvSpPr/>
          <p:nvPr/>
        </p:nvSpPr>
        <p:spPr>
          <a:xfrm>
            <a:off x="3881411" y="3245030"/>
            <a:ext cx="771897" cy="71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91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1167752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무역량 변화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E9761-E7AA-49DA-8B04-BB0008F0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48" y="4118204"/>
            <a:ext cx="6674444" cy="207477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insight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BF24966-733E-4866-955E-9C7AB6B74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280" y="1340164"/>
            <a:ext cx="3890595" cy="23664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CA3A95-A770-48B7-A598-C833D3735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896" y="4104402"/>
            <a:ext cx="4436442" cy="24616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5A5E8BD-0358-4047-8C6A-F3AF926EF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052" y="1344627"/>
            <a:ext cx="4282286" cy="25101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DFDCF9B-B954-49DF-AF55-5071857D7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748" y="1461404"/>
            <a:ext cx="3473532" cy="214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495</Words>
  <Application>Microsoft Office PowerPoint</Application>
  <PresentationFormat>와이드스크린</PresentationFormat>
  <Paragraphs>70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목차</vt:lpstr>
      <vt:lpstr>1. 개요</vt:lpstr>
      <vt:lpstr>2. 데이터 분석 및 시각화 – 한일 관계에 따른 국제결혼 변화</vt:lpstr>
      <vt:lpstr>2. 데이터 분석 및 시각화 – 한일 관계에 따른 국제결혼 변화</vt:lpstr>
      <vt:lpstr>2. 데이터 분석 및 시각화 – 한일 관계에 따른 무역량 변화 </vt:lpstr>
      <vt:lpstr>2. 데이터 분석 및 시각화 – 한일 관계에 따른 무역량 변화 </vt:lpstr>
      <vt:lpstr>2. 데이터 분석 및 시각화 – 한일 관계에 따른 무역량 변화 </vt:lpstr>
      <vt:lpstr>2. 데이터 분석 및 시각화 – 한일 관계에 따른 무역량 변화 </vt:lpstr>
      <vt:lpstr>2. 데이터 분석 및 시각화 – 한일 관계에 따른 취업률 변화</vt:lpstr>
      <vt:lpstr>2. 데이터 분석 및 시각화 – 한일 관계에 따른 취업률 변화</vt:lpstr>
      <vt:lpstr>2. 데이터 분석 및 시각화 – 한일 관계에 따른 취업률 변화</vt:lpstr>
      <vt:lpstr>2. 데이터 분석 및 시각화 – 한일 관계에 따른 취업률 변화</vt:lpstr>
      <vt:lpstr>2. 데이터 분석 및 시각화 – 한일 관계에 따른 취업률 변화</vt:lpstr>
      <vt:lpstr>2. 데이터 분석 및 시각화 – 한일 관계에 따른 취업률 변화</vt:lpstr>
      <vt:lpstr>2. 데이터 분석 및 시각화 – 한일 관계에 따른 취업률 변화</vt:lpstr>
      <vt:lpstr>2. 데이터 분석 및 시각화 – 한일 관계에 따른 취업률 변화</vt:lpstr>
      <vt:lpstr>2. 데이터 분석 및 시각화 – 한일 관계에 따른 취업률 변화</vt:lpstr>
      <vt:lpstr>2. 데이터 분석 및 시각화 – 한일 관계에 따른 방일 여행객 변화</vt:lpstr>
      <vt:lpstr>2. 데이터 분석 및 시각화 – 한일 관계에 따른 방일 여행객 변화</vt:lpstr>
      <vt:lpstr>3.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KDP-48</dc:creator>
  <cp:lastModifiedBy>KDP-25</cp:lastModifiedBy>
  <cp:revision>27</cp:revision>
  <dcterms:created xsi:type="dcterms:W3CDTF">2024-01-22T05:03:57Z</dcterms:created>
  <dcterms:modified xsi:type="dcterms:W3CDTF">2024-01-23T02:18:07Z</dcterms:modified>
</cp:coreProperties>
</file>