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304" r:id="rId4"/>
    <p:sldId id="305" r:id="rId5"/>
    <p:sldId id="257" r:id="rId6"/>
    <p:sldId id="259" r:id="rId7"/>
    <p:sldId id="277" r:id="rId8"/>
    <p:sldId id="273" r:id="rId9"/>
    <p:sldId id="260" r:id="rId10"/>
    <p:sldId id="278" r:id="rId11"/>
    <p:sldId id="303" r:id="rId12"/>
    <p:sldId id="276" r:id="rId13"/>
    <p:sldId id="272" r:id="rId14"/>
    <p:sldId id="302" r:id="rId15"/>
    <p:sldId id="313" r:id="rId16"/>
    <p:sldId id="314" r:id="rId17"/>
    <p:sldId id="306" r:id="rId18"/>
    <p:sldId id="307" r:id="rId19"/>
    <p:sldId id="308" r:id="rId20"/>
    <p:sldId id="309" r:id="rId21"/>
    <p:sldId id="310" r:id="rId22"/>
    <p:sldId id="317" r:id="rId23"/>
    <p:sldId id="315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18" r:id="rId33"/>
    <p:sldId id="316" r:id="rId34"/>
    <p:sldId id="261" r:id="rId35"/>
    <p:sldId id="312" r:id="rId36"/>
    <p:sldId id="298" r:id="rId37"/>
    <p:sldId id="299" r:id="rId38"/>
    <p:sldId id="319" r:id="rId39"/>
    <p:sldId id="322" r:id="rId40"/>
    <p:sldId id="320" r:id="rId41"/>
    <p:sldId id="275" r:id="rId4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0"/>
    <p:restoredTop sz="94718"/>
  </p:normalViewPr>
  <p:slideViewPr>
    <p:cSldViewPr>
      <p:cViewPr>
        <p:scale>
          <a:sx n="68" d="100"/>
          <a:sy n="68" d="100"/>
        </p:scale>
        <p:origin x="-1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4EEF6-68B4-45A5-9FAF-A7E8FB79CEF5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75F81-BA00-43F5-BCC2-5D83C3E7F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8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7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6DA9-346F-65FB-EB6C-82F7A42D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04A3B1-E398-9DC1-2C2C-DD822768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3EEADF-9E66-235A-CB23-352BC2E92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622A4C-EB62-DC0A-AD22-583EF54FC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6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1389-35CA-0597-ADE3-DEB52821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589FFE-2663-FC22-EF17-0B93329DF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0A3780-4409-C3ED-8C46-65A4A9D30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D9C1B2-6114-B82C-664B-ECBA1BFF8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39A7-6821-E19D-AF59-C6C17E28B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019E6F-7588-E3A6-B487-EC0EE8DFE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9601C6-07D2-A02D-D031-33CD657A1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CC44-8A4D-68A7-533A-8707064DA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C9040-45BC-D869-2B83-5FBE620A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B1658F-6082-C811-E5DF-015F1A1F5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EF2F63-C93F-D484-B647-75D658F68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A26F1-6467-9A0A-F72F-1ADD4F9FB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3762D-D505-53B5-CA5E-74F6FF450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6277CD-4844-EBD8-1063-200D345BB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1D39F1-4AC2-DBD8-C870-47168B94E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2A27A-AF44-EE01-8823-B4FA71AA0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95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9F66C-FCD3-D193-DED0-46F103F60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329742-0C7D-0796-9F4B-312209AC9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8CF58-F5BF-2D53-FEE2-E7112889A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79F79-1E81-DDA9-4275-CBB13300D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E931-271D-B157-4DB2-51B27D08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846E56-7243-E052-5F3A-29158B8E3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4DFB4F-C649-A7ED-46A3-5956993F8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7E071-647C-B3EA-DE71-CB5199006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819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1FD6-3AB4-CDA2-6AE0-8FAEFC98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EF8D45-3837-F9AE-E616-68992F931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20E429-A9E8-718D-0F31-F4910FF15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FE1551-C85F-7280-CDA9-481C35FCE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BCC5-74D8-CAB9-68E7-A80FF6541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4AB695-122F-EC39-9D48-C14FC79A7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6928E5-9009-2345-24CA-BC122C1F4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6A8C8-46F8-371A-CCE5-3548CB137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39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355D8-1B99-84E8-C604-2CC117DA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DFF8CA-BC88-30C5-0EFE-EFB9EC33B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64A5D1-BE8B-28C9-DCD8-EE2479247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41B46-294D-8AB4-958A-1CBDAF3CE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2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CD6F-9D1B-6F87-F3E7-4DC372DB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C90CB0-4FAC-3EDC-EE35-B9440DD1C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540C57-184D-50CD-DB1A-8B07C3003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AF60F-16D7-9287-7CD5-C425602E4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52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51D14-3D5C-49E7-E451-0545DCEB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0FA15C-FA84-3E87-0309-1DE9AAE3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E2AB0A-4AD9-D90B-B278-11323353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FC224-F73C-8EBB-AC3D-6904744F6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30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54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924F-AE6D-4D6D-4318-A7D7D79B9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FF6EAE-DB6F-9588-B9EC-085660654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B1CB6B-F683-1D61-92CD-AA2D0C989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667856-1579-6115-F8E5-4746B1C6C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22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F8E0D-3505-D8CF-694B-E8B84CD4A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7B5FE1-CE61-0A6C-EADC-7FB47F3B2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3D76E1-C9E6-A94D-F322-D365FD51F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E0C1A-20C7-D90E-C7DC-F95438AF9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06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6C973-6AE3-318F-E844-D67639866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BB5E00-9C9F-C0C9-9A81-B90A609DF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7A5EDD-690E-C4E6-FC70-EAECBEF62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CCE04-8142-4C62-A07D-D0FC5071C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8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1332-7F33-4635-41FF-1D551F3A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68722B-9785-C24F-D5B0-B1956FA5A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E4C714-4E40-B6CA-81BD-57E9128C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CDFB2F-0EF8-A354-1057-F4B4F73D8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76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B896-218E-0438-BAD7-AF2C153AE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8AACFE-640C-495D-2EF8-8A88AE883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09D383-E5BE-A693-5228-7B78E56DF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3CE362-F001-459E-4036-E7CC020F9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5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E12B-CFB0-2737-2452-C471C0C1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128E2E-13FB-36D3-7421-5E159155A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520DAF-39A1-F57A-2384-9D0FFE0C5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997708-4FFA-03D8-9F5D-A53158D4D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6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5C8F-C0BE-7347-DB3E-3112AF1A2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4B699D-FF3E-93B9-B13F-B2862B3F9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E2932D-84C8-6E5F-21F9-7922EBF13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E4F46-A15B-AF54-6BC3-C482FDB8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2710C-1AED-1FD5-5C4C-DE4A0D3A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9051B0-5786-C2CE-7391-F29B350C0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74FD71-3F3B-F8E5-5147-6C4A8A3C3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B162C-9251-A82E-82CF-7E5B4A458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6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829-FDA3-0292-299A-ED4D8F1D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54D386-1936-A1C7-4BD8-2FBFD8D29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FBA83A-F32F-DBAE-C7D6-3C4C842F9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82325-B0F7-5C09-4D11-EE58436D9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75F81-BA00-43F5-BCC2-5D83C3E7F6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0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8C01D-E0E9-4F42-A835-17F5B6A3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4DD74A-1329-45F7-A28E-988EA3E42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D9470-5555-48BF-927F-31AAF369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1CCF5-3BC2-4B9E-AE85-F0306396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096A7-6815-4C10-BD15-1381D471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6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56A2-432A-44D1-AE62-414C59C7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B1FB3-F665-4EE4-B351-DC542827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87721-4364-4FAF-B71B-4FD321B4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634B-8A0B-4B3F-B0E0-F6BEAF27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B19D-0AB3-4233-97A7-187611E0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3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FD9EF-394F-4CED-9903-549D73FD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B6487-8FA1-4589-A369-B27165895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C33FE-B9A2-4094-9A0C-A7321B28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98142-8F8C-4FFE-9050-3B5EB82C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F6744-7E8D-4985-A57D-5A7770E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6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E7E8-3228-48A4-B277-3A5DADF1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ACF6C-1501-4368-A90F-870EE1C42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4AEC5-5C9F-40A6-809A-9564A849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9FC8F-3144-4541-9248-3556C7B9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8A9D3-51DB-44BF-8213-9C0BF33B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4B8EA-AECC-4C91-BE34-16E0F914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53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10EB-FC7F-46C3-8298-259C99CF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E2F53-3F68-4317-9171-D1F4951F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B31CD8-03F0-43B7-BB1C-997CB33E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260D33-B47C-492C-B68A-739715FDB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BA6D0B-03DC-4750-8D64-F48375450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00B386-393A-4A13-B5EC-E460185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36E90B-FFF0-4CC4-8F84-8B9CEF25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206F91-A145-43A8-8690-C1C53115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03A31-E335-4FF5-A6F0-5FC9E582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2C29CA-C97F-446B-AA83-5161B23E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50A3C8-3D3D-4F07-8C1A-E90B37E9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B6270-0BD6-4DE6-A612-801C80CF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71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DDDF1-5F86-4855-8EA9-732526B3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211F56-362B-4B69-8CAA-FD29C03A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890E9-9DC6-4338-BC65-8B7F58A8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21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96845-F357-462F-A08C-4272BF46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E2585-C144-40A8-9A28-B3C6626B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3E3E-C303-4529-BC3D-4C78B94B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0F22F-F521-4BFC-AAD7-7827726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142D3-127F-4B3F-B959-912118F4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798A3-D30A-42ED-9EC0-89ADC0A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45754-C222-43B5-B6ED-9758CECE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B373DC-BCF8-42A6-9EDB-0F254552D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F13D3-86A4-420D-AE6E-7A21BBFD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E88A1-72C6-400D-95E3-B94F36E7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68F23-410B-42B6-A82B-6416F2F4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981724-425A-43E5-A07E-CC6BB7D5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16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1B967-35B2-4EA4-9272-54FDDF4F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2719AD-3B47-405F-8760-E888061CC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0E693-217E-4276-9B50-9601020E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9CDF1-9D61-49E8-B440-B3383D02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1EAF2-612D-44CB-A3FA-7D94072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67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23193-3E5F-4F0D-8255-76DD92E95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14AA6-D955-4B90-8CC0-37173AC6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0EDE2-F67B-4FA0-9AF4-1A039D3B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1F370-BDC0-4D0A-B0AE-97934DA8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809C9-19FC-47E9-A7E3-1233E380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9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BM JUA OTF" panose="02020603020101020101" pitchFamily="18" charset="-127"/>
          <a:ea typeface="BM JUA OTF" panose="02020603020101020101" pitchFamily="18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1BE24-C6B1-4D13-A009-2263C76B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BFBC7-377C-4234-AEED-2C9C798A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D6C1E-570B-45D2-AB9E-946B6235D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0961-A8C7-4F23-8328-E5353502C0C1}" type="datetimeFigureOut">
              <a:rPr lang="ko-KR" altLang="en-US" smtClean="0"/>
              <a:t>2024. 1. 30.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A42FC-E16B-4027-91EC-43AD20EE5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F70DA-1808-4A32-BD68-215794FFC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EF2-C3B7-41FA-A6B9-9F6B1F3670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26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8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4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7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9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1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4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7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8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1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3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5.png"/><Relationship Id="rId4" Type="http://schemas.openxmlformats.org/officeDocument/2006/relationships/image" Target="../media/image14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56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13.png"/><Relationship Id="rId21" Type="http://schemas.openxmlformats.org/officeDocument/2006/relationships/image" Target="../media/image69.png"/><Relationship Id="rId7" Type="http://schemas.openxmlformats.org/officeDocument/2006/relationships/image" Target="../media/image1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12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59.png"/><Relationship Id="rId5" Type="http://schemas.openxmlformats.org/officeDocument/2006/relationships/image" Target="../media/image9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1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6.png"/><Relationship Id="rId4" Type="http://schemas.openxmlformats.org/officeDocument/2006/relationships/image" Target="../media/image14.png"/><Relationship Id="rId9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2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hyperlink" Target="https://kosis.kr/statHtml/statHtml.do?orgId=101&amp;tblId=DT_1YL15006&amp;conn_path=I2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laborstat.moel.go.kr/hmp/tblInfo/TblInfoList.do?menuId=0010001100101102&amp;leftMenuId=0010001100101&amp;vwCdVal=MT_PTITLE&amp;upListVal=118_3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tathtml.moel.go.kr/statHtml/statHtml.do?orgId=118&amp;tblId=DT_118N_MON059&amp;vw_cd=undefined&amp;list_id=undefined&amp;scrId=&amp;seqNo=&amp;language=ko&amp;obj_var_id=undefined&amp;itm_id=undefined&amp;conn_path=I2&amp;path=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hyperlink" Target="https://kosis.kr/statHtml/statHtml.do?orgId=101&amp;tblId=DT_1YL15006&amp;conn_path=I2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laborstat.moel.go.kr/hmp/tblInfo/TblInfoList.do?menuId=0010001100101102&amp;leftMenuId=0010001100101&amp;vwCdVal=MT_PTITLE&amp;upListVal=118_32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stathtml.moel.go.kr/statHtml/statHtml.do?orgId=118&amp;tblId=DT_118N_MON059&amp;vw_cd=undefined&amp;list_id=undefined&amp;scrId=&amp;seqNo=&amp;language=ko&amp;obj_var_id=undefined&amp;itm_id=undefined&amp;conn_path=I2&amp;path=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001">
            <a:extLst>
              <a:ext uri="{FF2B5EF4-FFF2-40B4-BE49-F238E27FC236}">
                <a16:creationId xmlns:a16="http://schemas.microsoft.com/office/drawing/2014/main" id="{5B8A16BF-F3E4-1F75-7F0F-FEDECB8DC569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6" name="그룹 1002">
              <a:extLst>
                <a:ext uri="{FF2B5EF4-FFF2-40B4-BE49-F238E27FC236}">
                  <a16:creationId xmlns:a16="http://schemas.microsoft.com/office/drawing/2014/main" id="{5D20448E-DF88-56BC-F91F-9940F134322F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12" name="Object 3">
                <a:extLst>
                  <a:ext uri="{FF2B5EF4-FFF2-40B4-BE49-F238E27FC236}">
                    <a16:creationId xmlns:a16="http://schemas.microsoft.com/office/drawing/2014/main" id="{922B82FE-C390-9EB3-D0A2-37879C8E3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13" name="Object 4">
                <a:extLst>
                  <a:ext uri="{FF2B5EF4-FFF2-40B4-BE49-F238E27FC236}">
                    <a16:creationId xmlns:a16="http://schemas.microsoft.com/office/drawing/2014/main" id="{1180714D-4F14-CB78-1FAA-A17427AE4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7" name="그룹 1003">
              <a:extLst>
                <a:ext uri="{FF2B5EF4-FFF2-40B4-BE49-F238E27FC236}">
                  <a16:creationId xmlns:a16="http://schemas.microsoft.com/office/drawing/2014/main" id="{838C4454-F281-8BDF-B51F-D0AB42D3418B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10" name="Object 7">
                <a:extLst>
                  <a:ext uri="{FF2B5EF4-FFF2-40B4-BE49-F238E27FC236}">
                    <a16:creationId xmlns:a16="http://schemas.microsoft.com/office/drawing/2014/main" id="{13BE33DB-CB4C-8CD7-7C24-BD5B362FC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11" name="Object 8">
                <a:extLst>
                  <a:ext uri="{FF2B5EF4-FFF2-40B4-BE49-F238E27FC236}">
                    <a16:creationId xmlns:a16="http://schemas.microsoft.com/office/drawing/2014/main" id="{59B39E21-80C1-7880-447B-BA44CF5FA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47619" y="9062145"/>
            <a:ext cx="1514905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2024. 01. 30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047619" y="5987082"/>
            <a:ext cx="1514905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임금</a:t>
            </a:r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물가지표</a:t>
            </a:r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고용지표 등 지역별 공공데이터 비교분석을 통한 현황 파악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7619" y="4040109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kern="0" spc="1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대구 개발자 임금을 디버깅하다</a:t>
            </a:r>
            <a:endParaRPr lang="en-US" sz="7200" kern="0" spc="1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" pitchFamily="34" charset="0"/>
            </a:endParaRPr>
          </a:p>
        </p:txBody>
      </p:sp>
      <p:sp>
        <p:nvSpPr>
          <p:cNvPr id="4" name="Object 37">
            <a:extLst>
              <a:ext uri="{FF2B5EF4-FFF2-40B4-BE49-F238E27FC236}">
                <a16:creationId xmlns:a16="http://schemas.microsoft.com/office/drawing/2014/main" id="{BD01B893-C813-B65D-F6FB-A25CE627BDE6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4A134-CE8F-2A0F-DCC6-A685C8996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459EDC8C-568A-5347-9292-8471CC6A517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A5A3A45A-CDF2-8ECE-6614-16197D4D8F6F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4E7DB850-EC72-4ECF-05EB-958C6175D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E0A270A5-CE0D-D44F-0DD2-2008E6FE9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98ADC0C5-5954-D1B0-6C8B-D5ACC8C4CD51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FCFA6575-5CDE-79E3-7B30-C39382829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C71A52C2-EAE6-D430-5748-4163CB1CE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1BA2ABA-5664-3F6D-6303-614E13073315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34A4B176-8122-91E3-8B28-88953AD6D159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D6F7A57B-73A9-9B31-B96B-EF2544A1C7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F5FDFF56-A9B0-C89B-01AF-E9373BC4D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3F66D7DA-08C0-374E-5EB5-63B36DE78942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669BF04B-9DB1-393C-EE5A-AB6CEEAFE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ED630119-E23B-21DF-2996-649666AD4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0CB2712-90DB-A38F-9BB8-94FBD21226FC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531265CB-7522-E739-583A-86694683C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C0589DA-3DD7-9675-85DC-15A461467E78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46BB4C2-7618-6915-6C7C-2524584E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BF370466-ED46-799C-A831-67892C0E5C5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D6948B8-82D3-D43A-D976-33941BB024F6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2020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대비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개발자 임금상승률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D9430530-F5CF-A7B7-C1C5-6C065EEA0D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>
          <a:xfrm>
            <a:off x="2226958" y="2513399"/>
            <a:ext cx="13831798" cy="66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4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지역별 개발자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57A030-793C-4823-8475-7478BC07D4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523"/>
          <a:stretch/>
        </p:blipFill>
        <p:spPr>
          <a:xfrm>
            <a:off x="1948259" y="2649197"/>
            <a:ext cx="14059133" cy="6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6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광역시 별 개발자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760792-7FAC-4B9D-B4CE-F54935375E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9"/>
          <a:stretch/>
        </p:blipFill>
        <p:spPr>
          <a:xfrm>
            <a:off x="2194616" y="2595902"/>
            <a:ext cx="13566461" cy="68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0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973F4-E325-115E-2DEA-A6499B0D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B5B5A39-95AA-7372-89EA-311092C3957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6C88C51-5710-9835-E520-A24940836F6C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B1AA1101-E74E-F9A6-ABF5-5C0510DE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3365CB27-E6AA-245F-076C-74B92853C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AB0BC35-B592-2068-BBF4-6F0CF7ED5AF9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F02D811F-73C2-2AC8-8361-9B680E211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C1CADBC6-4B06-B683-BD84-7E49A82AC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C0B6FC3-8570-BE13-2083-6EAED99AF4EE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A54B822B-770A-4D76-C133-7C9BE9E7D502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BDF1FC45-B2EC-E91C-2511-B9CFE01DD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D4015ED-5DBF-9B7A-A73B-BE11F721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18B0D456-CF36-2A13-D997-C2EE372CD306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42DCFED-37CF-2F7F-9FB7-73801CB14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E620A972-44C2-0E28-22A3-90D103F5F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0C1FD665-5E85-809D-BC06-1A83A8A195A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17A31AE-2F77-D34F-B1A7-A514F015F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11EC847-E757-2576-3746-DB012FD19196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63E5133-C92F-2CD5-1111-7088AC0EC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368B0410-D688-4396-DC36-40F46FFBC2B9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F66A3AA-4C00-7F44-DAF3-B33596D8CD7C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개발자 한달 간 평균 근로일수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라인, 그래프이(가) 표시된 사진&#10;&#10;자동 생성된 설명">
            <a:extLst>
              <a:ext uri="{FF2B5EF4-FFF2-40B4-BE49-F238E27FC236}">
                <a16:creationId xmlns:a16="http://schemas.microsoft.com/office/drawing/2014/main" id="{3130921B-0748-67C7-B5B0-355A80A6EA0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5"/>
          <a:stretch/>
        </p:blipFill>
        <p:spPr>
          <a:xfrm>
            <a:off x="2097066" y="2534895"/>
            <a:ext cx="14213970" cy="65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CEE2A-60C8-30A9-7B83-01F96F28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3E98C7E-9CFA-57C1-A68C-2B0E394863DA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75D43CFA-CF20-0677-7DCA-B74775E79736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A9544E25-2099-C8A9-6BB7-E4BF9CB9A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F8236769-3BE0-0132-E5EF-B07D22612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83FCEAC3-CFD2-7338-EDDF-C81149C3E51C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924926A7-1F6D-923A-5A9A-E86F365F2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36F90177-4C2C-D86F-114F-8747C8D1D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791DAAD-2BC2-B90B-D5E3-BC1FB3C65DEF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7CFE2B13-8793-A5E1-1995-F5218213FAC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90334A0-EFFF-056C-2CF3-8DA57DDD1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ADBE6461-EB71-C7CD-66EA-3D23015D5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F19E3F3-DC8B-F74E-FF4F-4A40B05857F5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335B7018-DBBB-B80B-7DEA-7E309BF26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14C996E-E996-1041-32E6-6F483D96A6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44A0BC8-CA88-5F63-7590-5C5197560A94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6C8A969-D51C-F907-5C17-706FA1C0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343EC78-EB7F-954C-DBD7-DB7C7F977422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792EEFE-1573-E20C-9B20-76F5A1918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B164602-90EA-5E31-600F-EDEDE789E737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2CA7BF7D-3575-5057-2398-C58CBA8B4B97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A352E52E-78FC-2EA9-48B4-ED2D58821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14E2232D-03D6-DF91-D601-43904D11A671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A3543805-EF02-1365-7565-EE6280BE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B02B0964-670E-51AF-9488-367B18918061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CD474D6C-FD9F-D5A2-D720-AEEB266D6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3B4F6973-A268-9194-C89F-FBCDC7E9D08E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1F37D00B-AC6C-3EDC-5590-27F569E9F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1" name="Object 63">
            <a:extLst>
              <a:ext uri="{FF2B5EF4-FFF2-40B4-BE49-F238E27FC236}">
                <a16:creationId xmlns:a16="http://schemas.microsoft.com/office/drawing/2014/main" id="{A39A7CF8-02BD-24FD-8CD5-AAA9988A5E23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Object 59">
            <a:extLst>
              <a:ext uri="{FF2B5EF4-FFF2-40B4-BE49-F238E27FC236}">
                <a16:creationId xmlns:a16="http://schemas.microsoft.com/office/drawing/2014/main" id="{98A3F10D-5EFB-15A3-C771-47A7C6D343CA}"/>
              </a:ext>
            </a:extLst>
          </p:cNvPr>
          <p:cNvSpPr txBox="1"/>
          <p:nvPr/>
        </p:nvSpPr>
        <p:spPr>
          <a:xfrm>
            <a:off x="4821950" y="3473049"/>
            <a:ext cx="91226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개발자 임금에 대한 현황분석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4" name="Object 59">
            <a:extLst>
              <a:ext uri="{FF2B5EF4-FFF2-40B4-BE49-F238E27FC236}">
                <a16:creationId xmlns:a16="http://schemas.microsoft.com/office/drawing/2014/main" id="{1EDAE870-1E92-B4D2-B31A-0B7C22C88992}"/>
              </a:ext>
            </a:extLst>
          </p:cNvPr>
          <p:cNvSpPr txBox="1"/>
          <p:nvPr/>
        </p:nvSpPr>
        <p:spPr>
          <a:xfrm>
            <a:off x="2158961" y="5378393"/>
            <a:ext cx="13919239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내 직업의 평균 임금의 절대치가 낮다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내 개발자의 평균 임금상승률은 낮다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결론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≫ </a:t>
            </a:r>
            <a:r>
              <a:rPr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타 지역 개발자 대비 임금이 낮고 근로시간이 길다</a:t>
            </a:r>
            <a:endParaRPr lang="en-US" altLang="ko-KR" sz="4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1262B7-5443-9C37-0D47-C1523CB52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C8AE328-21EF-F9A0-9F10-85D260F7C7D7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15E3F634-9A33-08C5-0D03-DAE7D203624B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7224BB23-6D6A-26B9-D983-CDAB605FC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3630B2E-6D07-EB6A-6DFC-BA582E1CD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2E5E29A0-971D-280C-6F68-09C8842D24F5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840B22A8-52F0-9FF2-B480-719ECF50B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300FA8C-3890-A6E5-B403-D1CA466C5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6127F2F-3CA1-9E7A-141B-8F374CBA1066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738B14C6-49FB-FE57-6B26-061479F0A2A3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8561633-68F3-6295-94F6-BAD1859AB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E9897E90-73BD-5BA6-A3CA-D6E103F08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9B94219-0700-E485-EF7A-9C8CC2569271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524DD12-5350-0F6A-AC37-A879FBA95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793F5FFD-0183-1DA5-6DD3-CAD971B9F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16B2129-77A2-CF28-FEF1-7ED352265734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3FB0B7E-E7D6-BAEF-9F0E-FC96DB84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A5D2F6D-3520-F663-0052-2E7C83251A99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0A82049-3A22-E977-1992-EFA93DB99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56A4417C-F1F3-C5B5-DF61-67B58DDD7BBC}"/>
              </a:ext>
            </a:extLst>
          </p:cNvPr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74195106-1366-3F2A-1EAB-294B88EDF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1893A77C-2CC8-C965-9740-6F8AC876FE59}"/>
              </a:ext>
            </a:extLst>
          </p:cNvPr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A9DF33A8-4439-C88A-848D-6CAB82A2E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0B5AD738-E27F-2895-537A-24EED722A71B}"/>
              </a:ext>
            </a:extLst>
          </p:cNvPr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>
              <a:extLst>
                <a:ext uri="{FF2B5EF4-FFF2-40B4-BE49-F238E27FC236}">
                  <a16:creationId xmlns:a16="http://schemas.microsoft.com/office/drawing/2014/main" id="{7E814A8D-579C-BC40-9D88-5336E4239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C8510359-814B-8095-8E88-1B13B4D3875C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4E25A3B-9C73-C6FF-F521-5F6C5F4E6DA1}"/>
              </a:ext>
            </a:extLst>
          </p:cNvPr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303C68C-0CB5-D9B5-43CA-797FD13FD86F}"/>
              </a:ext>
            </a:extLst>
          </p:cNvPr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BFCF3D7A-4CFA-2C64-50A6-ECF3BFA1F1DE}"/>
              </a:ext>
            </a:extLst>
          </p:cNvPr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EA56E049-38B2-0939-55B1-3CEFCEC7BE1D}"/>
              </a:ext>
            </a:extLst>
          </p:cNvPr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2B6CA10-0652-65E0-F45E-D23C2AB2D1AC}"/>
              </a:ext>
            </a:extLst>
          </p:cNvPr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26AB8BE-0D72-D6F8-1332-E0327352822B}"/>
              </a:ext>
            </a:extLst>
          </p:cNvPr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C3D994FB-0080-0B26-C0F4-86CC15D1B641}"/>
              </a:ext>
            </a:extLst>
          </p:cNvPr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117CC15-B4A8-D515-0385-2C9EB81F4A44}"/>
              </a:ext>
            </a:extLst>
          </p:cNvPr>
          <p:cNvSpPr txBox="1"/>
          <p:nvPr/>
        </p:nvSpPr>
        <p:spPr>
          <a:xfrm>
            <a:off x="12989393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6074163E-B7AD-007D-62A3-9E9E29CBFA4F}"/>
              </a:ext>
            </a:extLst>
          </p:cNvPr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90C00068-C28B-5FC7-C378-84EFBB4F3C16}"/>
              </a:ext>
            </a:extLst>
          </p:cNvPr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6BDF733-A1EC-8CF6-952A-A23B0845845A}"/>
              </a:ext>
            </a:extLst>
          </p:cNvPr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477C78CE-FAAB-6D93-0813-FA638547481C}"/>
              </a:ext>
            </a:extLst>
          </p:cNvPr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B305F111-BE33-3FA7-EF89-D2D394D5D828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7577C8B9-A536-9421-CC40-C90A1D05912C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7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BC15B-0359-8E33-9EF3-ABDC7229E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51EF9CA-404F-261B-DFF2-47576CAE04BF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F313733C-1CF6-92C2-A1E8-42BB536C25EB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7565AFD-BD2B-4110-ACDB-C1B82CC6E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78CA0FA-7085-E4FC-7503-55D1E0774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D3FFCC28-B16E-BA1A-DA9D-4676A9E1F054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E54E8653-62C1-18DC-A363-95C4C8648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035B3F20-8EDE-AB79-D0C3-FADE1D63E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A8E5FD6E-CFBA-1F45-C615-3EE5627432C9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0A1968E-FE3F-7448-2706-120406F1BC4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469E0AC9-4931-682A-F5A5-BAD376EF1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EA8F3319-CC2F-8CF0-BDB1-056B7E90E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992CD5D4-0033-9DF7-C8ED-C35732E65E64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326B11B1-005E-BA7D-885B-375B3A8F2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D74EBAF9-79DA-7DA2-29C5-A600B2F2A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52F2B9C-F151-2F7F-EB9F-31ABB1AA4B9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7DD08A28-A6E8-AB80-D8EA-3AFF8E858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CA92BD3-3129-0B36-5D86-D4D643EF28B1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2BF537F-C8B3-36A1-6FD4-1CECD9EF7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94527861-D500-D095-C104-9416A8ADC7D7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D9FFBD4B-D8A3-D045-20DB-B45FECCDA139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 및 소득수준 별 소득 대비 주택임대료 비율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(RIR)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AE3F1-E649-AD9C-323D-E8399CF2C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" t="6889"/>
          <a:stretch/>
        </p:blipFill>
        <p:spPr bwMode="auto">
          <a:xfrm>
            <a:off x="3787213" y="2438305"/>
            <a:ext cx="9982200" cy="69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47EB773-5B5F-E4C1-0B33-87B81C46D39A}"/>
              </a:ext>
            </a:extLst>
          </p:cNvPr>
          <p:cNvSpPr/>
          <p:nvPr/>
        </p:nvSpPr>
        <p:spPr>
          <a:xfrm>
            <a:off x="5029200" y="6438900"/>
            <a:ext cx="3089151" cy="17297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1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6A353-50B4-ED2B-367C-E7B28C80A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6D18151-211A-7D4C-182F-9CAB7B9DD280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C0B31055-A776-54E5-7EDD-40851315191E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3EFC6EE4-D608-8D4A-58AD-A3864D5E5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172F10DF-AE62-3589-BA41-CC6D9AA64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965F3C5C-E15E-B5D0-D454-0351029CEE31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E34E3A4-AC44-62F2-927A-0C1352F19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9512D815-29C2-DAA0-168A-AED417546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5E78900-BD9F-5161-253F-1F5D6EE05025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B54E80E-17DA-7CFB-A9D1-4E65D6F9910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0B011465-4768-5CAC-19DC-E7D3E2F49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02D9CEBF-D871-E7A4-1FED-D5074A46A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F7DD2516-7004-187A-5D3A-0110131C4D7C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515CF36-EEBB-48E2-14E7-88C230EC8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D26D9211-15F6-B65A-3050-FBDB2D74F4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4FC34CF-6AC2-3D62-0056-C190EA8577A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74BE4C7-0D25-DA7D-B6DC-6D399AB15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DC29D75-A2F6-E3A7-186A-77BC3A5D2103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DE18CF1-2AAE-2BB4-1B2D-BEC3398CD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74EEB5AF-A759-4C0A-6F51-2FF8F53BF46E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562AC6F1-C11E-EE53-9B02-CC293861BA49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2022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대형소매점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백화점 불변지수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820AEB-90DA-3ADF-9512-D5D0E61BE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6398"/>
          <a:stretch/>
        </p:blipFill>
        <p:spPr bwMode="auto">
          <a:xfrm>
            <a:off x="1863935" y="3599698"/>
            <a:ext cx="7280065" cy="483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125891F-A3D2-71C9-E24C-6B8C5D54F0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6398"/>
          <a:stretch/>
        </p:blipFill>
        <p:spPr bwMode="auto">
          <a:xfrm>
            <a:off x="9061563" y="3599698"/>
            <a:ext cx="7272141" cy="48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6DAD8A1-49DA-C12D-180C-8B0D4AE61E2F}"/>
              </a:ext>
            </a:extLst>
          </p:cNvPr>
          <p:cNvSpPr/>
          <p:nvPr/>
        </p:nvSpPr>
        <p:spPr>
          <a:xfrm>
            <a:off x="3124200" y="5384213"/>
            <a:ext cx="2404913" cy="33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6E744-0E83-458D-68FC-760ABFBC1298}"/>
              </a:ext>
            </a:extLst>
          </p:cNvPr>
          <p:cNvSpPr/>
          <p:nvPr/>
        </p:nvSpPr>
        <p:spPr>
          <a:xfrm>
            <a:off x="10320487" y="5951220"/>
            <a:ext cx="2404913" cy="335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46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B61B38-3830-B20C-4C3C-876AE6B4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874D1BCE-0A3E-9049-C6B3-4FBD5706520F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0C3EC1ED-2B43-B61D-6033-754C49638577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28A68A05-927A-5496-ACC3-ABB78F8E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F98F0D6A-1450-2685-E5DC-3EB9081ED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9DCE1256-8D16-4882-D103-B0A8F806E789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3F1AEFA8-1D8A-B0BC-FA97-E9F021B4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8041F086-2A39-74F2-D942-4685346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9D8AE4A-B5C0-381D-26A4-E7B8B5FF9F98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3D8BD8FB-5C45-4DD0-5682-47F91CBE3EE0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56F0DA39-19F1-D460-3B6C-DB6B3CAA7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9302DC3-B955-B9A2-D1C0-C0BCEBD0A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500B65B5-4215-20E7-7F50-FCC86C0850D0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FA2400E-B959-52F5-A0B7-82D3B9C4C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87791BC3-0250-42C2-5D10-50E2F5054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DA69345-1351-C626-8A42-420D972EAF1E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1B1E8905-C32E-0E12-0D0B-C19C4748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6FE3CC7-AEE4-8746-D283-99A3656A228C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FDA3317-3540-0512-0EB9-0FF94BFCD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C7BFFA5A-1397-7233-B5B7-90598DC95EC3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8C21C196-881F-1DA8-71E3-B828CA6C5378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12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월 생활물가지수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소비물가지수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B3CD86F-7ED7-361F-228E-5B83B9B66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6342" b="-1"/>
          <a:stretch/>
        </p:blipFill>
        <p:spPr bwMode="auto">
          <a:xfrm>
            <a:off x="2209800" y="3695700"/>
            <a:ext cx="6906366" cy="45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2A3A6C0-2D48-AD24-96F2-15AFF307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6702"/>
          <a:stretch/>
        </p:blipFill>
        <p:spPr bwMode="auto">
          <a:xfrm>
            <a:off x="9421116" y="3733427"/>
            <a:ext cx="6733284" cy="44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D3F604-2776-4891-DC99-BE829E82659D}"/>
              </a:ext>
            </a:extLst>
          </p:cNvPr>
          <p:cNvSpPr/>
          <p:nvPr/>
        </p:nvSpPr>
        <p:spPr>
          <a:xfrm>
            <a:off x="3398498" y="6446440"/>
            <a:ext cx="1803278" cy="297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31F9A0-1471-0AC3-58F8-525902BEFF1A}"/>
              </a:ext>
            </a:extLst>
          </p:cNvPr>
          <p:cNvSpPr/>
          <p:nvPr/>
        </p:nvSpPr>
        <p:spPr>
          <a:xfrm>
            <a:off x="10549087" y="6935139"/>
            <a:ext cx="1865599" cy="2970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42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4A77A-CBB3-3427-9F46-9558FBD55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CC1957-8979-7005-8B2A-54060AE7094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D1AE68A4-DF67-FFEF-04E6-4A98542D08FF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03578163-EA13-0865-2AEC-9EE465861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96CD113A-EAF2-E93F-B3D8-7EF637F36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2ED80061-62D8-BD01-85BA-2744793BECF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3FF5466F-E474-AC55-DFB2-FAFDA3B68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E767B43C-5540-2384-2FE3-AC1F89523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E8F2F7B-2D49-C3F9-A7A1-B997CEC1C1A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2E6506DF-6BE7-6440-AD0F-68E56FF7FA6C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CE7FFA64-B613-04AC-B595-92F919CF8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5D9D232A-EEBB-DE89-C51A-62AB03076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85A690F-AB9E-D182-C331-C4FB38849D79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60F84FB3-AE8D-65FD-B85D-25FEA4679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03A08C4F-14FD-6788-A9B8-AF32F7F4E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89F7C030-B1C8-0EFE-B9B6-A8A48C185C3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97981909-954E-8B78-C647-771FA4D6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6DE27D6-5278-6A66-09B7-84F8D8EA9414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B681810-59F3-2722-7B38-FB1A3F8C8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81F19424-97C7-01EC-8EFD-3B3577208E52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F75B04D9-3B70-188F-1E63-DA67B26F86C3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경제활동 참가율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실업률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70B70-6657-49AD-A212-AFE80AB07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6791"/>
          <a:stretch/>
        </p:blipFill>
        <p:spPr bwMode="auto">
          <a:xfrm>
            <a:off x="2057400" y="3757245"/>
            <a:ext cx="7010400" cy="46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7A7087E-B99D-D5A1-11C9-A03792373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t="6791"/>
          <a:stretch/>
        </p:blipFill>
        <p:spPr bwMode="auto">
          <a:xfrm>
            <a:off x="9250817" y="3745378"/>
            <a:ext cx="6903583" cy="46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B94D0B-23B6-2838-4435-297F0D3F864C}"/>
              </a:ext>
            </a:extLst>
          </p:cNvPr>
          <p:cNvSpPr/>
          <p:nvPr/>
        </p:nvSpPr>
        <p:spPr>
          <a:xfrm>
            <a:off x="3289612" y="6554129"/>
            <a:ext cx="1944653" cy="2697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C118A9-B544-02A1-D26B-7BF2F2060F33}"/>
              </a:ext>
            </a:extLst>
          </p:cNvPr>
          <p:cNvSpPr/>
          <p:nvPr/>
        </p:nvSpPr>
        <p:spPr>
          <a:xfrm>
            <a:off x="10363200" y="4938784"/>
            <a:ext cx="4425641" cy="28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4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2F5BB-045B-A897-1089-5CCFAA7A2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678C4E5-D961-5178-ADD8-53B3F33BB069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B0D108A4-E89C-0155-4DC3-ABA1F21C3D81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B104DF4-A0CB-B8C6-146A-16E1E79EC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1855AB7-D5AD-7A80-C872-57EB04FDE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D4C51D7-80C5-06F8-DF32-2FD171255D40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563E7E9A-5370-2496-C151-DF3BD6FDC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F906E69F-8358-73F7-1F66-2858A7E1E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4ED13DD6-F53B-420B-FF94-BA66A25CAAF3}"/>
              </a:ext>
            </a:extLst>
          </p:cNvPr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1FC97C2F-2073-9D39-8F87-BC83406477CC}"/>
                </a:ext>
              </a:extLst>
            </p:cNvPr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9A68B911-BEC6-8E28-EF93-A43B3DAA5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0F9C94F-E87C-EE43-EE70-BA638C578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04E9284B-93E2-F193-C038-7B488F50C09E}"/>
                </a:ext>
              </a:extLst>
            </p:cNvPr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2B5ACE0-3C9A-E9A7-F027-D3448F340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A6AD950-CE9C-CB70-C293-34BF439FB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A286C9F-A917-A0EB-0BB3-B2CBF16E09D0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3E165F7-2245-C4F4-D9DE-91BAF913C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" name="Object 80">
            <a:extLst>
              <a:ext uri="{FF2B5EF4-FFF2-40B4-BE49-F238E27FC236}">
                <a16:creationId xmlns:a16="http://schemas.microsoft.com/office/drawing/2014/main" id="{7CE1B1EA-A0FE-BC72-BA27-3B636A5BD859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 err="1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팀원별</a:t>
            </a:r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파트 분배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9995AD53-1AD4-A14F-C69C-9047F811B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32461"/>
              </p:ext>
            </p:extLst>
          </p:nvPr>
        </p:nvGraphicFramePr>
        <p:xfrm>
          <a:off x="1371600" y="2637068"/>
          <a:ext cx="15557442" cy="692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721">
                  <a:extLst>
                    <a:ext uri="{9D8B030D-6E8A-4147-A177-3AD203B41FA5}">
                      <a16:colId xmlns:a16="http://schemas.microsoft.com/office/drawing/2014/main" val="322930198"/>
                    </a:ext>
                  </a:extLst>
                </a:gridCol>
                <a:gridCol w="7778721">
                  <a:extLst>
                    <a:ext uri="{9D8B030D-6E8A-4147-A177-3AD203B41FA5}">
                      <a16:colId xmlns:a16="http://schemas.microsoft.com/office/drawing/2014/main" val="2463462011"/>
                    </a:ext>
                  </a:extLst>
                </a:gridCol>
              </a:tblGrid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내용</a:t>
                      </a:r>
                      <a:endParaRPr lang="en-US" altLang="ko-KR" sz="4800" dirty="0"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800" dirty="0"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담당자</a:t>
                      </a:r>
                    </a:p>
                  </a:txBody>
                  <a:tcPr anchor="ctr"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31794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주제 선정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07319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자료 조사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박희진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권혁원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60880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현황 분석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박희진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45736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원인 분석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권혁원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43998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결론 도출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09225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발표 자료 준비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732651"/>
                  </a:ext>
                </a:extLst>
              </a:tr>
              <a:tr h="865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rgbClr val="11359A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발표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박희진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이시명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권혁원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rgbClr val="0070C0"/>
                          </a:solidFill>
                          <a:latin typeface="BM JUA OTF" panose="02020603020101020101" pitchFamily="18" charset="-127"/>
                          <a:ea typeface="BM JUA OTF" panose="02020603020101020101" pitchFamily="18" charset="-127"/>
                        </a:rPr>
                        <a:t>옥영신</a:t>
                      </a:r>
                      <a:endParaRPr lang="ko-KR" altLang="en-US" sz="3600" dirty="0">
                        <a:solidFill>
                          <a:srgbClr val="0070C0"/>
                        </a:solidFill>
                        <a:latin typeface="BM JUA OTF" panose="02020603020101020101" pitchFamily="18" charset="-127"/>
                        <a:ea typeface="BM JUA OTF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45254"/>
                  </a:ext>
                </a:extLst>
              </a:tr>
            </a:tbl>
          </a:graphicData>
        </a:graphic>
      </p:graphicFrame>
      <p:sp>
        <p:nvSpPr>
          <p:cNvPr id="7" name="Object 37">
            <a:extLst>
              <a:ext uri="{FF2B5EF4-FFF2-40B4-BE49-F238E27FC236}">
                <a16:creationId xmlns:a16="http://schemas.microsoft.com/office/drawing/2014/main" id="{1926681C-7D48-63BB-5CA8-DE8CD8D52672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966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E6628-7444-8DCF-7DBB-AEC3AEF5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C3F548A-8261-0DC3-1D72-B5A2E6D0F239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9B966430-6FE3-1415-DCE1-170F86D7E552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618C6AFC-E9B1-1AD9-2800-6B8464789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8169D26B-E3F6-4EF8-F9FA-666A59309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3A44D713-3935-05C2-2B69-6BC9B7B2C1C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5065B32A-5317-7936-5587-B551BC92E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B8ECB259-1120-C199-389E-FE0EEC21B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84A7139-3890-65E8-8650-F715D3F4AAF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D86C9CA-5939-7A09-40EB-E3A2F00C942A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B4214FE-C3AB-41C5-F97B-1C9D3A583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B500318-0C86-B271-7C34-D5273515F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B1627E57-2DAF-105A-F59F-2A057EE77CC2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E41492E-B06B-2CBE-E327-5B0EA8430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36C14EF9-1E8D-87C3-6ED6-D2C8244C1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E2CC9EB-965F-CC3E-CAE4-9BA506F2347C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05B9FC0D-E9AD-E5D8-4070-C2B026C9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0B5318F-77F8-D35E-0B49-DE67A1A9B951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9AAEF0D-A666-3F32-AE7E-823E3D5F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FEE0DBA9-BD9B-6E43-0A62-3F950325ED0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B260C87F-13D5-70B1-95DB-B26CC4956303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 고용률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청년 고용률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A39D7-0D00-C617-4F45-CB926BD12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6299"/>
          <a:stretch/>
        </p:blipFill>
        <p:spPr bwMode="auto">
          <a:xfrm>
            <a:off x="2051018" y="3487195"/>
            <a:ext cx="7141601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83947-FEA5-31C8-0BDF-C13CFF20FE1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503" t="6249"/>
          <a:stretch/>
        </p:blipFill>
        <p:spPr>
          <a:xfrm>
            <a:off x="9204051" y="3513717"/>
            <a:ext cx="7096143" cy="47687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E2EF65-5570-E68E-EFEE-353015BF3681}"/>
              </a:ext>
            </a:extLst>
          </p:cNvPr>
          <p:cNvSpPr/>
          <p:nvPr/>
        </p:nvSpPr>
        <p:spPr>
          <a:xfrm>
            <a:off x="3258594" y="6451260"/>
            <a:ext cx="2179229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55F414-9E24-E5C7-BB62-362E6F02CBC6}"/>
              </a:ext>
            </a:extLst>
          </p:cNvPr>
          <p:cNvSpPr/>
          <p:nvPr/>
        </p:nvSpPr>
        <p:spPr>
          <a:xfrm>
            <a:off x="10396695" y="5864751"/>
            <a:ext cx="2960302" cy="2929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43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B4F78-6E9E-3568-5C42-E77F4191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7AC4DF8-C5F8-6A18-22BB-B23BCD2EBA71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F7CBF4E7-2885-D0F4-734A-F25090F777C6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B69C27CB-8ABD-5039-8A92-9580D3286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007061B4-65C3-3BF7-7749-A15823569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E8883D4A-9A0A-C97E-BFD0-8FA63496E611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6B8950E7-9656-624F-5208-3D2A8565B5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8766CBB-C2F3-F04F-5253-410BCF130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61DA8FC-8B08-DDAA-58F1-A3BB25D7C35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C2BF7F94-25C8-CF79-6768-47E798B3722A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A9412C6-6044-A6B3-2C2B-3D92DE598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774C6EC-432E-A54A-EE42-A56D6F668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2A17C238-D2C6-8E9A-F517-4AED00BD3AA7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19F1BED-E5AA-5D47-C18D-868A2AC69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05AEAD8F-7A3F-1B35-5B68-EB9D73009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72E0DE3-7155-3BBF-47FD-1AF99B36D128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42109257-50C5-8DC3-C1A8-8B493252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15C30F1-1D73-09BD-2358-CF2282BFE40A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82DA927-FAB9-5BE8-DDAE-6E0FDEC7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91544325-5B33-8B29-60F5-181BC8F3AA88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42BAA4AE-4DF3-B9EE-D3E6-19B9CDB7096C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C4ED4AFB-FBEB-DA99-0AA2-E76476C8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D8BF42AD-BD37-4C35-0DE1-3FE77CB49A43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B0F51A6E-C510-E288-16AD-D8AD28DE2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7975C5A5-C2F5-2D0A-B826-297C4DF2282D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42CF8C05-5390-98ED-5C43-9BD083CE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8559838B-9A91-9292-1BB3-3E19EAB50468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1AE5CCD8-F72A-B7A1-CF2F-3F1A66133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1" name="Object 63">
            <a:extLst>
              <a:ext uri="{FF2B5EF4-FFF2-40B4-BE49-F238E27FC236}">
                <a16:creationId xmlns:a16="http://schemas.microsoft.com/office/drawing/2014/main" id="{6CA6CA0F-6970-EE7E-4E20-55CAED03C11B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Object 59">
            <a:extLst>
              <a:ext uri="{FF2B5EF4-FFF2-40B4-BE49-F238E27FC236}">
                <a16:creationId xmlns:a16="http://schemas.microsoft.com/office/drawing/2014/main" id="{13CE3F06-54FE-EA99-CBC7-4C34F967CA2F}"/>
              </a:ext>
            </a:extLst>
          </p:cNvPr>
          <p:cNvSpPr txBox="1"/>
          <p:nvPr/>
        </p:nvSpPr>
        <p:spPr>
          <a:xfrm>
            <a:off x="5230916" y="3449383"/>
            <a:ext cx="43220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경제 상황 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Object 59">
            <a:extLst>
              <a:ext uri="{FF2B5EF4-FFF2-40B4-BE49-F238E27FC236}">
                <a16:creationId xmlns:a16="http://schemas.microsoft.com/office/drawing/2014/main" id="{AB76D57F-2B11-C3D1-7110-DD2FC55679B5}"/>
              </a:ext>
            </a:extLst>
          </p:cNvPr>
          <p:cNvSpPr txBox="1"/>
          <p:nvPr/>
        </p:nvSpPr>
        <p:spPr>
          <a:xfrm>
            <a:off x="2183236" y="5636851"/>
            <a:ext cx="1391923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수도권 대비 주거비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/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물가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/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취업률이 낮다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결론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≫ </a:t>
            </a:r>
            <a:r>
              <a:rPr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경제 상황이 개발자 임금에 큰 영향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을 주었을 것이다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9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6D346-04AA-AEF8-2E53-63A86631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5EDFC21-6D7E-0B4A-55B1-DE752CF3526F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940A8200-96B5-94E3-FD1E-8F064419743D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FE9EA9B-2B80-11A9-BB30-A20298DB8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B14F248-BDE4-F799-AC6A-A286EB180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8060A188-D583-CD3B-F89D-3C6D287AFC14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6358E75-1ABA-8D3A-27DA-300DC39F3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109E338-80B4-0A4E-1EDC-72A3FCFFE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351DD1C2-1C00-D839-4838-F4F76F3A0BDD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6766E86D-B2C2-C87E-B03B-F6445A8381E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CA713739-F78F-6829-2638-F6619ED81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96A6C3F4-2B2E-37D6-CC75-F04D1FB20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D56CF9E7-CB78-B9F6-3916-8955C52B928B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58B5B3B9-371F-048B-D9B1-9177A80FD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55C0A63-039F-10E6-4896-51D44DB77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C09A1275-832F-61D5-C6F0-FA256D6DB6F7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E3593157-177B-AA3B-5CAA-EC03339CA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4541E2C-17AD-5622-7509-ECE69AA9F41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1313E8B-1D2C-DA29-1703-4E43363A8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C1C33C23-2554-7E11-7B18-ACEA5BDF9579}"/>
              </a:ext>
            </a:extLst>
          </p:cNvPr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5F84C7A8-81DF-06A2-3DFC-195F0EFE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079D940D-9CFF-410A-CF50-C97D56966A0A}"/>
              </a:ext>
            </a:extLst>
          </p:cNvPr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4DE8AE52-24AD-AA7D-CE79-6F98AB690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ACADE11D-D24E-A1FB-27F6-F31F67E9F741}"/>
              </a:ext>
            </a:extLst>
          </p:cNvPr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>
              <a:extLst>
                <a:ext uri="{FF2B5EF4-FFF2-40B4-BE49-F238E27FC236}">
                  <a16:creationId xmlns:a16="http://schemas.microsoft.com/office/drawing/2014/main" id="{F482A952-2F37-8084-9F7B-422B68CB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5D4F3054-3B5A-A40E-8FBC-5869766A72D4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4D73B89-0825-2646-422B-23D51D2BB6B7}"/>
              </a:ext>
            </a:extLst>
          </p:cNvPr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CC309B0A-D657-01AE-1534-54814CD91DEA}"/>
              </a:ext>
            </a:extLst>
          </p:cNvPr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3BA44E49-034D-CCC4-F3B0-5CDCE530CCC1}"/>
              </a:ext>
            </a:extLst>
          </p:cNvPr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F954078-DBA9-DE17-8902-BCAA9B305847}"/>
              </a:ext>
            </a:extLst>
          </p:cNvPr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AA8A680-8E25-E73E-4548-0C6C0DD822B8}"/>
              </a:ext>
            </a:extLst>
          </p:cNvPr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79564CF6-6237-1F49-864A-2CFE16DBA0A4}"/>
              </a:ext>
            </a:extLst>
          </p:cNvPr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5302A14-A327-1D9F-D8E8-6A8DBC54B514}"/>
              </a:ext>
            </a:extLst>
          </p:cNvPr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32E4640-CBA0-CFED-E616-B4CB0B0E4C13}"/>
              </a:ext>
            </a:extLst>
          </p:cNvPr>
          <p:cNvSpPr txBox="1"/>
          <p:nvPr/>
        </p:nvSpPr>
        <p:spPr>
          <a:xfrm>
            <a:off x="12989393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3D8FB2C-E6E6-6A32-36CD-934FB4C10FF3}"/>
              </a:ext>
            </a:extLst>
          </p:cNvPr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647E597-06C0-EF23-03FA-402768A8B945}"/>
              </a:ext>
            </a:extLst>
          </p:cNvPr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B881B1B-1D73-F5BA-31DA-8355DC8502F9}"/>
              </a:ext>
            </a:extLst>
          </p:cNvPr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B039284E-1017-022D-F2F8-283D51A92FA5}"/>
              </a:ext>
            </a:extLst>
          </p:cNvPr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5919FD03-079E-3515-6F80-78B9E511C901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BDA8660A-7598-28FE-F90E-248028D89EAB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73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40063-CABA-4792-07E0-634841E7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D31CC5D-9313-C32D-C4F5-7D9338609E99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4BA4BAA-C37E-0D23-A8D5-0315083B047C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CCC4826C-2F2D-3BB2-B5BB-4283D7E29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FD33D48F-3517-D021-297C-A2CF941C31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28BDC0EF-F762-21EE-384F-FD3195985BC8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2F157004-FC8B-4874-D4DC-811462701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8858096-4193-7797-38B4-87943911C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B633E33-91EA-2E22-E55E-2F688BBEE676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0BA219D6-75FA-E82F-4EB9-9970BA76CA4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57647902-D16B-2EBC-A778-6AC88E798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CF0F798C-C03E-72A9-EEA5-AE42B5692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9C15FCDA-F961-7157-826F-CE98EF72015B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2C964348-AFA0-31FD-A321-2A36D7202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21D62BBD-3113-AC83-11D2-DA75B5143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B731E3BE-DCC3-DC48-9877-8C052001914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BFC375CC-008F-48A4-2705-61D9B55B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3E1F621-6821-9738-0EE7-8D98B555CAE0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2F8665B-C48B-2E65-A05F-18248FFB5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95F9219-26B7-FCBE-3C77-0AE0651F3222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9D8AF14-357C-FAC4-F876-898301782B42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IT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계열 사업체 수 총합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925EA73-868D-2DFE-AA1D-93B6317D438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/>
          <a:stretch/>
        </p:blipFill>
        <p:spPr>
          <a:xfrm>
            <a:off x="4970509" y="2560438"/>
            <a:ext cx="8644691" cy="67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2EDC7-7762-3610-2778-5AEC97CA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46CDEA4B-5E38-CF2D-A0AD-F0A069CF5E51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CE6079B1-2873-25FF-36AC-F18976E35F92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34C3712A-411D-52A3-04AB-C021148A5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C3B0B2DA-EEDD-943B-85F4-C82739EB3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CD232BEA-4F12-13C8-DFE8-EF5F607A495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2F9E7367-66C0-9465-3A96-006A50C7C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B257879A-433E-F529-F367-500E53A45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4C24395-9B0D-97B2-CA47-A97618FE41A6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37593B09-EE9D-C043-E349-090E44113187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5F542FB-64C3-BCB8-BAEA-0CB64E403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8B220735-41A4-7939-502C-D7E1C59B1F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309BFFDD-0737-2476-93E9-FBB2DC95E5CC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3767434-6925-104D-72B9-CBCFD5CCB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ECB60FA-24E1-DA62-08A1-AA59EA113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8F72072-A78A-ED37-220C-357459041B5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8B462274-12D6-482F-756E-98253DE3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13DBFC0-063B-D2D0-3D18-88702B19A459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D25A7DD-321D-E052-9F44-FBF462F40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7DFD1F2E-5EF6-5754-8316-365A8467773C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221A5DE9-9366-6594-8862-913D0F257BE6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지방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IT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계열 종사자 총합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E4C42BB-24DD-2D80-EAE2-1847E2D1FC3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"/>
          <a:stretch/>
        </p:blipFill>
        <p:spPr>
          <a:xfrm>
            <a:off x="4429485" y="2429472"/>
            <a:ext cx="8852780" cy="69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3C44C-A866-0591-25DC-C593FAC99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0EFAB70-6D20-69CE-B6D8-526DB3EA03E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73B0ABEA-E187-2E31-409C-8A8CECFB08FB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2DF39980-E2D2-6709-1EC0-B62A07CA7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4955EBF1-611B-26E0-0F19-722EDEC8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ACA5CA34-7409-9B02-9778-8E6FD3CC8F12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BF2DE0EB-54A7-AEB4-F68B-C1DD720D7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BC70DCFA-466C-F5D3-5482-8B41F6B6E5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D928BF8-9BC1-1763-475D-AEB131159D50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AAB517E7-C6C0-B25E-11D0-80AF3A46B353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E79B7919-8C37-66FA-AE8C-2904CFB28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795602CB-15C9-9049-77A4-75B7A30CF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A6FCB5EC-FEB9-7995-FC9B-A09B39BB6EB4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0A7A607-F505-31AD-8F88-0AD95F737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50345A8-77D5-31F1-D79B-D96A64167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839C34B-942E-65BE-0488-5AD590D4B541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1B75CE70-1123-37B5-7F9F-FD5B28D1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BC1DD5D-4CCC-D636-AF3B-8CDF641AF18B}"/>
              </a:ext>
            </a:extLst>
          </p:cNvPr>
          <p:cNvGrpSpPr/>
          <p:nvPr/>
        </p:nvGrpSpPr>
        <p:grpSpPr>
          <a:xfrm>
            <a:off x="1887565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17FDB94-EEFE-9FFE-4C9E-A39D3B307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8B6E5576-8F01-D464-ED4C-593A95D7C205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9B2436C-EB0F-9A0E-C43F-57C8714E315D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서울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부산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지역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50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 이상 기업 사업체 수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25F8CBC-7C6F-4582-0E3E-1AF70AE1E7D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0"/>
          <a:stretch/>
        </p:blipFill>
        <p:spPr>
          <a:xfrm>
            <a:off x="2122979" y="3009900"/>
            <a:ext cx="4853580" cy="6380848"/>
          </a:xfrm>
          <a:prstGeom prst="rect">
            <a:avLst/>
          </a:prstGeom>
        </p:spPr>
      </p:pic>
      <p:pic>
        <p:nvPicPr>
          <p:cNvPr id="10" name="그림 9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E0BE2AB4-1D63-E89E-6990-D8E1A92BA3E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9"/>
          <a:stretch/>
        </p:blipFill>
        <p:spPr>
          <a:xfrm>
            <a:off x="7166512" y="2996374"/>
            <a:ext cx="4603766" cy="6394373"/>
          </a:xfrm>
          <a:prstGeom prst="rect">
            <a:avLst/>
          </a:prstGeom>
        </p:spPr>
      </p:pic>
      <p:pic>
        <p:nvPicPr>
          <p:cNvPr id="12" name="그림 1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E1D8C769-31B3-E06F-C26C-9379DC64736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/>
          <a:stretch/>
        </p:blipFill>
        <p:spPr>
          <a:xfrm>
            <a:off x="11811001" y="3043989"/>
            <a:ext cx="4560610" cy="62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B012-C099-E021-36DE-5BF47659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28BCDAE-B877-7008-4B9D-2406D8043284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47765605-478D-3E20-66B8-ACB8CAB9B074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6B9BA547-B661-4624-C5C2-59536706B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DC2E8D8E-5F5C-6301-0839-5AEA57CD3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F438BCF-9871-EF96-CA04-FFD59F538115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104E7D16-8BE6-B87B-1429-EBEC1D5F3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43197BFA-2091-F169-4FFF-E98AF5DAF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2FD8CF2E-0933-0C57-896F-2EC90CE1A5D8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DE7692DD-B102-8AC3-32CF-7C64895B2884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A556B4EA-2108-28B2-F301-63ED689AA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B4E888C7-44C6-7B75-9EF7-713EFA77E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E53DBBB1-4432-BA94-6F7F-D8F41EA1FE8B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1F53C954-5CE2-F863-464F-1181D7FB1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D298D0CD-2305-A805-26C9-8F2CCA013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7044285-ADE0-6198-60B7-BBC2E71E13B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E859F274-2A8E-9D17-0F09-F24B777E7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60912DF-8D73-07E7-9C39-C7C9ACFED40D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B1E21DC-A306-A635-8B37-5026BB9BE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05DF766-F868-021B-BDD7-29E4A9EEF183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767A1C7-74BD-8D91-1114-DE707357F115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서울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부산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지역 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50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 이하 사업체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3" name="그림 12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0D0F6255-6D25-2B47-2BB2-E83C633090F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9" t="50628"/>
          <a:stretch/>
        </p:blipFill>
        <p:spPr>
          <a:xfrm>
            <a:off x="11832175" y="3169489"/>
            <a:ext cx="5937773" cy="4789255"/>
          </a:xfrm>
          <a:prstGeom prst="rect">
            <a:avLst/>
          </a:prstGeom>
        </p:spPr>
      </p:pic>
      <p:pic>
        <p:nvPicPr>
          <p:cNvPr id="16" name="그림 15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2E48CDDD-BB00-EDE0-2D9E-3C6C6F612E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3" t="50790"/>
          <a:stretch/>
        </p:blipFill>
        <p:spPr>
          <a:xfrm>
            <a:off x="6027505" y="3169489"/>
            <a:ext cx="6081809" cy="4886265"/>
          </a:xfrm>
          <a:prstGeom prst="rect">
            <a:avLst/>
          </a:prstGeom>
        </p:spPr>
      </p:pic>
      <p:pic>
        <p:nvPicPr>
          <p:cNvPr id="20" name="그림 19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BADFD3-401D-1848-50D3-92C928372E1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7" t="54397"/>
          <a:stretch/>
        </p:blipFill>
        <p:spPr>
          <a:xfrm>
            <a:off x="216259" y="3456933"/>
            <a:ext cx="5956185" cy="44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73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1DBD-8EF9-B142-753E-FC265734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4CDF338-3324-2A69-E232-65254F57A172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083A16A1-7D75-E8D1-1119-39CEFAD389E1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4DE275D-91A6-060C-FBB6-CD3184868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2F9E22C0-C584-6697-B10D-4ED319865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AC0A01E5-772F-C90A-7DA4-34AA3A93FB4F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934FB2FA-26EC-F28B-93F8-F20990546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E21111D-E3DE-2B57-E5DB-66776611C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F3F9FAB-F11E-0A22-4487-4B6FB13C2665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E0BA2960-F4CE-D6C5-DE50-FCDC3F86521C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526EE685-C830-EB29-7423-5F7883F17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3F8AAEA-6648-E851-9A54-4A1C70F96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63CD1E74-0523-0AAC-F4D7-EF914142CC5C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AE1DA2F-465D-8276-5AB9-EAD154156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E5372BF6-2499-6F0D-4EC3-17B7AA23D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1E11C21-2398-6059-FF55-DBEA17E2705C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48250FB4-322A-FBC2-D5D4-8CFC8FDE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C9E078D-2CD6-B8EA-7C8F-719B7E59E01E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676C27C-9451-482E-47EB-818D8019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ECE081E7-E8D6-DACF-B286-88497436585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BE450BE-2B1B-CA12-DE8C-1A4ABD9871D1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종사자 수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라인, 그래프, 번호, 다채로움이(가) 표시된 사진&#10;&#10;자동 생성된 설명">
            <a:extLst>
              <a:ext uri="{FF2B5EF4-FFF2-40B4-BE49-F238E27FC236}">
                <a16:creationId xmlns:a16="http://schemas.microsoft.com/office/drawing/2014/main" id="{FB88F2A6-3D68-EDAF-EA81-1F10276DB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930" y="2873554"/>
            <a:ext cx="14690988" cy="58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96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A7687-AE56-A076-06A1-8EFC8D22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4A6F61A-E652-3912-B581-CF972D7AEE97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CB025558-9EF4-0BDA-F5F5-DB4733D887F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2FA4DABC-6ABA-8C28-E8D5-325A9AA08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B518C821-7D89-69C2-1638-0DAE73470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CA7D7A33-2D8A-E7E6-A692-24DACE074E28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3929EBFC-AFCE-D9D0-F6D3-52651E799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609C23A9-24CD-7517-5E4A-76C3C0E47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9939707-3277-B309-B06C-2A1F0D856319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4A3E0B0B-59E3-6D2A-8A27-44D1B50EFDD6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658AFD19-8F98-8867-D546-BC86ABD26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D63257AF-D8DE-2103-4FA6-9BC4B784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EA4EA75D-F94C-413B-6D9F-424E959C061D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471BD475-579C-F260-3420-986AABCDA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97AB687-52E6-6333-2B63-25E180E68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6DD4CB2-87FE-9D6F-1BCC-21D01D5CD203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6705DAE9-86F8-8347-F091-3AFF66E9C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584848B-8765-E2B8-179F-438EA8F028E8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4159FCD-FE1B-5E41-E01A-A4B6D118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DD3CA047-D05D-0DB2-1B07-AD3CC200ACB5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A0CF9CB6-6847-F855-9F0D-C800B42F81A7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부족인원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E7AF7DCF-7541-5440-C52A-C09BFC6EAFD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4"/>
          <a:stretch/>
        </p:blipFill>
        <p:spPr>
          <a:xfrm>
            <a:off x="964073" y="3696391"/>
            <a:ext cx="16357567" cy="35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9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591C5-EC18-7733-1D35-F496B1BDD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FD9EE7A-BB62-7923-3746-DE66BDC6CA0F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1C2BCA0C-6038-D430-73A4-6499480037DA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F8C7B5C5-E5D3-781B-DB55-874AD86B9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8696F99B-8DC6-A4E6-9C28-F87F5D385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4D75ABDD-2CF8-80A0-97E8-DDA7D2B766C3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6D608858-9A86-61EC-FC13-0AE686C1A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337FE4FE-E327-BA0E-9336-836114163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F5716C4-975A-D0ED-36EC-537C1CF1DCCF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EA41A437-501D-40C2-600C-309D1BD37AD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8AE8BD37-E56E-729F-FAE9-A6551246A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81A35D17-9E9D-9062-4510-AAF0E7E86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6A6833AD-902B-C615-02B5-1AAD938A3582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9D1EC536-C003-287C-2E2E-A4D7F9232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53854F9-2D56-B5FA-A8DD-E4430DF3E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F73B66BA-D83A-93F8-819A-D5CE0CFAD742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807702D9-4B8D-2AB5-C311-CD9E6C8E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65A51F9-4B45-C509-EC07-902ED3AA64FA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CF0B68A-199D-73DB-1E34-994BAA63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C465E8B5-3100-7DCD-D399-9B3F6DEC39AF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2215333-8636-F73F-7154-631E32DA41C2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채용인원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79782403-CA2D-4299-A88A-374C4CE7E07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6"/>
          <a:stretch/>
        </p:blipFill>
        <p:spPr>
          <a:xfrm>
            <a:off x="649809" y="3861940"/>
            <a:ext cx="17236776" cy="3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7AC36-6A87-24F2-231C-A3481F92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44E6172-0946-44FA-045E-AAFF10A84383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5E90FE54-702E-AE82-F006-D6F0E14614C4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D6B03A53-4536-A3D5-F455-5AAA6AD9A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18E4B97B-5AFC-8DCC-658C-3ED00D4062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6AE7DE84-FE61-8B6D-995C-399DA15E9CBB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B616A1C-0EB7-5CD1-4D78-2E024B2CD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82D632B9-7863-13B2-3F53-4E99CAE09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9F85E7A-7982-AE43-5E82-07828D9AEE4E}"/>
              </a:ext>
            </a:extLst>
          </p:cNvPr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5B6A50CE-3991-0A83-CCA2-F30B718A62A1}"/>
                </a:ext>
              </a:extLst>
            </p:cNvPr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AFA130E8-8C1D-9100-EF45-F91D365BF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A1FDDDD2-BC92-EF26-8092-AD65A437C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70CBF64D-EB3A-9D0A-E854-3947F02BC0E9}"/>
                </a:ext>
              </a:extLst>
            </p:cNvPr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1E24580-8151-500E-C0DA-55838DBA4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7E3C0A83-ECBA-3792-2A8D-6319A62C6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E11B8604-4CCC-0BB6-9EDE-68EDE9DF6754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35715211-375C-EF1C-6270-67895B9BE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7" name="Object 63">
            <a:extLst>
              <a:ext uri="{FF2B5EF4-FFF2-40B4-BE49-F238E27FC236}">
                <a16:creationId xmlns:a16="http://schemas.microsoft.com/office/drawing/2014/main" id="{855B219B-C3A5-2ECA-0C8C-C66ABF7E9221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주제 선정 이유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64E0BD-D050-B09B-C3CD-8EE8631B154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r="1675"/>
          <a:stretch/>
        </p:blipFill>
        <p:spPr>
          <a:xfrm>
            <a:off x="5060258" y="2215994"/>
            <a:ext cx="8654379" cy="5785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5A61A8-82C5-60E2-4D87-B490414273E0}"/>
              </a:ext>
            </a:extLst>
          </p:cNvPr>
          <p:cNvSpPr txBox="1"/>
          <p:nvPr/>
        </p:nvSpPr>
        <p:spPr>
          <a:xfrm>
            <a:off x="4484111" y="8370933"/>
            <a:ext cx="1217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대구 청년인구 </a:t>
            </a:r>
            <a:r>
              <a:rPr lang="ko-KR" altLang="en-US" sz="3600" b="1" i="0" dirty="0" err="1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순유출</a:t>
            </a:r>
            <a:r>
              <a:rPr lang="ko-KR" altLang="en-US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lang="en-US" altLang="ko-KR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81.6%</a:t>
            </a:r>
            <a:r>
              <a:rPr lang="ko-KR" altLang="en-US" sz="3600" b="1" i="0" dirty="0"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직장때문에 수도권으로</a:t>
            </a:r>
            <a:endParaRPr lang="en-US" altLang="ko-KR" sz="36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좋은 일자리</a:t>
            </a:r>
            <a:r>
              <a:rPr lang="en-US" altLang="ko-KR" sz="3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(decent job)</a:t>
            </a:r>
            <a:r>
              <a:rPr lang="ko-KR" altLang="en-US" sz="3600" b="1" dirty="0">
                <a:latin typeface="BM JUA OTF" panose="02020603020101020101" pitchFamily="18" charset="-127"/>
                <a:ea typeface="BM JUA OTF" panose="02020603020101020101" pitchFamily="18" charset="-127"/>
              </a:rPr>
              <a:t>을 찾기 위해 수도권으로 유출</a:t>
            </a:r>
          </a:p>
          <a:p>
            <a:endParaRPr lang="ko-KR" altLang="en-US" sz="3600" b="1" i="0" dirty="0"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ko-KR" altLang="en-US" sz="3600" b="1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Object 37">
            <a:extLst>
              <a:ext uri="{FF2B5EF4-FFF2-40B4-BE49-F238E27FC236}">
                <a16:creationId xmlns:a16="http://schemas.microsoft.com/office/drawing/2014/main" id="{98405A15-1DAC-C091-3F32-B5A69E74791F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03462654-2059-1B14-0F6A-E628649188A2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25" name="그룹 1005">
              <a:extLst>
                <a:ext uri="{FF2B5EF4-FFF2-40B4-BE49-F238E27FC236}">
                  <a16:creationId xmlns:a16="http://schemas.microsoft.com/office/drawing/2014/main" id="{3C00E141-5F5E-6C4A-5683-077711347AE7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29" name="Object 13">
                <a:extLst>
                  <a:ext uri="{FF2B5EF4-FFF2-40B4-BE49-F238E27FC236}">
                    <a16:creationId xmlns:a16="http://schemas.microsoft.com/office/drawing/2014/main" id="{9CE06072-43E7-9C37-9E85-0E35290A9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30" name="Object 14">
                <a:extLst>
                  <a:ext uri="{FF2B5EF4-FFF2-40B4-BE49-F238E27FC236}">
                    <a16:creationId xmlns:a16="http://schemas.microsoft.com/office/drawing/2014/main" id="{89D7C5DF-2980-E102-1ECF-0ACDFD933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26" name="그룹 1006">
              <a:extLst>
                <a:ext uri="{FF2B5EF4-FFF2-40B4-BE49-F238E27FC236}">
                  <a16:creationId xmlns:a16="http://schemas.microsoft.com/office/drawing/2014/main" id="{FB2FCF58-32C5-862D-63D9-578B92A20538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27" name="Object 17">
                <a:extLst>
                  <a:ext uri="{FF2B5EF4-FFF2-40B4-BE49-F238E27FC236}">
                    <a16:creationId xmlns:a16="http://schemas.microsoft.com/office/drawing/2014/main" id="{7E962C1C-D2BD-DD9C-0356-DE545E127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28" name="Object 18">
                <a:extLst>
                  <a:ext uri="{FF2B5EF4-FFF2-40B4-BE49-F238E27FC236}">
                    <a16:creationId xmlns:a16="http://schemas.microsoft.com/office/drawing/2014/main" id="{3E32CF54-AD41-F777-4677-25756102A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6530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D62B5-256E-2E3D-6CC3-FF8607DD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2BD9CD6-DC1F-2059-D1FA-8E6DAD93AADE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39674718-AC40-4708-B818-095B8397C4F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FA1D8DB-0BC0-4AA2-3BA3-9C3C87FFF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4F4B87EE-F337-027E-0E95-225530752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56CA5222-EBD1-D0A6-3DFA-7775DC0BCD34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0DCBC9A3-98C1-BDDC-6C5F-DDC22D3B4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C63CEA3B-B542-6CF8-2907-508A24038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289881ED-5A7B-D480-CA0B-8277D6478C7A}"/>
              </a:ext>
            </a:extLst>
          </p:cNvPr>
          <p:cNvGrpSpPr/>
          <p:nvPr/>
        </p:nvGrpSpPr>
        <p:grpSpPr>
          <a:xfrm>
            <a:off x="1638186" y="1331194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06FDDA48-9E97-7483-DD27-B56B818D2963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C49A0C54-FBC2-11F6-E239-A1D58DF1B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3670472-B079-D141-1C9E-6FE52B849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AA33EBA2-FCA4-2A9A-999D-7DC27256A003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7F1E1994-DBB8-C4BF-8E48-AFEFD0DDF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EEEACB9-A21A-1E2F-2A02-CA3533D6F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6C00F67-D170-189D-522A-0C2AA6903DBA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C3B4AF2A-D4B8-09C0-5A1E-94F2E1BBC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1B812A0-9CA0-889E-C469-C6AAAE32D549}"/>
              </a:ext>
            </a:extLst>
          </p:cNvPr>
          <p:cNvGrpSpPr/>
          <p:nvPr/>
        </p:nvGrpSpPr>
        <p:grpSpPr>
          <a:xfrm>
            <a:off x="121118" y="2275591"/>
            <a:ext cx="17968612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3517AEB-57FE-7F71-9087-B064CA7D0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EB4484F8-17A1-A174-11E1-358A7DD61B6A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E39D356-45BA-242A-E5A6-8CE98A1D7AA8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연도별 수도권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대구 채용인원 비율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ECBB95E5-96C2-456A-4EF9-52D61948EC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6"/>
          <a:stretch/>
        </p:blipFill>
        <p:spPr>
          <a:xfrm>
            <a:off x="649809" y="3861940"/>
            <a:ext cx="17236776" cy="34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5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921CC-1061-C0B9-023D-82117248C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9AF12AE-3640-A379-D24F-B825AC3E2EAB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1C438FE0-B540-0446-549B-4761765CBF81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41036200-C24F-EBD1-9FC4-CB1E3A157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CBD08B5A-F757-AEC5-8B55-A344D413B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8F33B2C9-11B6-6EBF-151F-C5987335C86C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6ABA8D02-9228-7961-5481-56CD19A0C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EB835780-3686-442A-A3E4-90D19E2C9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98AF8DC2-73CF-17C7-6876-2BC1CC1A7887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8293E7F6-B100-DBCA-790A-9BE78CED42DD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F490012-9B88-DE6C-9C86-6A0D8BAD8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17230051-524E-1F85-17DD-5B1E98F69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72D02B70-32B3-EAA6-ABA2-D82425AE58A0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582F5127-DF0B-6972-7DF8-1F5857056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22F8BC0E-A419-726C-FB1F-D9A8D1D33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991969E8-89F3-E2D4-28AA-A07FC158B0B7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3E791340-47A5-F614-B60B-2F937CAC3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37E0BBA-EF1A-BD52-3640-C1FFB04E5841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CF7DC69-63F1-122F-DB87-289AD093B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5D5CC139-E4D8-C936-D304-22DC4981CA2E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1DA38857-FF50-404E-F8A6-D2D9B23B3051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6FBA668A-82E1-B10D-298E-53648A03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F55BA38F-D650-8CA1-40AD-726806B51D58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CF1934C5-B63C-2A71-9CA0-6A779AAF8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13457239-F604-A9FE-1DCC-7324E5EF3163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654D6726-4ED5-7E01-BACF-6ABAB38BD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3EF5BEB2-8CFC-888F-BC5F-A9DA6372E08A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EC66AF62-3B10-9260-7916-5CFC5FC2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1" name="Object 63">
            <a:extLst>
              <a:ext uri="{FF2B5EF4-FFF2-40B4-BE49-F238E27FC236}">
                <a16:creationId xmlns:a16="http://schemas.microsoft.com/office/drawing/2014/main" id="{A49A39F1-B78A-00BC-7A57-3DDE4A7D5624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Object 59">
            <a:extLst>
              <a:ext uri="{FF2B5EF4-FFF2-40B4-BE49-F238E27FC236}">
                <a16:creationId xmlns:a16="http://schemas.microsoft.com/office/drawing/2014/main" id="{287EEEA0-B1C5-16E4-D2C4-BDE13AF6131F}"/>
              </a:ext>
            </a:extLst>
          </p:cNvPr>
          <p:cNvSpPr txBox="1"/>
          <p:nvPr/>
        </p:nvSpPr>
        <p:spPr>
          <a:xfrm>
            <a:off x="4882001" y="3454083"/>
            <a:ext cx="43220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지역별 고용 상황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2" name="Object 59">
            <a:extLst>
              <a:ext uri="{FF2B5EF4-FFF2-40B4-BE49-F238E27FC236}">
                <a16:creationId xmlns:a16="http://schemas.microsoft.com/office/drawing/2014/main" id="{7F9DA152-7188-E5A9-A305-384ECE7D5AE8}"/>
              </a:ext>
            </a:extLst>
          </p:cNvPr>
          <p:cNvSpPr txBox="1"/>
          <p:nvPr/>
        </p:nvSpPr>
        <p:spPr>
          <a:xfrm>
            <a:off x="2219011" y="5540484"/>
            <a:ext cx="1391923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산업체 수 자체는 서울이 압도적이나 지방별로 봤을 때 대구가 크게 뒤쳐지진 않는다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marL="571500" indent="-571500" algn="just">
              <a:buFontTx/>
              <a:buChar char="-"/>
            </a:pPr>
            <a:endParaRPr lang="en-US" altLang="ko-KR" sz="32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지역별 격차</a:t>
            </a: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는 신생기업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/1</a:t>
            </a: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인기업의 분포가 어느정도 작용하는 것으로 보인다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  <a:p>
            <a:pPr marL="571500" indent="-571500" algn="just">
              <a:buFontTx/>
              <a:buChar char="-"/>
            </a:pPr>
            <a:endParaRPr lang="en-US" altLang="ko-KR" sz="32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수도권 대비 </a:t>
            </a:r>
            <a:r>
              <a:rPr lang="ko-KR" altLang="en-US" sz="32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적은 채용인원과 높은 신입 비율</a:t>
            </a:r>
            <a:r>
              <a:rPr lang="ko-KR" altLang="en-US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이 연봉차에 큰 영향을 미쳤을 것으로 보인다</a:t>
            </a:r>
            <a:r>
              <a:rPr lang="en-US" altLang="ko-KR" sz="32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22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ADE26-6CBD-0B26-16AF-2716C554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860A26F-F20F-8780-B791-E971A9E7EFEF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0A8B8663-285E-E6B2-C736-BCD64DCC6C7E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0F19C36-49B8-DBB6-0F32-5D410E98D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E8FC4813-846C-9827-AD19-CA77278EE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04C762ED-7425-089E-B281-5BD5E9CD2BDC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43A47B43-4BD6-09D8-41B2-6D1A0F06E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4187CB20-35DB-FD88-222D-8FC9897CC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08D079C0-CCEA-878F-9F2B-643CE8DF1712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069C11D4-97D3-CD70-2F3B-C3144C2992F8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6A45C1F8-C2E1-8AFB-FCB7-EB308AC6C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511E3F7B-09B9-08E8-39C3-025A14D4A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58FBFF77-FADC-A9CB-56C2-BBFC06EF18E1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68A6C83-8991-24FE-E3AB-B55710882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452639A3-F695-8525-FD93-A568FA3C4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F1B40A1D-DC7C-87D7-4A41-3CCFA21269AA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7582B046-2042-BBDA-0F3F-E23215D89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4585635-0214-C769-8E01-00C3265E664D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0A1CC62-B47A-E8DA-9458-13396FFFD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5B80DDDD-0AA2-BB14-13ED-241B43914EE8}"/>
              </a:ext>
            </a:extLst>
          </p:cNvPr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27DE1124-0492-4920-B3DF-17CB7DCEC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C68B2EB9-A543-E4AD-B5A3-6DD9DB05854B}"/>
              </a:ext>
            </a:extLst>
          </p:cNvPr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7D9D1882-01A4-8045-E0EB-7894CB9A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4D0A845C-629B-0151-2BCB-758997557B0F}"/>
              </a:ext>
            </a:extLst>
          </p:cNvPr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>
              <a:extLst>
                <a:ext uri="{FF2B5EF4-FFF2-40B4-BE49-F238E27FC236}">
                  <a16:creationId xmlns:a16="http://schemas.microsoft.com/office/drawing/2014/main" id="{7B817F55-C4D6-FAEA-4D30-7C26622A5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B5F4311D-4044-675A-4DB0-8D1141C5C20B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DE3ECC0-3841-97FF-1C70-166D70FFC4CE}"/>
              </a:ext>
            </a:extLst>
          </p:cNvPr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B4CCFAB9-3CC2-A894-A9A5-9341C7A1819A}"/>
              </a:ext>
            </a:extLst>
          </p:cNvPr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6B67A3A-6D48-988B-26C1-48E1FC04808C}"/>
              </a:ext>
            </a:extLst>
          </p:cNvPr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D70DDE6-F33D-DBC5-F14C-C87D699D0F34}"/>
              </a:ext>
            </a:extLst>
          </p:cNvPr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3A436E0-EEF8-4B4D-1726-23A415A6B74B}"/>
              </a:ext>
            </a:extLst>
          </p:cNvPr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42B6829D-B7FD-32AA-A2BC-F73B754147CA}"/>
              </a:ext>
            </a:extLst>
          </p:cNvPr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047F8EE-7819-79AA-AC1D-9A7B4EAB4B77}"/>
              </a:ext>
            </a:extLst>
          </p:cNvPr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2DCCC7B-0565-9A29-F4C0-7FFB0C1AB1E8}"/>
              </a:ext>
            </a:extLst>
          </p:cNvPr>
          <p:cNvSpPr txBox="1"/>
          <p:nvPr/>
        </p:nvSpPr>
        <p:spPr>
          <a:xfrm>
            <a:off x="12989393" y="3689536"/>
            <a:ext cx="2266366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5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r>
              <a:rPr lang="en-US" altLang="ko-KR" sz="96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48ADC286-CB30-05F9-0398-FE8CBEF8CF0F}"/>
              </a:ext>
            </a:extLst>
          </p:cNvPr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C0ABBE7-EB02-934F-9CE7-3539F4C817DE}"/>
              </a:ext>
            </a:extLst>
          </p:cNvPr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647BA72-1354-0F1D-9DDA-D997DAB061CC}"/>
              </a:ext>
            </a:extLst>
          </p:cNvPr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23E495C-FE73-AFD4-F1C3-4480908907B9}"/>
              </a:ext>
            </a:extLst>
          </p:cNvPr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7D3B1BD-2B6C-83AD-7635-751705BEB735}"/>
              </a:ext>
            </a:extLst>
          </p:cNvPr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E1002A9A-EAE4-E72C-5C54-B3FA2643D21C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35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639761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50246" y="2649284"/>
            <a:ext cx="11585223" cy="5506483"/>
            <a:chOff x="3350246" y="2649284"/>
            <a:chExt cx="11585223" cy="550648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50246" y="2649284"/>
              <a:ext cx="11585223" cy="550648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633" y="8373222"/>
            <a:ext cx="1778244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막대 그래프는 다:1, 1:1로 비교할 때 유용한 그래프 입니다.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경쟁사와의 비교나 지난해 성과와 비교할 때 막대 그래프를 이용해보세요. 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25470" y="743688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취업시장 </a:t>
            </a:r>
            <a:r>
              <a:rPr lang="ko-KR" altLang="en-US" sz="6000" kern="0" spc="-100" dirty="0" err="1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진입자</a:t>
            </a:r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 수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FA4E8B-6B0A-404F-98F7-DE8D3FEE00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0" y="1638300"/>
            <a:ext cx="14583176" cy="84058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1A445-B04E-4D16-6975-AA263E6E7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9C637FA-3BBC-8BC8-F67A-FD76481E365E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549E557B-0A07-B4CA-C3DC-6558329C66B2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414AE717-BEBF-77F5-A3CF-65ECAA0BB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5500E639-4456-E490-D2BC-530BB393D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C5DCE3EB-E835-2401-5D74-ECE2D34EFF02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2EE2E421-D910-2BCE-CC3C-A82C29D36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D5041E2F-6370-1AAC-F455-72859ADA5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116CB12-960C-4405-4428-8B483FB6A236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F2E15A8A-CD90-197E-2A98-C4D4FD397F2D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922B2523-8FBE-6A26-1E74-6F25E2687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C8F19C1-C455-2713-8736-2FD530BD8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2DABF380-7419-C2F7-8DD3-CFCAAF2F4460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8CBF25AC-4E4B-0B77-8B12-C0B075378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232F9D6-E8EE-7BBE-7E7E-F80509843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2" name="그룹 1008">
            <a:extLst>
              <a:ext uri="{FF2B5EF4-FFF2-40B4-BE49-F238E27FC236}">
                <a16:creationId xmlns:a16="http://schemas.microsoft.com/office/drawing/2014/main" id="{2AC9C97D-2F07-20F1-7525-A125A1F2C9F8}"/>
              </a:ext>
            </a:extLst>
          </p:cNvPr>
          <p:cNvGrpSpPr/>
          <p:nvPr/>
        </p:nvGrpSpPr>
        <p:grpSpPr>
          <a:xfrm>
            <a:off x="1882927" y="1438283"/>
            <a:ext cx="14512870" cy="7314060"/>
            <a:chOff x="2432816" y="3013305"/>
            <a:chExt cx="7051865" cy="5939076"/>
          </a:xfrm>
        </p:grpSpPr>
        <p:pic>
          <p:nvPicPr>
            <p:cNvPr id="3" name="Object 25">
              <a:extLst>
                <a:ext uri="{FF2B5EF4-FFF2-40B4-BE49-F238E27FC236}">
                  <a16:creationId xmlns:a16="http://schemas.microsoft.com/office/drawing/2014/main" id="{A19B650C-B985-BC72-581F-CAB17DA0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6EE478B1-73EF-4C2F-2D64-679F69B14A2E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1C06682-844B-35CB-9336-3096A1755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1E81C0-5EAE-737E-178C-A46AA56A61E3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AE0146A-40CC-A4AF-74F9-6355EAD07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24D8AA90-37BA-41AE-280A-9D8FEACDC8EE}"/>
              </a:ext>
            </a:extLst>
          </p:cNvPr>
          <p:cNvGrpSpPr/>
          <p:nvPr/>
        </p:nvGrpSpPr>
        <p:grpSpPr>
          <a:xfrm>
            <a:off x="7380952" y="3013305"/>
            <a:ext cx="3523810" cy="5939076"/>
            <a:chOff x="7380952" y="3013305"/>
            <a:chExt cx="3523810" cy="5939076"/>
          </a:xfrm>
        </p:grpSpPr>
        <p:pic>
          <p:nvPicPr>
            <p:cNvPr id="32" name="Object 31">
              <a:extLst>
                <a:ext uri="{FF2B5EF4-FFF2-40B4-BE49-F238E27FC236}">
                  <a16:creationId xmlns:a16="http://schemas.microsoft.com/office/drawing/2014/main" id="{E186A3DC-EFEE-5AB1-E341-E646262EE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80952" y="3013305"/>
              <a:ext cx="3523810" cy="5939076"/>
            </a:xfrm>
            <a:prstGeom prst="rect">
              <a:avLst/>
            </a:prstGeom>
          </p:spPr>
        </p:pic>
      </p:grpSp>
      <p:grpSp>
        <p:nvGrpSpPr>
          <p:cNvPr id="1014" name="그룹 1014">
            <a:extLst>
              <a:ext uri="{FF2B5EF4-FFF2-40B4-BE49-F238E27FC236}">
                <a16:creationId xmlns:a16="http://schemas.microsoft.com/office/drawing/2014/main" id="{61541BB6-2B23-5D68-5C06-6B70B75CF36C}"/>
              </a:ext>
            </a:extLst>
          </p:cNvPr>
          <p:cNvGrpSpPr/>
          <p:nvPr/>
        </p:nvGrpSpPr>
        <p:grpSpPr>
          <a:xfrm>
            <a:off x="2775271" y="2525048"/>
            <a:ext cx="1829605" cy="1829605"/>
            <a:chOff x="8228055" y="3654227"/>
            <a:chExt cx="1829605" cy="1829605"/>
          </a:xfrm>
        </p:grpSpPr>
        <p:pic>
          <p:nvPicPr>
            <p:cNvPr id="44" name="Object 43">
              <a:extLst>
                <a:ext uri="{FF2B5EF4-FFF2-40B4-BE49-F238E27FC236}">
                  <a16:creationId xmlns:a16="http://schemas.microsoft.com/office/drawing/2014/main" id="{BCFE93B2-1E51-BE66-3FB1-28C00DE6D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015" name="그룹 1015">
            <a:extLst>
              <a:ext uri="{FF2B5EF4-FFF2-40B4-BE49-F238E27FC236}">
                <a16:creationId xmlns:a16="http://schemas.microsoft.com/office/drawing/2014/main" id="{527AFD50-E8B0-89F9-1D33-41811052DFBE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47" name="Object 46">
              <a:extLst>
                <a:ext uri="{FF2B5EF4-FFF2-40B4-BE49-F238E27FC236}">
                  <a16:creationId xmlns:a16="http://schemas.microsoft.com/office/drawing/2014/main" id="{9788EC2E-1899-4007-ACD2-901D0AC78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59" name="Object 59">
            <a:extLst>
              <a:ext uri="{FF2B5EF4-FFF2-40B4-BE49-F238E27FC236}">
                <a16:creationId xmlns:a16="http://schemas.microsoft.com/office/drawing/2014/main" id="{40B9B99A-9B3B-F233-2B1D-3B8D6D97352D}"/>
              </a:ext>
            </a:extLst>
          </p:cNvPr>
          <p:cNvSpPr txBox="1"/>
          <p:nvPr/>
        </p:nvSpPr>
        <p:spPr>
          <a:xfrm>
            <a:off x="4821950" y="3141861"/>
            <a:ext cx="886117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인력 공급은 전국 평균 수준</a:t>
            </a:r>
            <a:endParaRPr lang="en-US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9422AFB-DB8F-8E3D-FA29-AEE215EF22AA}"/>
              </a:ext>
            </a:extLst>
          </p:cNvPr>
          <p:cNvSpPr txBox="1"/>
          <p:nvPr/>
        </p:nvSpPr>
        <p:spPr>
          <a:xfrm>
            <a:off x="16937001" y="9393308"/>
            <a:ext cx="617569" cy="36999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sp>
        <p:nvSpPr>
          <p:cNvPr id="6" name="Object 59">
            <a:extLst>
              <a:ext uri="{FF2B5EF4-FFF2-40B4-BE49-F238E27FC236}">
                <a16:creationId xmlns:a16="http://schemas.microsoft.com/office/drawing/2014/main" id="{F4874152-D218-7EEC-F687-B9E164B9684F}"/>
              </a:ext>
            </a:extLst>
          </p:cNvPr>
          <p:cNvSpPr txBox="1"/>
          <p:nvPr/>
        </p:nvSpPr>
        <p:spPr>
          <a:xfrm>
            <a:off x="2158961" y="4686300"/>
            <a:ext cx="13919239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그러나 좋은 일자리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,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더 나은 연봉을 좆아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인적 자원 수도권 유출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인력 수급의 미스매치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원인은 임금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  <p:sp>
        <p:nvSpPr>
          <p:cNvPr id="33" name="Object 63">
            <a:extLst>
              <a:ext uri="{FF2B5EF4-FFF2-40B4-BE49-F238E27FC236}">
                <a16:creationId xmlns:a16="http://schemas.microsoft.com/office/drawing/2014/main" id="{86A5F828-CD9A-4D69-BEDA-67E5CC898288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KEY POINT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Object 66">
            <a:extLst>
              <a:ext uri="{FF2B5EF4-FFF2-40B4-BE49-F238E27FC236}">
                <a16:creationId xmlns:a16="http://schemas.microsoft.com/office/drawing/2014/main" id="{B028A53F-6B5A-8C5F-2B1E-F5B60F760046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997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66945" y="3581230"/>
            <a:ext cx="4951825" cy="4951825"/>
            <a:chOff x="6666945" y="3581230"/>
            <a:chExt cx="4951825" cy="495182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6945" y="3581230"/>
              <a:ext cx="4951825" cy="49518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52381" y="4866667"/>
            <a:ext cx="2380952" cy="2380952"/>
            <a:chOff x="7952381" y="4866667"/>
            <a:chExt cx="2380952" cy="238095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952381" y="4866667"/>
              <a:ext cx="2380952" cy="2380952"/>
              <a:chOff x="7952381" y="4866667"/>
              <a:chExt cx="2380952" cy="2380952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0757" y="3715042"/>
                <a:ext cx="4761905" cy="4761905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952381" y="4866667"/>
                <a:ext cx="2380952" cy="238095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952381" y="4866667"/>
              <a:ext cx="2380952" cy="2380952"/>
              <a:chOff x="7952381" y="4866667"/>
              <a:chExt cx="2380952" cy="238095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723053" y="3637338"/>
                <a:ext cx="4761905" cy="4761905"/>
              </a:xfrm>
              <a:prstGeom prst="rect">
                <a:avLst/>
              </a:prstGeom>
            </p:spPr>
          </p:pic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52381" y="4866667"/>
                <a:ext cx="2380952" cy="2380952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679234" y="5331448"/>
            <a:ext cx="927246" cy="1451389"/>
            <a:chOff x="8679234" y="5331448"/>
            <a:chExt cx="927246" cy="145138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76134" y="4666277"/>
              <a:ext cx="1854492" cy="290277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9234" y="5331448"/>
              <a:ext cx="927246" cy="14513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965456" y="7593727"/>
            <a:ext cx="4200342" cy="35714"/>
            <a:chOff x="10965456" y="7593727"/>
            <a:chExt cx="4200342" cy="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65456" y="7593727"/>
              <a:ext cx="4200342" cy="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103029" y="7593727"/>
            <a:ext cx="4200342" cy="35714"/>
            <a:chOff x="3103029" y="7593727"/>
            <a:chExt cx="4200342" cy="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03029" y="7593727"/>
              <a:ext cx="4200342" cy="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76367" y="4074881"/>
            <a:ext cx="4200342" cy="35714"/>
            <a:chOff x="10976367" y="4074881"/>
            <a:chExt cx="4200342" cy="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76367" y="4074881"/>
              <a:ext cx="4200342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109810" y="4074881"/>
            <a:ext cx="4200342" cy="35714"/>
            <a:chOff x="3109810" y="4074881"/>
            <a:chExt cx="4200342" cy="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09810" y="4074881"/>
              <a:ext cx="4200342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208102" y="7102280"/>
            <a:ext cx="1428571" cy="1428571"/>
            <a:chOff x="10208102" y="7102280"/>
            <a:chExt cx="1428571" cy="14285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08102" y="7102280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639795" y="7102280"/>
            <a:ext cx="1428571" cy="1428571"/>
            <a:chOff x="6639795" y="7102280"/>
            <a:chExt cx="1428571" cy="142857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39795" y="7102280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217348" y="3583435"/>
            <a:ext cx="1428571" cy="1428571"/>
            <a:chOff x="10217348" y="3583435"/>
            <a:chExt cx="1428571" cy="142857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17348" y="3583435"/>
              <a:ext cx="1428571" cy="142857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646580" y="3583435"/>
            <a:ext cx="1428571" cy="1428571"/>
            <a:chOff x="6646580" y="3583435"/>
            <a:chExt cx="1428571" cy="142857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46580" y="3583435"/>
              <a:ext cx="1428571" cy="1428571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435827" y="7761905"/>
            <a:ext cx="57317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산학 연계를 강화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,</a:t>
            </a:r>
          </a:p>
          <a:p>
            <a:pPr algn="r"/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실질적인 기술 교육 제공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03029" y="7753724"/>
            <a:ext cx="362002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대구를 기술 혁신의 중심지로 브랜딩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외부 인재 및 투자 유치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445226" y="4229804"/>
            <a:ext cx="57317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IT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기업 지원 정책 마련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pPr algn="r"/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인센티브를 제공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09810" y="4234886"/>
            <a:ext cx="57317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개발자들의 전문성을 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UP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더 높은 연봉을 정당화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40371" y="7133347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ko-KR" altLang="en-US" sz="28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기술 산업 육성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3103029" y="7133347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800" dirty="0">
                <a:solidFill>
                  <a:srgbClr val="9FA9D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지역 브랜드 구축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9449609" y="3614529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ko-KR" altLang="en-US" sz="2800" dirty="0">
                <a:solidFill>
                  <a:srgbClr val="6B7CCD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지역 정책 및 인센티브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3107456" y="3614529"/>
            <a:ext cx="5731744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ko-KR" altLang="en-US" sz="28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기술 교육 훈련 강화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0058206" y="7216401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89901" y="7216397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067463" y="3699227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496684" y="3697555"/>
            <a:ext cx="172836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지방자치단체 차원</a:t>
            </a:r>
            <a:endParaRPr lang="en-US" altLang="ko-KR" sz="6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시장 중심적 접근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F6EE9CB-9993-4D0C-ACA8-61D6AF03D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18195"/>
            <a:ext cx="9800551" cy="7445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84A9E-8116-4422-BF54-01996292E2A0}"/>
              </a:ext>
            </a:extLst>
          </p:cNvPr>
          <p:cNvSpPr txBox="1"/>
          <p:nvPr/>
        </p:nvSpPr>
        <p:spPr>
          <a:xfrm>
            <a:off x="3099869" y="2096057"/>
            <a:ext cx="5129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컴퓨터메이트</a:t>
            </a:r>
            <a:r>
              <a:rPr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영업이익률</a:t>
            </a:r>
          </a:p>
        </p:txBody>
      </p:sp>
      <p:grpSp>
        <p:nvGrpSpPr>
          <p:cNvPr id="25" name="그룹 1011">
            <a:extLst>
              <a:ext uri="{FF2B5EF4-FFF2-40B4-BE49-F238E27FC236}">
                <a16:creationId xmlns:a16="http://schemas.microsoft.com/office/drawing/2014/main" id="{F760845A-AFDB-46DA-9C48-840EB6C3132E}"/>
              </a:ext>
            </a:extLst>
          </p:cNvPr>
          <p:cNvGrpSpPr/>
          <p:nvPr/>
        </p:nvGrpSpPr>
        <p:grpSpPr>
          <a:xfrm>
            <a:off x="10181551" y="2318195"/>
            <a:ext cx="6478616" cy="7321105"/>
            <a:chOff x="3341823" y="3013305"/>
            <a:chExt cx="3523810" cy="5939076"/>
          </a:xfrm>
        </p:grpSpPr>
        <p:pic>
          <p:nvPicPr>
            <p:cNvPr id="28" name="Object 34">
              <a:extLst>
                <a:ext uri="{FF2B5EF4-FFF2-40B4-BE49-F238E27FC236}">
                  <a16:creationId xmlns:a16="http://schemas.microsoft.com/office/drawing/2014/main" id="{6D4DF943-0453-4074-A515-F25E934C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1823" y="3013305"/>
              <a:ext cx="3523810" cy="593907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B524868-71F4-4E0C-924B-341ABC5A8269}"/>
              </a:ext>
            </a:extLst>
          </p:cNvPr>
          <p:cNvSpPr txBox="1"/>
          <p:nvPr/>
        </p:nvSpPr>
        <p:spPr>
          <a:xfrm>
            <a:off x="11506200" y="2628900"/>
            <a:ext cx="363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DGB</a:t>
            </a:r>
            <a:r>
              <a:rPr lang="ko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 업무협약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2DCB1-4914-4316-90E9-745B834D0301}"/>
              </a:ext>
            </a:extLst>
          </p:cNvPr>
          <p:cNvSpPr txBox="1"/>
          <p:nvPr/>
        </p:nvSpPr>
        <p:spPr>
          <a:xfrm>
            <a:off x="10618262" y="3703518"/>
            <a:ext cx="5307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재무 컨설팅 서비스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: </a:t>
            </a:r>
          </a:p>
          <a:p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현금흐름 개선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수익률 개선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lvl="1"/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 세금 전략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기업의 수익률이 높아지면</a:t>
            </a:r>
            <a:endParaRPr lang="en-US" altLang="ko-KR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지급률이 올라간다</a:t>
            </a:r>
            <a:r>
              <a:rPr lang="en-US" altLang="ko-KR" sz="3600" dirty="0"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lang="ko-KR" altLang="en-US" sz="36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Object 66">
            <a:extLst>
              <a:ext uri="{FF2B5EF4-FFF2-40B4-BE49-F238E27FC236}">
                <a16:creationId xmlns:a16="http://schemas.microsoft.com/office/drawing/2014/main" id="{6A8C3C10-842E-EB66-E5CB-91F53C13CE8D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804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5201A-46B9-7FCC-1F20-1FEB2B55C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3082EF9-679C-6EB0-8045-7230060B04CA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2E253DC6-6E4F-5A0C-E4D9-18BEFEE3664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6D7D8FE5-C7B5-00F7-436D-9A0835D5A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54BBB52F-CADD-AD4C-8AC6-B88FBCB0A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646F4CE7-3CE7-E3CF-C378-E3635D44163B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DB8BAB45-A190-7A01-A3B1-F2D0B0780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19DDC069-BD1E-5592-11AC-91C02EA1A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532F254-5120-0A9B-574E-6490F3356A69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A98A279A-20A4-D1A8-DAE5-9FC451796EB7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4E610972-9E56-AC14-4227-B052C6374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FFA716F9-6509-C3E8-1AF9-C42FD836A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4FBB69FA-8336-CBE5-D121-CD04C88A6F37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F0297E76-12B2-6499-07E3-EEB925E91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826DBF3-2B5E-AE1B-F02A-ECF8DB95E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CFC3E341-2685-4CBC-2FEF-DC2305C19A85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A5D51206-118E-6169-7D6A-79F977BE9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3A1BB68-0C71-01A7-7839-1814089160C8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81DF5FF-641F-FBBD-3E3E-9FDD1D291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6D510487-B5BD-FA95-8397-F0061FF3102F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" name="그룹 1015">
            <a:extLst>
              <a:ext uri="{FF2B5EF4-FFF2-40B4-BE49-F238E27FC236}">
                <a16:creationId xmlns:a16="http://schemas.microsoft.com/office/drawing/2014/main" id="{BB23A5B3-2B2C-A9FA-0F09-45D0E0B10972}"/>
              </a:ext>
            </a:extLst>
          </p:cNvPr>
          <p:cNvGrpSpPr/>
          <p:nvPr/>
        </p:nvGrpSpPr>
        <p:grpSpPr>
          <a:xfrm>
            <a:off x="3000606" y="2750384"/>
            <a:ext cx="1378935" cy="1378935"/>
            <a:chOff x="8453390" y="3879563"/>
            <a:chExt cx="1378935" cy="1378935"/>
          </a:xfrm>
        </p:grpSpPr>
        <p:pic>
          <p:nvPicPr>
            <p:cNvPr id="3" name="Object 46">
              <a:extLst>
                <a:ext uri="{FF2B5EF4-FFF2-40B4-BE49-F238E27FC236}">
                  <a16:creationId xmlns:a16="http://schemas.microsoft.com/office/drawing/2014/main" id="{C18F2E5D-3D8D-7076-C186-F304B3DD9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1" name="그룹 1015">
            <a:extLst>
              <a:ext uri="{FF2B5EF4-FFF2-40B4-BE49-F238E27FC236}">
                <a16:creationId xmlns:a16="http://schemas.microsoft.com/office/drawing/2014/main" id="{1F95DC0C-FA86-97C8-7617-2F815960B0FA}"/>
              </a:ext>
            </a:extLst>
          </p:cNvPr>
          <p:cNvGrpSpPr/>
          <p:nvPr/>
        </p:nvGrpSpPr>
        <p:grpSpPr>
          <a:xfrm>
            <a:off x="3153006" y="2902784"/>
            <a:ext cx="1378935" cy="1378935"/>
            <a:chOff x="8453390" y="3879563"/>
            <a:chExt cx="1378935" cy="1378935"/>
          </a:xfrm>
        </p:grpSpPr>
        <p:pic>
          <p:nvPicPr>
            <p:cNvPr id="12" name="Object 46">
              <a:extLst>
                <a:ext uri="{FF2B5EF4-FFF2-40B4-BE49-F238E27FC236}">
                  <a16:creationId xmlns:a16="http://schemas.microsoft.com/office/drawing/2014/main" id="{2E068B41-51C9-ADDD-2420-5D42505AA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grpSp>
        <p:nvGrpSpPr>
          <p:cNvPr id="13" name="그룹 1014">
            <a:extLst>
              <a:ext uri="{FF2B5EF4-FFF2-40B4-BE49-F238E27FC236}">
                <a16:creationId xmlns:a16="http://schemas.microsoft.com/office/drawing/2014/main" id="{D4264691-52C5-D0C0-B8A2-9E202BE8327E}"/>
              </a:ext>
            </a:extLst>
          </p:cNvPr>
          <p:cNvGrpSpPr/>
          <p:nvPr/>
        </p:nvGrpSpPr>
        <p:grpSpPr>
          <a:xfrm>
            <a:off x="3080071" y="2829848"/>
            <a:ext cx="1829605" cy="1829605"/>
            <a:chOff x="8228055" y="3654227"/>
            <a:chExt cx="1829605" cy="1829605"/>
          </a:xfrm>
        </p:grpSpPr>
        <p:pic>
          <p:nvPicPr>
            <p:cNvPr id="16" name="Object 43">
              <a:extLst>
                <a:ext uri="{FF2B5EF4-FFF2-40B4-BE49-F238E27FC236}">
                  <a16:creationId xmlns:a16="http://schemas.microsoft.com/office/drawing/2014/main" id="{30C43E31-BDB3-D100-B864-A3C6F0F3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8055" y="3654227"/>
              <a:ext cx="1829605" cy="1829605"/>
            </a:xfrm>
            <a:prstGeom prst="rect">
              <a:avLst/>
            </a:prstGeom>
          </p:spPr>
        </p:pic>
      </p:grpSp>
      <p:grpSp>
        <p:nvGrpSpPr>
          <p:cNvPr id="17" name="그룹 1015">
            <a:extLst>
              <a:ext uri="{FF2B5EF4-FFF2-40B4-BE49-F238E27FC236}">
                <a16:creationId xmlns:a16="http://schemas.microsoft.com/office/drawing/2014/main" id="{A9719952-E9AC-6D71-EBBA-C4359B459390}"/>
              </a:ext>
            </a:extLst>
          </p:cNvPr>
          <p:cNvGrpSpPr/>
          <p:nvPr/>
        </p:nvGrpSpPr>
        <p:grpSpPr>
          <a:xfrm>
            <a:off x="3305406" y="3055184"/>
            <a:ext cx="1378935" cy="1378935"/>
            <a:chOff x="8453390" y="3879563"/>
            <a:chExt cx="1378935" cy="1378935"/>
          </a:xfrm>
        </p:grpSpPr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115D0693-CE76-F77C-4888-98BC945A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3390" y="3879563"/>
              <a:ext cx="1378935" cy="1378935"/>
            </a:xfrm>
            <a:prstGeom prst="rect">
              <a:avLst/>
            </a:prstGeom>
          </p:spPr>
        </p:pic>
      </p:grpSp>
      <p:sp>
        <p:nvSpPr>
          <p:cNvPr id="22" name="Object 59">
            <a:extLst>
              <a:ext uri="{FF2B5EF4-FFF2-40B4-BE49-F238E27FC236}">
                <a16:creationId xmlns:a16="http://schemas.microsoft.com/office/drawing/2014/main" id="{986BF581-26ED-7DBF-4FD4-97D01762AD50}"/>
              </a:ext>
            </a:extLst>
          </p:cNvPr>
          <p:cNvSpPr txBox="1"/>
          <p:nvPr/>
        </p:nvSpPr>
        <p:spPr>
          <a:xfrm>
            <a:off x="2209800" y="4991100"/>
            <a:ext cx="13919239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대구의 개발자 임금 현황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,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경제지표 및 지역별 비교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,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인력 수급 지표가 </a:t>
            </a:r>
            <a:r>
              <a:rPr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대구 개발자 임금이 비교적 낮음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을 가리킨다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지자체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: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개인의 전문성 증대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및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 IT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산업 육성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  <a:p>
            <a:pPr algn="ctr"/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기업 </a:t>
            </a:r>
            <a:r>
              <a:rPr lang="en-US" altLang="ko-KR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: </a:t>
            </a:r>
            <a:r>
              <a:rPr lang="ko-KR" altLang="en-US" sz="40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ExtraBold" pitchFamily="34" charset="0"/>
              </a:rPr>
              <a:t>업무 협약을 통한 수익성 개선</a:t>
            </a:r>
            <a:endParaRPr lang="en-US" altLang="ko-KR" sz="4000" dirty="0">
              <a:solidFill>
                <a:srgbClr val="11359A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ExtraBold" pitchFamily="34" charset="0"/>
            </a:endParaRPr>
          </a:p>
        </p:txBody>
      </p:sp>
      <p:sp>
        <p:nvSpPr>
          <p:cNvPr id="24" name="Object 63">
            <a:extLst>
              <a:ext uri="{FF2B5EF4-FFF2-40B4-BE49-F238E27FC236}">
                <a16:creationId xmlns:a16="http://schemas.microsoft.com/office/drawing/2014/main" id="{8772DD0E-69A8-A619-5D1C-9BED56F9AC8D}"/>
              </a:ext>
            </a:extLst>
          </p:cNvPr>
          <p:cNvSpPr txBox="1"/>
          <p:nvPr/>
        </p:nvSpPr>
        <p:spPr>
          <a:xfrm>
            <a:off x="1425470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결론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952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19200" y="1982772"/>
            <a:ext cx="16478381" cy="686341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행정구역 별 개발 직군 임금 및 근로시간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행정구역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산업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규모별 임금 및 근로시간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인이상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 사업체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 (moel.go.kr)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 별 월평균 임금 및 임금 상승률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월평균 임금 및 임금상승률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) (kosis.kr)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고용노동부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「사업체노동실태현황」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2021, 2024.01.30,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시군구별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(8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개시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규모별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사업체수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및 종사자수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성별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=118&amp;tblId=DT_118N_SAUPN75&amp;conn_path=I2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산업통상자원부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「산업기술인력수급실태조사」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2022, 2024.01.30,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지역별 현재인원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성별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고용형태별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=115&amp;tblId=DT_115_2012_AA025&amp;conn_path=I2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산업통상자원부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「산업기술인력수급실태조사」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2022, 2024.01.30,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지역별 부족인력 및 부족률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학력별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전공별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=115&amp;tblId=DT_115_2012_BB014&amp;conn_path=I2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산업통상자원부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「산업기술인력수급실태조사」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2022, 2024.01.30,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지역별 향후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1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년이내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채용예상인력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학력별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전공별 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:https://kosis.kr/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=115&amp;tblId=DT_115_2012_DD011&amp;conn_path=I2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지표누리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지역 및 소득수준별 소득 대비 주택임대료 비율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(RIR)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https://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www.index.go.kr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/unify/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idx-info.do?idxCd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=4255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lang="ko-KR" altLang="en-US" sz="2000" dirty="0" err="1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청년고용률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=101&amp;tblId=INH_1DA7015S&amp;conn_path=I2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0518" y="952500"/>
            <a:ext cx="1616068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출처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A89379F6-26D4-4012-9290-867C947A30A6}"/>
              </a:ext>
            </a:extLst>
          </p:cNvPr>
          <p:cNvSpPr txBox="1"/>
          <p:nvPr/>
        </p:nvSpPr>
        <p:spPr>
          <a:xfrm>
            <a:off x="5844727" y="8345246"/>
            <a:ext cx="659626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KDT </a:t>
            </a:r>
            <a:r>
              <a:rPr kumimoji="0" lang="ko-KR" alt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급여관리팀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DD246-165B-A747-AEE4-6CBCD72E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F6E25BF-500C-2295-CEF3-FFDE1D5B3903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370E9A7-2916-C542-0519-F889CC066C4A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548017B3-4AD6-5BAC-FC37-E04820FF4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64E65940-2599-CFDD-5BB2-CB2B2E3C68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6252BC6D-2E75-5026-DCC4-1F1149B892FA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8F1D9A1A-6E97-7852-6CE0-F1FB7ABC6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903794CA-E3D9-24E5-FBCA-D3E33449A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5EA0CEAC-23FB-9196-0181-9A44DF35F861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600239D2-1C9A-95C5-BC5B-49E0AD13C03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F4ECFA4B-57C5-E67B-B510-9E16AD131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CC1DB75D-DDF9-F758-3733-E2B52AD564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FD3C260A-83D3-AF42-A764-9426BCA5DAA6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590F783-70DD-9C2A-67A9-89FA44121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BF5082B6-72E5-BFBD-03F8-09E25F709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0A83EA9-E17E-9627-6085-83349977F180}"/>
              </a:ext>
            </a:extLst>
          </p:cNvPr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2E17AE8F-F2EE-5B68-0922-5B2D555CC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8C6E36E-03FF-92C3-804E-E7666ABD239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B395387-6298-E89B-7E09-E1109CCF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0" name="Object 30">
            <a:extLst>
              <a:ext uri="{FF2B5EF4-FFF2-40B4-BE49-F238E27FC236}">
                <a16:creationId xmlns:a16="http://schemas.microsoft.com/office/drawing/2014/main" id="{99C14A4A-EEE6-BBDB-1275-1B81089FE005}"/>
              </a:ext>
            </a:extLst>
          </p:cNvPr>
          <p:cNvSpPr txBox="1"/>
          <p:nvPr/>
        </p:nvSpPr>
        <p:spPr>
          <a:xfrm>
            <a:off x="1219200" y="2075105"/>
            <a:ext cx="16478381" cy="67710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17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개 시도별 대형소매점 판매액지수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https://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=101&amp;tblId=DT_1K41015&amp;conn_path=I2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경제활동인구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https://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=101&amp;tblId=DT_1DA7004S&amp;conn_path=I2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경제활동참가율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https://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=101&amp;tblId=INH_1DA7014S_02&amp;conn_path=I2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고용률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https://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=101&amp;tblId=INH_1DA7014S_03&amp;conn_path=I2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OSIS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생활물가지수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https://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regionState</a:t>
            </a:r>
            <a:r>
              <a:rPr kumimoji="0" lang="en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statePriceLiving.do</a:t>
            </a:r>
            <a:endParaRPr kumimoji="0" lang="en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4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소비자 물가지수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https://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regionState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statePriceCustom.do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-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신선식품물가지수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https://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regionState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statePriceFresh.do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실업률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https://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kosis.kr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/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statHtml.do?orgId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=101&amp;tblId=INH_1DA7104S&amp;conn_path=I2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C0DC9EEB-E738-4A41-42C1-28F3B3B0416C}"/>
              </a:ext>
            </a:extLst>
          </p:cNvPr>
          <p:cNvSpPr txBox="1"/>
          <p:nvPr/>
        </p:nvSpPr>
        <p:spPr>
          <a:xfrm>
            <a:off x="1060518" y="952500"/>
            <a:ext cx="1616068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출처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7157EDC2-BDDC-B831-DD31-4006DC7FE047}"/>
              </a:ext>
            </a:extLst>
          </p:cNvPr>
          <p:cNvSpPr txBox="1"/>
          <p:nvPr/>
        </p:nvSpPr>
        <p:spPr>
          <a:xfrm>
            <a:off x="5844727" y="8345246"/>
            <a:ext cx="659626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KDT </a:t>
            </a:r>
            <a:r>
              <a:rPr kumimoji="0" lang="ko-KR" alt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급여관리팀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39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93052" y="6230868"/>
            <a:ext cx="4188581" cy="14743"/>
            <a:chOff x="10393052" y="6230868"/>
            <a:chExt cx="4188581" cy="147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0393052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48519" y="6230868"/>
            <a:ext cx="4188581" cy="14743"/>
            <a:chOff x="7048519" y="6230868"/>
            <a:chExt cx="4188581" cy="147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7048519" y="6230868"/>
              <a:ext cx="4188581" cy="147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704030" y="6230868"/>
            <a:ext cx="4188581" cy="14743"/>
            <a:chOff x="3704030" y="6230868"/>
            <a:chExt cx="4188581" cy="147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704030" y="6230868"/>
              <a:ext cx="4188581" cy="14743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89444" y="7457142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1.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대구 지방자치단체 차원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2.</a:t>
            </a:r>
            <a:r>
              <a:rPr 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</a:t>
            </a:r>
            <a:r>
              <a:rPr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시장 중심적 접근</a:t>
            </a:r>
            <a:endParaRPr lang="en-US" sz="2000" dirty="0"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44904" y="7457141"/>
            <a:ext cx="351058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채용규모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기업규모 관점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00372" y="7303254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주거비</a:t>
            </a: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생활비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경제활동인구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8944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제안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44904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고용상황</a:t>
            </a:r>
            <a:endParaRPr lang="en-US" altLang="ko-KR" sz="2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00372" y="6111452"/>
            <a:ext cx="3232453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경제상황</a:t>
            </a:r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55882" y="6111452"/>
            <a:ext cx="32324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대구 개발자의</a:t>
            </a:r>
            <a:endParaRPr lang="en-US" altLang="ko-KR" sz="28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연봉은 낮다</a:t>
            </a:r>
            <a:r>
              <a:rPr lang="en-US" altLang="ko-KR" sz="28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989393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4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9644860" y="3689536"/>
            <a:ext cx="226636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3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6300371" y="3689536"/>
            <a:ext cx="181548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2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2955882" y="3689536"/>
            <a:ext cx="3232453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0" dirty="0">
                <a:solidFill>
                  <a:srgbClr val="11359A"/>
                </a:solidFill>
                <a:latin typeface="Oswald SemiBold" pitchFamily="34" charset="0"/>
                <a:cs typeface="Oswald SemiBold" pitchFamily="34" charset="0"/>
              </a:rPr>
              <a:t>1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568328" y="1921019"/>
            <a:ext cx="15149059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SemiBold" pitchFamily="34" charset="0"/>
                <a:cs typeface="Pretendard SemiBold" pitchFamily="34" charset="0"/>
              </a:rPr>
              <a:t>목차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1425471" y="944469"/>
            <a:ext cx="1543477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CONTENTS</a:t>
            </a:r>
            <a:endParaRPr 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" name="Object 40">
            <a:extLst>
              <a:ext uri="{FF2B5EF4-FFF2-40B4-BE49-F238E27FC236}">
                <a16:creationId xmlns:a16="http://schemas.microsoft.com/office/drawing/2014/main" id="{546ABB57-5590-4925-2CAD-1EB9714CB96F}"/>
              </a:ext>
            </a:extLst>
          </p:cNvPr>
          <p:cNvSpPr txBox="1"/>
          <p:nvPr/>
        </p:nvSpPr>
        <p:spPr>
          <a:xfrm>
            <a:off x="3024327" y="7328237"/>
            <a:ext cx="3510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임금상승률</a:t>
            </a: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SemiBold" pitchFamily="34" charset="0"/>
              </a:rPr>
              <a:t> 개발자 임금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-</a:t>
            </a:r>
            <a:r>
              <a:rPr lang="ko-KR" altLang="en-US" sz="20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Pretendard Light" pitchFamily="34" charset="0"/>
              </a:rPr>
              <a:t> 근로 일자</a:t>
            </a:r>
            <a:endParaRPr lang="en-US" altLang="ko-KR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  <a:cs typeface="Pretendard Light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19200" y="2352104"/>
            <a:ext cx="16478381" cy="64940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행정구역 별 개발 직군 임금 및 근로시간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행정구역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산업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규모별 임금 및 근로시간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상용근로자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인이상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 사업체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9"/>
              </a:rPr>
              <a:t>) (moel.go.kr)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시도 별 월평균 임금 및 임금 상승률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월평균 임금 및 임금상승률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시도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hlinkClick r:id="rId11"/>
              </a:rPr>
              <a:t>) (kosis.kr)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KOSIS 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대학교 학생수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시군구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 https://kosis.kr/statHtml/statHtml.do?orgId=101&amp;tblId=DT_1YL20581&amp;conn_path=D9&amp;vw_cd=MT_GTITLE01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Jobkorea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–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컴퓨터메이트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 재무제표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URL :https://www.jobkorea.co.kr/recruit/co_read/c/commate3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0518" y="952500"/>
            <a:ext cx="1616068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0" cap="none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</a:rPr>
              <a:t>출처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A89379F6-26D4-4012-9290-867C947A30A6}"/>
              </a:ext>
            </a:extLst>
          </p:cNvPr>
          <p:cNvSpPr txBox="1"/>
          <p:nvPr/>
        </p:nvSpPr>
        <p:spPr>
          <a:xfrm>
            <a:off x="5844727" y="8345246"/>
            <a:ext cx="659626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KDT </a:t>
            </a:r>
            <a:r>
              <a:rPr kumimoji="0" lang="ko-KR" alt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M JUA OTF" panose="02020603020101020101" pitchFamily="18" charset="-127"/>
                <a:ea typeface="BM JUA OTF" panose="02020603020101020101" pitchFamily="18" charset="-127"/>
                <a:cs typeface="Pretendard" pitchFamily="34" charset="0"/>
              </a:rPr>
              <a:t>급여관리팀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84524" y="1852637"/>
            <a:ext cx="2779868" cy="2850182"/>
            <a:chOff x="10684524" y="1852637"/>
            <a:chExt cx="2779868" cy="28501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684524" y="1852637"/>
              <a:ext cx="2776200" cy="2848032"/>
              <a:chOff x="10684524" y="1852637"/>
              <a:chExt cx="2776200" cy="284803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33412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84524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688191" y="1854787"/>
              <a:ext cx="2776200" cy="2848032"/>
              <a:chOff x="10688191" y="1854787"/>
              <a:chExt cx="2776200" cy="28480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44608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688191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933333" y="1361781"/>
            <a:ext cx="11619048" cy="11619048"/>
            <a:chOff x="-933333" y="1361781"/>
            <a:chExt cx="11619048" cy="116190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616459" y="-4321344"/>
              <a:ext cx="23238095" cy="2323809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3333" y="1361781"/>
              <a:ext cx="11619048" cy="11619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933333" y="1361781"/>
            <a:ext cx="11619048" cy="11619048"/>
            <a:chOff x="-933333" y="1361781"/>
            <a:chExt cx="11619048" cy="116190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6975066" y="-4581809"/>
              <a:ext cx="23238095" cy="2323809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33333" y="1361781"/>
              <a:ext cx="11619048" cy="1161904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A6A6D90C-5FA9-F7E1-E639-C9CBF463BCEF}"/>
              </a:ext>
            </a:extLst>
          </p:cNvPr>
          <p:cNvSpPr txBox="1"/>
          <p:nvPr/>
        </p:nvSpPr>
        <p:spPr>
          <a:xfrm>
            <a:off x="1425471" y="4806804"/>
            <a:ext cx="1543477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2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나의 개발자 첫 취업 희망 월급은</a:t>
            </a:r>
            <a:r>
              <a:rPr lang="en-US" altLang="ko-KR" sz="72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58529-A9E6-4D50-F2E2-7532AC97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AF153E6-BE34-53E8-ED7B-28A0DBAAF63E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8D2DF54C-55E1-4F45-D520-68DE2F03ED45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997DDFA-4B56-07DB-BB75-0B854A104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72F4EB91-5B90-F494-CA49-EE612A4A3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E13BF5F1-23CE-DC95-4E8F-56314B91A6E5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0CAF0FFB-1DAD-0DDF-851F-71A0753D1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95BD9D3A-6F01-B739-BF79-1EC0A54AF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B5C4BF3-219D-BDFD-0DC5-F8BBAAE18139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ECE069E6-EE28-5562-988D-5D4AB7D6534B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BD90A6B2-5A37-0DBB-1445-05C75B6C7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41D3E034-A7D9-A5A4-ECA9-0F8EF60B7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5F6164D0-AF79-FC50-47F9-57194AA45D6D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BA428AB6-4AC6-D488-EA4E-D8F425F65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FD469549-7C35-F75E-6214-E3EE8423A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510085B-E8BF-4530-6BCF-84E94A0DCCFF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F772520D-A203-5372-4A9B-98EBB3EC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4ED3DD1-8ECA-5C4C-50AF-DD1234FDB763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646CE10-9C7D-2EF0-1701-52A96A847AB0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나의 개발자 첫 취업 희망 월급은</a:t>
            </a:r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E573943-D6F6-FFE1-0965-47D2E563ED4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15295" r="6610" b="19924"/>
          <a:stretch/>
        </p:blipFill>
        <p:spPr>
          <a:xfrm>
            <a:off x="5005226" y="2095500"/>
            <a:ext cx="8275262" cy="78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9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지역별 전체 평균 월급 대비 개발자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" name="그림 9" descr="텍스트, 그래프, 라인, 번호이(가) 표시된 사진&#10;&#10;자동 생성된 설명">
            <a:extLst>
              <a:ext uri="{FF2B5EF4-FFF2-40B4-BE49-F238E27FC236}">
                <a16:creationId xmlns:a16="http://schemas.microsoft.com/office/drawing/2014/main" id="{77127831-30E6-166C-68BF-C81935D1944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8"/>
          <a:stretch/>
        </p:blipFill>
        <p:spPr>
          <a:xfrm>
            <a:off x="2336076" y="2666905"/>
            <a:ext cx="13615848" cy="66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4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임금 상승률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8FD11324-8356-173A-58B3-ED0650AD940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/>
          <a:stretch/>
        </p:blipFill>
        <p:spPr>
          <a:xfrm>
            <a:off x="2731610" y="2724791"/>
            <a:ext cx="13122489" cy="6753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A3482-33BE-958C-92DA-E8A059CFD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A9BDBE3-830C-6C23-FC1C-168ECC54C672}"/>
              </a:ext>
            </a:extLst>
          </p:cNvPr>
          <p:cNvGrpSpPr/>
          <p:nvPr/>
        </p:nvGrpSpPr>
        <p:grpSpPr>
          <a:xfrm>
            <a:off x="9829800" y="2589199"/>
            <a:ext cx="8665811" cy="8885006"/>
            <a:chOff x="9825809" y="2639761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9E64CCD1-5AEE-2140-28F6-3EAACDD42C5C}"/>
                </a:ext>
              </a:extLst>
            </p:cNvPr>
            <p:cNvGrpSpPr/>
            <p:nvPr/>
          </p:nvGrpSpPr>
          <p:grpSpPr>
            <a:xfrm>
              <a:off x="9825809" y="2639761"/>
              <a:ext cx="8654379" cy="8878303"/>
              <a:chOff x="9825809" y="2639761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33725A0C-7517-9240-E39C-7918909BB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732819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68C728AD-B71C-6A59-FDA4-951C6BA01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639761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1F888938-15F4-E6FE-5C8A-C10AB77CD047}"/>
                </a:ext>
              </a:extLst>
            </p:cNvPr>
            <p:cNvGrpSpPr/>
            <p:nvPr/>
          </p:nvGrpSpPr>
          <p:grpSpPr>
            <a:xfrm>
              <a:off x="9837241" y="2646464"/>
              <a:ext cx="8654379" cy="8878303"/>
              <a:chOff x="9837241" y="2646464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BFA86EDB-05EE-1367-28DC-49AD4A93C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92546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E1F42796-DAC1-5974-30D0-1832E4EBB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646464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D8D289A8-377C-E89F-BCA2-28EB633417EB}"/>
              </a:ext>
            </a:extLst>
          </p:cNvPr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D7C53900-0DF9-5250-9236-E1A10F40E759}"/>
                </a:ext>
              </a:extLst>
            </p:cNvPr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8EE16ECD-28C6-95FE-2627-7F169D63A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6A231DA0-7076-C639-ECEF-63852266F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4C28B58D-3A70-0BBE-856F-98D41A85C205}"/>
                </a:ext>
              </a:extLst>
            </p:cNvPr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DD1D6C60-6125-8B0C-0A47-0E5F6401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CB47FFF4-BA23-FB41-BA5E-429F02DD2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530B828-A8FE-2E8D-C285-6AB80219DF67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13251E13-6DE5-3A4E-46DE-2A1FB15D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A67977D-48EA-99A9-B35D-D0D52A04C19E}"/>
              </a:ext>
            </a:extLst>
          </p:cNvPr>
          <p:cNvGrpSpPr/>
          <p:nvPr/>
        </p:nvGrpSpPr>
        <p:grpSpPr>
          <a:xfrm>
            <a:off x="1886422" y="2275591"/>
            <a:ext cx="14512870" cy="731406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FEF4CAE-0663-591B-7C1E-069C90501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8E384553-E565-EB48-ECAF-2AACC3907E51}"/>
              </a:ext>
            </a:extLst>
          </p:cNvPr>
          <p:cNvSpPr txBox="1"/>
          <p:nvPr/>
        </p:nvSpPr>
        <p:spPr>
          <a:xfrm>
            <a:off x="1047619" y="761905"/>
            <a:ext cx="151490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spc="-300" dirty="0">
                <a:solidFill>
                  <a:srgbClr val="11359A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KDT-</a:t>
            </a:r>
            <a:r>
              <a:rPr lang="ko-KR" altLang="en-US" sz="2400" spc="-3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급여관리팀</a:t>
            </a:r>
            <a:endParaRPr lang="en-US" altLang="ko-KR" sz="2400" spc="-3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1DE3C60-E47A-85D8-C53A-A993A3E336DC}"/>
              </a:ext>
            </a:extLst>
          </p:cNvPr>
          <p:cNvSpPr txBox="1"/>
          <p:nvPr/>
        </p:nvSpPr>
        <p:spPr>
          <a:xfrm>
            <a:off x="1425471" y="944469"/>
            <a:ext cx="1543477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2023</a:t>
            </a:r>
            <a:r>
              <a:rPr lang="ko-KR" altLang="en-US" sz="4400" kern="0" spc="-100" dirty="0">
                <a:solidFill>
                  <a:srgbClr val="11359A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년도 지역별 총 평균 월급</a:t>
            </a:r>
            <a:endParaRPr lang="en-US" sz="12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0B76C-B052-B80D-9250-B2813C5E3E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765"/>
          <a:stretch/>
        </p:blipFill>
        <p:spPr>
          <a:xfrm>
            <a:off x="2249650" y="2552700"/>
            <a:ext cx="13427638" cy="65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1480</Words>
  <Application>Microsoft Macintosh PowerPoint</Application>
  <PresentationFormat>사용자 지정</PresentationFormat>
  <Paragraphs>323</Paragraphs>
  <Slides>40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맑은 고딕</vt:lpstr>
      <vt:lpstr>BM JUA OTF</vt:lpstr>
      <vt:lpstr>Noto Sans KR Medium</vt:lpstr>
      <vt:lpstr>Pretendard</vt:lpstr>
      <vt:lpstr>Pretendard SemiBold</vt:lpstr>
      <vt:lpstr>Arial</vt:lpstr>
      <vt:lpstr>Oswald SemiBold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이시명</cp:lastModifiedBy>
  <cp:revision>54</cp:revision>
  <dcterms:created xsi:type="dcterms:W3CDTF">2024-01-29T20:59:10Z</dcterms:created>
  <dcterms:modified xsi:type="dcterms:W3CDTF">2024-01-31T00:45:38Z</dcterms:modified>
</cp:coreProperties>
</file>