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8"/>
  </p:notesMasterIdLst>
  <p:handoutMasterIdLst>
    <p:handoutMasterId r:id="rId29"/>
  </p:handoutMasterIdLst>
  <p:sldIdLst>
    <p:sldId id="3825" r:id="rId5"/>
    <p:sldId id="3836" r:id="rId6"/>
    <p:sldId id="3835" r:id="rId7"/>
    <p:sldId id="3837" r:id="rId8"/>
    <p:sldId id="3838" r:id="rId9"/>
    <p:sldId id="3847" r:id="rId10"/>
    <p:sldId id="3848" r:id="rId11"/>
    <p:sldId id="3849" r:id="rId12"/>
    <p:sldId id="3839" r:id="rId13"/>
    <p:sldId id="3842" r:id="rId14"/>
    <p:sldId id="3850" r:id="rId15"/>
    <p:sldId id="3827" r:id="rId16"/>
    <p:sldId id="3851" r:id="rId17"/>
    <p:sldId id="3856" r:id="rId18"/>
    <p:sldId id="3852" r:id="rId19"/>
    <p:sldId id="3853" r:id="rId20"/>
    <p:sldId id="3854" r:id="rId21"/>
    <p:sldId id="3840" r:id="rId22"/>
    <p:sldId id="3855" r:id="rId23"/>
    <p:sldId id="3843" r:id="rId24"/>
    <p:sldId id="3841" r:id="rId25"/>
    <p:sldId id="3846" r:id="rId26"/>
    <p:sldId id="3844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4D597-4836-42AA-8840-ACAAD80842E5}" type="datetime1">
              <a:rPr lang="ko-KR" altLang="en-US" smtClean="0">
                <a:latin typeface="+mj-lt"/>
              </a:rPr>
              <a:t>2024-01-30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F4C1-F197-4411-A8B3-D320801A9BAD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89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8C1DB09-50C6-4917-B352-F3C3284AAE69}" type="datetime1">
              <a:rPr lang="ko-KR" altLang="en-US" smtClean="0"/>
              <a:pPr/>
              <a:t>2024-01-30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0C6A29-4676-420C-BBE3-ACC2B80F64D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15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21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62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189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26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3196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70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99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23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호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중간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buNone/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 작은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lnSpc>
                <a:spcPct val="11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lnSpc>
                <a:spcPct val="11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lnSpc>
                <a:spcPct val="11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호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견적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/>
              <a:pPr>
                <a:defRPr/>
              </a:pPr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en-US" altLang="ko-KR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r>
              <a:rPr lang="ko-KR" altLang="en-US" noProof="0" dirty="0">
                <a:solidFill>
                  <a:prstClr val="black">
                    <a:tint val="75000"/>
                  </a:prstClr>
                </a:solidFill>
              </a:rPr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kosis.kr/statHtml/statHtml.do?orgId=344&amp;tblId=DT_344N_1D8B_CC_1&amp;vw_cd=MT_ZTITLE&amp;list_id=D_11_001&amp;scrId=&amp;seqNo=&amp;lang_mode=ko&amp;obj_var_id=&amp;itm_id=&amp;conn_path=MT_ZTITLE&amp;path=%252FstatisticsList%252FstatisticsListIndex.do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ekly.donga.com/politics/article/all/11/962540/1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athtml.moel.go.kr/statHtml/statHtml.do?orgId=118&amp;tblId=DT_118N_MON049&amp;vw_cd=undefined&amp;list_id=undefined&amp;scrId=&amp;seqNo=&amp;language=ko&amp;obj_var_id=undefined&amp;itm_id=undefined&amp;conn_path=I2&amp;path=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-economy.com/news/articleView.html?idxno=6400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27&amp;tblId=DT_127012_052&amp;conn_path=I2" TargetMode="External"/><Relationship Id="rId2" Type="http://schemas.openxmlformats.org/officeDocument/2006/relationships/hyperlink" Target="https://www.itstat.go.kr/itstat/kor/tblInfo/TblInfoListResult.html?allSearchCo=1&amp;boardSearchCo=0&amp;list_id=006_001_001_013&amp;rootId=2010002&amp;searchType=subject&amp;unitySearchAt=Y&amp;allSearchAt=Y&amp;vw_cd=MT_ATITLE&amp;up_list_id=006_001_001&amp;menuId=2010126&amp;tblSearchCo=1&amp;statSearchCo=0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extplay.kr/news/articleView.html?idxno=502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</a:t>
            </a:r>
            <a:r>
              <a:rPr lang="en-US" altLang="ko-KR" sz="4400" dirty="0">
                <a:solidFill>
                  <a:srgbClr val="FFFFFF"/>
                </a:solidFill>
              </a:rPr>
              <a:t>IT </a:t>
            </a:r>
            <a:r>
              <a:rPr lang="ko-KR" altLang="en-US" sz="4400" dirty="0">
                <a:solidFill>
                  <a:srgbClr val="FFFFFF"/>
                </a:solidFill>
              </a:rPr>
              <a:t>산업 규모 분석</a:t>
            </a:r>
            <a:br>
              <a:rPr lang="en-US" altLang="ko-KR" sz="4400" dirty="0">
                <a:solidFill>
                  <a:srgbClr val="FFFFFF"/>
                </a:solidFill>
              </a:rPr>
            </a:b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정할 시간에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자료찾자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800" dirty="0" err="1">
                <a:solidFill>
                  <a:srgbClr val="FFFFFF"/>
                </a:solidFill>
              </a:rPr>
              <a:t>이현길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>
                <a:solidFill>
                  <a:srgbClr val="FFFFFF"/>
                </a:solidFill>
              </a:rPr>
              <a:t>김동현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 err="1">
                <a:solidFill>
                  <a:srgbClr val="FFFFFF"/>
                </a:solidFill>
              </a:rPr>
              <a:t>고우석</a:t>
            </a:r>
            <a:r>
              <a:rPr lang="en-US" altLang="ko-KR" sz="1800" dirty="0">
                <a:solidFill>
                  <a:srgbClr val="FFFFFF"/>
                </a:solidFill>
              </a:rPr>
              <a:t>, </a:t>
            </a:r>
            <a:r>
              <a:rPr lang="ko-KR" altLang="en-US" sz="1800" dirty="0" err="1">
                <a:solidFill>
                  <a:srgbClr val="FFFFFF"/>
                </a:solidFill>
              </a:rPr>
              <a:t>임소영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3-2. </a:t>
            </a:r>
            <a:r>
              <a:rPr lang="ko-KR" altLang="en-US" sz="4000" dirty="0"/>
              <a:t>지역별 격차 원인</a:t>
            </a:r>
            <a:br>
              <a:rPr lang="en-US" altLang="ko-KR" sz="5400" dirty="0"/>
            </a:br>
            <a:r>
              <a:rPr lang="en-US" altLang="ko-KR" sz="4800" dirty="0"/>
              <a:t>(</a:t>
            </a:r>
            <a:r>
              <a:rPr lang="ko-KR" altLang="en-US" sz="4800" dirty="0"/>
              <a:t>연봉</a:t>
            </a:r>
            <a:r>
              <a:rPr lang="en-US" altLang="ko-KR" sz="4800" dirty="0"/>
              <a:t>, </a:t>
            </a:r>
            <a:r>
              <a:rPr lang="ko-KR" altLang="en-US" sz="4800" dirty="0"/>
              <a:t>근로일수</a:t>
            </a:r>
            <a:r>
              <a:rPr lang="en-US" altLang="ko-KR" sz="4800" dirty="0"/>
              <a:t>)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0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4F42-5A02-DE31-447E-59CC27A0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EAA17-0640-D723-F32E-B58D5C4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분석</a:t>
            </a:r>
            <a:r>
              <a:rPr lang="en-US" altLang="ko-KR" sz="2400" dirty="0"/>
              <a:t>1 - </a:t>
            </a:r>
            <a:r>
              <a:rPr lang="ko-KR" altLang="en-US" sz="2400" dirty="0"/>
              <a:t>지역별 </a:t>
            </a:r>
            <a:r>
              <a:rPr lang="en-US" altLang="ko-KR" sz="2400" dirty="0"/>
              <a:t>IT </a:t>
            </a:r>
            <a:r>
              <a:rPr lang="ko-KR" altLang="en-US" sz="2400" dirty="0"/>
              <a:t>산업 총 규모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분석</a:t>
            </a:r>
            <a:r>
              <a:rPr lang="en-US" altLang="ko-KR" sz="2400" dirty="0"/>
              <a:t>2 - </a:t>
            </a:r>
            <a:r>
              <a:rPr lang="ko-KR" altLang="en-US" sz="2400" dirty="0"/>
              <a:t>지역별 </a:t>
            </a:r>
            <a:r>
              <a:rPr lang="en-US" altLang="ko-KR" sz="2400" dirty="0"/>
              <a:t>IT </a:t>
            </a:r>
            <a:r>
              <a:rPr lang="ko-KR" altLang="en-US" sz="2400" dirty="0"/>
              <a:t>산업 세부 규모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rgbClr val="FF0000"/>
                </a:solidFill>
              </a:rPr>
              <a:t>분석</a:t>
            </a:r>
            <a:r>
              <a:rPr lang="en-US" altLang="ko-KR" sz="2400" dirty="0">
                <a:solidFill>
                  <a:srgbClr val="FF0000"/>
                </a:solidFill>
              </a:rPr>
              <a:t>3 - </a:t>
            </a:r>
            <a:r>
              <a:rPr lang="ko-KR" altLang="en-US" sz="2400" dirty="0">
                <a:solidFill>
                  <a:srgbClr val="FF0000"/>
                </a:solidFill>
              </a:rPr>
              <a:t>지역별 격차 원인 분석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			(</a:t>
            </a:r>
            <a:r>
              <a:rPr lang="ko-KR" altLang="en-US" sz="2400" dirty="0">
                <a:solidFill>
                  <a:srgbClr val="FF0000"/>
                </a:solidFill>
              </a:rPr>
              <a:t>노동생산성</a:t>
            </a:r>
            <a:r>
              <a:rPr lang="en-US" altLang="ko-KR" sz="2400" dirty="0">
                <a:solidFill>
                  <a:srgbClr val="FF0000"/>
                </a:solidFill>
              </a:rPr>
              <a:t>,</a:t>
            </a:r>
            <a:r>
              <a:rPr lang="ko-KR" altLang="en-US" sz="2400" dirty="0">
                <a:solidFill>
                  <a:srgbClr val="FF0000"/>
                </a:solidFill>
              </a:rPr>
              <a:t>연봉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근로일수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2400" dirty="0"/>
              <a:t>분석</a:t>
            </a:r>
            <a:r>
              <a:rPr lang="en-US" altLang="ko-KR" sz="2400" dirty="0"/>
              <a:t>4 - </a:t>
            </a:r>
            <a:r>
              <a:rPr lang="ko-KR" altLang="en-US" sz="2400" dirty="0"/>
              <a:t>지역별 격차 원인</a:t>
            </a:r>
            <a:endParaRPr lang="en-US" altLang="ko-KR" sz="2400" dirty="0"/>
          </a:p>
          <a:p>
            <a:pPr>
              <a:lnSpc>
                <a:spcPct val="50000"/>
              </a:lnSpc>
            </a:pPr>
            <a:r>
              <a:rPr lang="en-US" altLang="ko-KR" sz="2400" dirty="0"/>
              <a:t>			(</a:t>
            </a:r>
            <a:r>
              <a:rPr lang="ko-KR" altLang="en-US" sz="2400" dirty="0"/>
              <a:t>경영 애로사항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결론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B02A8-A836-9BEE-FE5D-FD12AD41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7C6EA-8A44-DF24-5101-BA9A761C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A4353-FF99-4944-EF1D-197CBD85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노동생산성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"/>
              </a:rPr>
              <a:t>벌어들이는 재화와 용역의 가치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"/>
              </a:rPr>
              <a:t>돈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"/>
              </a:rPr>
              <a:t>) ÷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"/>
              </a:rPr>
              <a:t>총노동시간</a:t>
            </a:r>
            <a:endParaRPr lang="en-US" altLang="ko-KR" b="1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b="1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r>
              <a:rPr lang="ko-KR" altLang="en-US" b="0" i="0" dirty="0">
                <a:solidFill>
                  <a:srgbClr val="212529"/>
                </a:solidFill>
                <a:effectLst/>
                <a:latin typeface="Pretendard"/>
              </a:rPr>
              <a:t>노동자 한 명이 얼마의 재화와 용역의 가치를 생산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Pretendard"/>
              </a:rPr>
              <a:t>하느냐를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"/>
              </a:rPr>
              <a:t> 확인하는 척도</a:t>
            </a:r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2EE42-E6BE-403B-8A00-511EEB35F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65" y="947863"/>
            <a:ext cx="5707374" cy="57736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09EB7BD-582E-457D-A3DD-2E52C453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100" y="947863"/>
            <a:ext cx="6053736" cy="5877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1F7E87-A2B6-466F-8165-51833B61264A}"/>
              </a:ext>
            </a:extLst>
          </p:cNvPr>
          <p:cNvSpPr txBox="1"/>
          <p:nvPr/>
        </p:nvSpPr>
        <p:spPr>
          <a:xfrm>
            <a:off x="6345936" y="213756"/>
            <a:ext cx="528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linkClick r:id="rId5"/>
              </a:rPr>
              <a:t>출처</a:t>
            </a:r>
            <a:r>
              <a:rPr lang="en-US" altLang="ko-KR" sz="1000" dirty="0">
                <a:hlinkClick r:id="rId5"/>
              </a:rPr>
              <a:t>: </a:t>
            </a:r>
            <a:r>
              <a:rPr lang="ko-KR" altLang="en-US" sz="1000" dirty="0">
                <a:hlinkClick r:id="rId5"/>
              </a:rPr>
              <a:t>서비스업 기업규모별 노동생산성 </a:t>
            </a:r>
            <a:r>
              <a:rPr lang="en-US" altLang="ko-KR" sz="1000" dirty="0">
                <a:hlinkClick r:id="rId5"/>
              </a:rPr>
              <a:t>(kosis.kr)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55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1150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8D7AAA-4C1C-476B-9820-BB1D0371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143" y="1006992"/>
            <a:ext cx="5181600" cy="4895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전반적으로 경기도와 서울의 노동생산성 수치가 다른 지역에 비해 높은 것을 확인 할 수 있었습니다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또한</a:t>
            </a:r>
            <a:r>
              <a:rPr lang="en-US" altLang="ko-KR" sz="2400" dirty="0"/>
              <a:t>, 3</a:t>
            </a:r>
            <a:r>
              <a:rPr lang="ko-KR" altLang="en-US" sz="2400" dirty="0"/>
              <a:t>개년 동안 노동생산성 수치가 비교적 크게 변화한 지역은 </a:t>
            </a:r>
            <a:r>
              <a:rPr lang="en-US" altLang="ko-KR" sz="2400" dirty="0"/>
              <a:t>‘</a:t>
            </a:r>
            <a:r>
              <a:rPr lang="ko-KR" altLang="en-US" sz="2400" dirty="0"/>
              <a:t>대구</a:t>
            </a:r>
            <a:r>
              <a:rPr lang="en-US" altLang="ko-KR" sz="2400" dirty="0"/>
              <a:t>‘, ’</a:t>
            </a:r>
            <a:r>
              <a:rPr lang="ko-KR" altLang="en-US" sz="2400" dirty="0"/>
              <a:t>인천</a:t>
            </a:r>
            <a:r>
              <a:rPr lang="en-US" altLang="ko-KR" sz="2400" dirty="0"/>
              <a:t>’, ’</a:t>
            </a:r>
            <a:r>
              <a:rPr lang="ko-KR" altLang="en-US" sz="2400" dirty="0"/>
              <a:t>광주</a:t>
            </a:r>
            <a:r>
              <a:rPr lang="en-US" altLang="ko-KR" sz="2400" dirty="0"/>
              <a:t>‘, ‘</a:t>
            </a:r>
            <a:r>
              <a:rPr lang="ko-KR" altLang="en-US" sz="2400" dirty="0"/>
              <a:t>충남</a:t>
            </a:r>
            <a:r>
              <a:rPr lang="en-US" altLang="ko-KR" sz="2400" dirty="0"/>
              <a:t>’, ’</a:t>
            </a:r>
            <a:r>
              <a:rPr lang="ko-KR" altLang="en-US" sz="2400" dirty="0"/>
              <a:t>전북</a:t>
            </a:r>
            <a:r>
              <a:rPr lang="en-US" altLang="ko-KR" sz="2400" dirty="0"/>
              <a:t>‘ </a:t>
            </a:r>
            <a:r>
              <a:rPr lang="ko-KR" altLang="en-US" sz="2400" dirty="0"/>
              <a:t>등이었습니다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400" dirty="0"/>
              <a:t>꾸준히 감소세를 보이고 있는 곳은 </a:t>
            </a:r>
            <a:r>
              <a:rPr lang="en-US" altLang="ko-KR" sz="2400" dirty="0"/>
              <a:t>‘</a:t>
            </a:r>
            <a:r>
              <a:rPr lang="ko-KR" altLang="en-US" sz="2400" dirty="0"/>
              <a:t>대구</a:t>
            </a:r>
            <a:r>
              <a:rPr lang="en-US" altLang="ko-KR" sz="2400" dirty="0"/>
              <a:t>‘, ’</a:t>
            </a:r>
            <a:r>
              <a:rPr lang="ko-KR" altLang="en-US" sz="2400" dirty="0"/>
              <a:t>인천</a:t>
            </a:r>
            <a:r>
              <a:rPr lang="en-US" altLang="ko-KR" sz="2400" dirty="0"/>
              <a:t>’,’</a:t>
            </a:r>
            <a:r>
              <a:rPr lang="ko-KR" altLang="en-US" sz="2400" dirty="0"/>
              <a:t>전남</a:t>
            </a:r>
            <a:r>
              <a:rPr lang="en-US" altLang="ko-KR" sz="2400" dirty="0"/>
              <a:t>‘</a:t>
            </a:r>
            <a:r>
              <a:rPr lang="ko-KR" altLang="en-US" sz="2400" dirty="0"/>
              <a:t>이었습니다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09EB7BD-582E-457D-A3DD-2E52C453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24" y="980480"/>
            <a:ext cx="6053736" cy="58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5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100866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78581" y="1503567"/>
            <a:ext cx="5806440" cy="3850865"/>
          </a:xfrm>
        </p:spPr>
        <p:txBody>
          <a:bodyPr rtlCol="0"/>
          <a:lstStyle/>
          <a:p>
            <a:pPr rtl="0"/>
            <a:endParaRPr lang="en-US" altLang="ko-KR" b="1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56A43-C37C-46BF-974B-0E9D924A205D}"/>
              </a:ext>
            </a:extLst>
          </p:cNvPr>
          <p:cNvSpPr txBox="1"/>
          <p:nvPr/>
        </p:nvSpPr>
        <p:spPr>
          <a:xfrm>
            <a:off x="539496" y="1068779"/>
            <a:ext cx="605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노동생산성은 노동자 한 명의 효율을 나타내는 지표로 보일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사실 노동자의 수나</a:t>
            </a:r>
            <a:r>
              <a:rPr lang="en-US" altLang="ko-KR" sz="1400" dirty="0"/>
              <a:t>, </a:t>
            </a:r>
            <a:r>
              <a:rPr lang="ko-KR" altLang="en-US" sz="1400" dirty="0"/>
              <a:t>임금요건에 따라서도 변화하는 지표이다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19F6EE-BF61-4FAB-8338-AE4004FF5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37" y="1952270"/>
            <a:ext cx="6839301" cy="3511726"/>
          </a:xfrm>
          <a:prstGeom prst="rect">
            <a:avLst/>
          </a:prstGeom>
        </p:spPr>
      </p:pic>
      <p:sp>
        <p:nvSpPr>
          <p:cNvPr id="18" name="제목 3">
            <a:extLst>
              <a:ext uri="{FF2B5EF4-FFF2-40B4-BE49-F238E27FC236}">
                <a16:creationId xmlns:a16="http://schemas.microsoft.com/office/drawing/2014/main" id="{814D6207-C9F8-4C0C-A8CB-AF7915566EA7}"/>
              </a:ext>
            </a:extLst>
          </p:cNvPr>
          <p:cNvSpPr txBox="1">
            <a:spLocks/>
          </p:cNvSpPr>
          <p:nvPr/>
        </p:nvSpPr>
        <p:spPr>
          <a:xfrm>
            <a:off x="768096" y="5573559"/>
            <a:ext cx="5806440" cy="86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100" dirty="0">
                <a:solidFill>
                  <a:srgbClr val="E50CB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출처</a:t>
            </a:r>
            <a:r>
              <a:rPr lang="en-US" altLang="ko-KR" sz="3100" dirty="0">
                <a:solidFill>
                  <a:srgbClr val="E50CB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3100" dirty="0">
                <a:solidFill>
                  <a:srgbClr val="E50CB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노동생산성 낮은 것이 근로자 탓</a:t>
            </a:r>
            <a:r>
              <a:rPr lang="en-US" altLang="ko-KR" sz="3100" dirty="0">
                <a:solidFill>
                  <a:srgbClr val="E50CB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r>
              <a:rPr lang="ko-KR" altLang="en-US" sz="3100" dirty="0">
                <a:solidFill>
                  <a:srgbClr val="E50CB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｜주간동아 </a:t>
            </a:r>
            <a:r>
              <a:rPr lang="en-US" altLang="ko-KR" sz="3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(donga.com)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13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CC4705-B14B-4440-B425-ABB666E8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53" y="944087"/>
            <a:ext cx="11490598" cy="57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2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12ADC-D5CA-4081-BEB8-BF3D115E2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02" y="996991"/>
            <a:ext cx="5952112" cy="5784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D2D1C5-098E-45F1-8F60-7736F7A08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121" y="840657"/>
            <a:ext cx="4600383" cy="5992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7EB5E-29A3-496B-80ED-EFC3BC1C473A}"/>
              </a:ext>
            </a:extLst>
          </p:cNvPr>
          <p:cNvSpPr txBox="1"/>
          <p:nvPr/>
        </p:nvSpPr>
        <p:spPr>
          <a:xfrm>
            <a:off x="7297387" y="629392"/>
            <a:ext cx="42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지역별 평균급여</a:t>
            </a:r>
          </a:p>
        </p:txBody>
      </p:sp>
    </p:spTree>
    <p:extLst>
      <p:ext uri="{BB962C8B-B14F-4D97-AF65-F5344CB8AC3E}">
        <p14:creationId xmlns:p14="http://schemas.microsoft.com/office/powerpoint/2010/main" val="205859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BED29-5DF2-450E-9715-C250C495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8461"/>
            <a:ext cx="12192000" cy="5813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90263-3362-4F9D-8D62-7C07ED03AB7E}"/>
              </a:ext>
            </a:extLst>
          </p:cNvPr>
          <p:cNvSpPr txBox="1"/>
          <p:nvPr/>
        </p:nvSpPr>
        <p:spPr>
          <a:xfrm>
            <a:off x="6345936" y="213756"/>
            <a:ext cx="528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linkClick r:id="rId6"/>
              </a:rPr>
              <a:t>데이터 출처</a:t>
            </a:r>
            <a:r>
              <a:rPr lang="en-US" altLang="ko-KR" sz="1000" dirty="0">
                <a:hlinkClick r:id="rId6"/>
              </a:rPr>
              <a:t>:</a:t>
            </a:r>
            <a:r>
              <a:rPr lang="ko-KR" altLang="en-US" sz="1000" dirty="0">
                <a:hlinkClick r:id="rId6"/>
              </a:rPr>
              <a:t>행정구역</a:t>
            </a:r>
            <a:r>
              <a:rPr lang="en-US" altLang="ko-KR" sz="1000" dirty="0">
                <a:hlinkClick r:id="rId6"/>
              </a:rPr>
              <a:t>(</a:t>
            </a:r>
            <a:r>
              <a:rPr lang="ko-KR" altLang="en-US" sz="1000" dirty="0">
                <a:hlinkClick r:id="rId6"/>
              </a:rPr>
              <a:t>시도</a:t>
            </a:r>
            <a:r>
              <a:rPr lang="en-US" altLang="ko-KR" sz="1000" dirty="0">
                <a:hlinkClick r:id="rId6"/>
              </a:rPr>
              <a:t>)/ </a:t>
            </a:r>
            <a:r>
              <a:rPr lang="ko-KR" altLang="en-US" sz="1000" dirty="0">
                <a:hlinkClick r:id="rId6"/>
              </a:rPr>
              <a:t>산업</a:t>
            </a:r>
            <a:r>
              <a:rPr lang="en-US" altLang="ko-KR" sz="1000" dirty="0">
                <a:hlinkClick r:id="rId6"/>
              </a:rPr>
              <a:t>/</a:t>
            </a:r>
            <a:r>
              <a:rPr lang="ko-KR" altLang="en-US" sz="1000" dirty="0">
                <a:hlinkClick r:id="rId6"/>
              </a:rPr>
              <a:t>규모별 임금 및 근로시간</a:t>
            </a:r>
            <a:r>
              <a:rPr lang="en-US" altLang="ko-KR" sz="1000" dirty="0">
                <a:hlinkClick r:id="rId6"/>
              </a:rPr>
              <a:t>(</a:t>
            </a:r>
            <a:r>
              <a:rPr lang="ko-KR" altLang="en-US" sz="1000" dirty="0">
                <a:hlinkClick r:id="rId6"/>
              </a:rPr>
              <a:t>상용근로자</a:t>
            </a:r>
            <a:r>
              <a:rPr lang="en-US" altLang="ko-KR" sz="1000" dirty="0">
                <a:hlinkClick r:id="rId6"/>
              </a:rPr>
              <a:t>,</a:t>
            </a:r>
            <a:r>
              <a:rPr lang="ko-KR" altLang="en-US" sz="1000" dirty="0">
                <a:hlinkClick r:id="rId6"/>
              </a:rPr>
              <a:t>상용근로자 </a:t>
            </a:r>
            <a:r>
              <a:rPr lang="en-US" altLang="ko-KR" sz="1000" dirty="0">
                <a:hlinkClick r:id="rId6"/>
              </a:rPr>
              <a:t>5</a:t>
            </a:r>
            <a:r>
              <a:rPr lang="ko-KR" altLang="en-US" sz="1000" dirty="0" err="1">
                <a:hlinkClick r:id="rId6"/>
              </a:rPr>
              <a:t>인이상</a:t>
            </a:r>
            <a:r>
              <a:rPr lang="ko-KR" altLang="en-US" sz="1000" dirty="0">
                <a:hlinkClick r:id="rId6"/>
              </a:rPr>
              <a:t> 사업체</a:t>
            </a:r>
            <a:r>
              <a:rPr lang="en-US" altLang="ko-KR" sz="1000" dirty="0">
                <a:hlinkClick r:id="rId6"/>
              </a:rPr>
              <a:t>) (moel.go.kr)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974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20" y="410655"/>
            <a:ext cx="5806440" cy="86000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3.</a:t>
            </a:r>
            <a:r>
              <a:rPr lang="ko-KR" altLang="en-US" sz="1800" dirty="0">
                <a:solidFill>
                  <a:srgbClr val="FF0000"/>
                </a:solidFill>
              </a:rPr>
              <a:t> 지역별 격차 원인 분석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노동생산성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  <a:r>
              <a:rPr lang="ko-KR" altLang="en-US" sz="1800" dirty="0">
                <a:solidFill>
                  <a:srgbClr val="FF0000"/>
                </a:solidFill>
              </a:rPr>
              <a:t>연봉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근로일수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br>
              <a:rPr lang="en-US" altLang="ko-KR" sz="4400" dirty="0">
                <a:solidFill>
                  <a:srgbClr val="FF0000"/>
                </a:solidFill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>
              <a:solidFill>
                <a:srgbClr val="212529"/>
              </a:solidFill>
              <a:latin typeface="Pretendard"/>
            </a:endParaRPr>
          </a:p>
          <a:p>
            <a:pPr rtl="0"/>
            <a:endParaRPr lang="en-US" altLang="ko-KR" b="0" i="0" dirty="0">
              <a:solidFill>
                <a:srgbClr val="212529"/>
              </a:solidFill>
              <a:effectLst/>
              <a:latin typeface="Pretendard"/>
            </a:endParaRPr>
          </a:p>
          <a:p>
            <a:pPr rtl="0"/>
            <a:endParaRPr lang="en-US" altLang="ko-KR" dirty="0">
              <a:solidFill>
                <a:srgbClr val="212529"/>
              </a:solidFill>
              <a:latin typeface="Pretendard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 descr="벽에 있는 지도를 보고 있는 소년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그림 개체 틀 12" descr="우주선 장난감을 가지고 노는 소년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9/3/20XX</a:t>
            </a: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프레젠테이션 제목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ko-K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1BEB08-884C-4139-922C-0B392B11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38285"/>
            <a:ext cx="12192000" cy="5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>
            <a:extLst>
              <a:ext uri="{FF2B5EF4-FFF2-40B4-BE49-F238E27FC236}">
                <a16:creationId xmlns:a16="http://schemas.microsoft.com/office/drawing/2014/main" id="{95DB46BD-5D87-B007-0113-B848485BFF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53739334-8F3E-05C1-2752-E3D72BC8DA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000" r="15000"/>
          <a:stretch>
            <a:fillRect/>
          </a:stretch>
        </p:blipFill>
        <p:spPr>
          <a:xfrm>
            <a:off x="8444632" y="2579683"/>
            <a:ext cx="3096807" cy="3096807"/>
          </a:xfr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5F0D3C8-D1B7-3EF9-F99F-0A234724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팀원 파트 분배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1242ADF0-63C3-7B12-0273-982311629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95889"/>
              </p:ext>
            </p:extLst>
          </p:nvPr>
        </p:nvGraphicFramePr>
        <p:xfrm>
          <a:off x="539750" y="1825624"/>
          <a:ext cx="5805488" cy="385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1620967564"/>
                    </a:ext>
                  </a:extLst>
                </a:gridCol>
                <a:gridCol w="4033838">
                  <a:extLst>
                    <a:ext uri="{9D8B030D-6E8A-4147-A177-3AD203B41FA5}">
                      <a16:colId xmlns:a16="http://schemas.microsoft.com/office/drawing/2014/main" val="1231957013"/>
                    </a:ext>
                  </a:extLst>
                </a:gridCol>
              </a:tblGrid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793452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 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이현길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김동현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고우석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임소영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09688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이현길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김동현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고우석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임소영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399601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현황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이현길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858571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원인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김동현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고우석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임소영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256123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이현길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김동현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고우석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임소영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388792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자료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이현길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744548"/>
                  </a:ext>
                </a:extLst>
              </a:tr>
              <a:tr h="481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이현길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김동현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고우석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임소영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926426"/>
                  </a:ext>
                </a:extLst>
              </a:tr>
            </a:tbl>
          </a:graphicData>
        </a:graphic>
      </p:graphicFrame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C877989-5743-5642-4799-5BBE20FF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0BCE159-782A-406C-996D-3C06AD62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AF33853-D992-815E-A564-723C765C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7AF95-4682-E162-5CD6-630024AFE53D}"/>
              </a:ext>
            </a:extLst>
          </p:cNvPr>
          <p:cNvSpPr txBox="1"/>
          <p:nvPr/>
        </p:nvSpPr>
        <p:spPr>
          <a:xfrm>
            <a:off x="10180169" y="567648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>
                <a:hlinkClick r:id="rId3"/>
              </a:rPr>
              <a:t>애플경제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661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3-3. </a:t>
            </a:r>
            <a:r>
              <a:rPr lang="ko-KR" altLang="en-US" sz="4000" dirty="0"/>
              <a:t>지역별 격차 원인</a:t>
            </a:r>
            <a:br>
              <a:rPr lang="en-US" altLang="ko-KR" sz="5400" dirty="0"/>
            </a:br>
            <a:r>
              <a:rPr lang="en-US" altLang="ko-KR" sz="4800" dirty="0"/>
              <a:t>(</a:t>
            </a:r>
            <a:r>
              <a:rPr lang="ko-KR" altLang="en-US" sz="4800" dirty="0"/>
              <a:t>경영 애로사항</a:t>
            </a:r>
            <a:r>
              <a:rPr lang="en-US" altLang="ko-KR" sz="4800" dirty="0"/>
              <a:t>)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3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5400" dirty="0"/>
              <a:t>4. </a:t>
            </a:r>
            <a:r>
              <a:rPr lang="ko-KR" altLang="en-US" sz="5400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641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8756-9043-D77C-FF01-1204F486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39EDB-2BBC-B277-A0EC-9EEEBA58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2AE8CE-3F88-0175-0ABE-5919D31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B6E0A9-A707-748E-3301-09D6E2DD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7133-E551-BB48-3B70-7A5470A0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ICT</a:t>
            </a:r>
            <a:r>
              <a:rPr lang="ko-KR" altLang="en-US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통계포털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- 『</a:t>
            </a:r>
            <a:r>
              <a:rPr lang="ko-KR" altLang="en-US" dirty="0">
                <a:hlinkClick r:id="rId2"/>
              </a:rPr>
              <a:t>지역별 </a:t>
            </a:r>
            <a:r>
              <a:rPr lang="en-US" altLang="ko-KR" dirty="0">
                <a:hlinkClick r:id="rId2"/>
              </a:rPr>
              <a:t>IT</a:t>
            </a:r>
            <a:r>
              <a:rPr lang="ko-KR" altLang="en-US" dirty="0">
                <a:hlinkClick r:id="rId2"/>
              </a:rPr>
              <a:t>산업 규모 통계</a:t>
            </a:r>
            <a:r>
              <a:rPr lang="en-US" altLang="ko-KR" dirty="0">
                <a:hlinkClick r:id="rId2"/>
              </a:rPr>
              <a:t>』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(ICT</a:t>
            </a:r>
            <a:r>
              <a:rPr lang="ko-KR" altLang="en-US" dirty="0"/>
              <a:t> 산업 </a:t>
            </a:r>
            <a:r>
              <a:rPr lang="en-US" altLang="ko-KR" dirty="0"/>
              <a:t>- </a:t>
            </a:r>
            <a:r>
              <a:rPr lang="ko-KR" altLang="en-US" dirty="0"/>
              <a:t>지역별 통계 </a:t>
            </a:r>
            <a:r>
              <a:rPr lang="en-US" altLang="ko-KR" dirty="0"/>
              <a:t>– </a:t>
            </a:r>
            <a:r>
              <a:rPr lang="ko-KR" altLang="en-US" dirty="0"/>
              <a:t>소재지별 생산 </a:t>
            </a:r>
            <a:r>
              <a:rPr lang="en-US" altLang="ko-KR" dirty="0"/>
              <a:t>– </a:t>
            </a:r>
            <a:r>
              <a:rPr lang="ko-KR" altLang="en-US" dirty="0"/>
              <a:t>지역별 통계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KOSIS - 『</a:t>
            </a:r>
            <a:r>
              <a:rPr lang="ko-KR" altLang="en-US" dirty="0">
                <a:hlinkClick r:id="rId3"/>
              </a:rPr>
              <a:t>경영애로사항</a:t>
            </a:r>
            <a:r>
              <a:rPr lang="en-US" altLang="ko-KR" dirty="0">
                <a:hlinkClick r:id="rId3"/>
              </a:rPr>
              <a:t>』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  <a:p>
            <a:r>
              <a:rPr lang="ko-KR" altLang="en-US" dirty="0">
                <a:hlinkClick r:id="rId4"/>
              </a:rPr>
              <a:t>괜찮은 뉴스</a:t>
            </a:r>
            <a:r>
              <a:rPr lang="en-US" altLang="ko-KR" dirty="0">
                <a:hlinkClick r:id="rId4"/>
              </a:rPr>
              <a:t> - 『</a:t>
            </a:r>
            <a:r>
              <a:rPr lang="ko-KR" altLang="en-US" dirty="0">
                <a:hlinkClick r:id="rId4"/>
              </a:rPr>
              <a:t>지역별 평균 급여</a:t>
            </a:r>
            <a:r>
              <a:rPr lang="en-US" altLang="ko-KR" dirty="0">
                <a:hlinkClick r:id="rId4"/>
              </a:rPr>
              <a:t>』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11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4CE5-74C2-085F-5352-CC1CEAA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24E8F6-2A97-DB36-2432-597D31C8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7FC5A-35F2-8B54-D194-24C08A4F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39C46-537D-EC26-892C-06B44FD7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11B0B-25DE-9B13-1F22-CF312DF9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143000"/>
            <a:ext cx="4709160" cy="3163824"/>
          </a:xfrm>
        </p:spPr>
        <p:txBody>
          <a:bodyPr/>
          <a:lstStyle/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팀명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정할 시간에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자료찾자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이현길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김동현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고우석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임소영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63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E4F42-5A02-DE31-447E-59CC27A0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E34E6E2-E6F1-9CD7-3168-6BC6BF49A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474251"/>
              </p:ext>
            </p:extLst>
          </p:nvPr>
        </p:nvGraphicFramePr>
        <p:xfrm>
          <a:off x="5788025" y="1527174"/>
          <a:ext cx="5111750" cy="4439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108">
                  <a:extLst>
                    <a:ext uri="{9D8B030D-6E8A-4147-A177-3AD203B41FA5}">
                      <a16:colId xmlns:a16="http://schemas.microsoft.com/office/drawing/2014/main" val="3527619713"/>
                    </a:ext>
                  </a:extLst>
                </a:gridCol>
                <a:gridCol w="4329642">
                  <a:extLst>
                    <a:ext uri="{9D8B030D-6E8A-4147-A177-3AD203B41FA5}">
                      <a16:colId xmlns:a16="http://schemas.microsoft.com/office/drawing/2014/main" val="235818990"/>
                    </a:ext>
                  </a:extLst>
                </a:gridCol>
              </a:tblGrid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1.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주제 선정 이유</a:t>
                      </a:r>
                      <a:endParaRPr lang="en-US" altLang="ko-K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1178130"/>
                  </a:ext>
                </a:extLst>
              </a:tr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2.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현황</a:t>
                      </a:r>
                      <a:r>
                        <a:rPr lang="en-US" altLang="ko-KR" sz="2400" dirty="0"/>
                        <a:t> – </a:t>
                      </a:r>
                      <a:r>
                        <a:rPr lang="ko-KR" altLang="en-US" sz="2400" dirty="0"/>
                        <a:t>지역별 </a:t>
                      </a:r>
                      <a:r>
                        <a:rPr lang="en-US" altLang="ko-KR" sz="2400" dirty="0"/>
                        <a:t>IT </a:t>
                      </a:r>
                      <a:r>
                        <a:rPr lang="ko-KR" altLang="en-US" sz="2400" dirty="0"/>
                        <a:t>산업 규모</a:t>
                      </a:r>
                      <a:endParaRPr lang="en-US" altLang="ko-K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38432"/>
                  </a:ext>
                </a:extLst>
              </a:tr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3-1.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분석</a:t>
                      </a:r>
                      <a:r>
                        <a:rPr lang="en-US" altLang="ko-KR" sz="2400" dirty="0"/>
                        <a:t> – </a:t>
                      </a:r>
                      <a:r>
                        <a:rPr lang="ko-KR" altLang="en-US" sz="2400" dirty="0"/>
                        <a:t>지역별 격차 원인</a:t>
                      </a:r>
                      <a:endParaRPr lang="en-US" altLang="ko-KR" sz="2400" dirty="0"/>
                    </a:p>
                    <a:p>
                      <a:pPr algn="r" latinLnBrk="1"/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인구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266850"/>
                  </a:ext>
                </a:extLst>
              </a:tr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3-2.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분석</a:t>
                      </a:r>
                      <a:r>
                        <a:rPr lang="en-US" altLang="ko-KR" sz="2400" dirty="0"/>
                        <a:t> – </a:t>
                      </a:r>
                      <a:r>
                        <a:rPr lang="ko-KR" altLang="en-US" sz="2400" dirty="0"/>
                        <a:t>지역별 격차 원인</a:t>
                      </a:r>
                      <a:endParaRPr lang="en-US" altLang="ko-KR" sz="2400" dirty="0"/>
                    </a:p>
                    <a:p>
                      <a:pPr algn="r" latinLnBrk="1"/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연봉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근로일수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060935"/>
                  </a:ext>
                </a:extLst>
              </a:tr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3-3.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분석 </a:t>
                      </a:r>
                      <a:r>
                        <a:rPr lang="en-US" altLang="ko-KR" sz="2400" dirty="0"/>
                        <a:t>– </a:t>
                      </a:r>
                      <a:r>
                        <a:rPr lang="ko-KR" altLang="en-US" sz="2400" dirty="0"/>
                        <a:t>지역별 격차 원인</a:t>
                      </a:r>
                      <a:endParaRPr lang="en-US" altLang="ko-KR" sz="2400" dirty="0"/>
                    </a:p>
                    <a:p>
                      <a:pPr algn="r" latinLnBrk="1"/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경영 애로사항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102778"/>
                  </a:ext>
                </a:extLst>
              </a:tr>
              <a:tr h="656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4.</a:t>
                      </a:r>
                      <a:endParaRPr lang="ko-KR" altLang="en-US" sz="2400" b="1" cap="none" spc="0" dirty="0">
                        <a:ln w="12700" cmpd="sng">
                          <a:solidFill>
                            <a:schemeClr val="accent4"/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/>
                            </a:gs>
                            <a:gs pos="4000">
                              <a:schemeClr val="accent4">
                                <a:lumMod val="60000"/>
                                <a:lumOff val="40000"/>
                              </a:schemeClr>
                            </a:gs>
                            <a:gs pos="87000">
                              <a:schemeClr val="accent4">
                                <a:lumMod val="20000"/>
                                <a:lumOff val="80000"/>
                              </a:schemeClr>
                            </a:gs>
                          </a:gsLst>
                          <a:lin ang="5400000"/>
                        </a:gra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결론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51125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B02A8-A836-9BEE-FE5D-FD12AD41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7C6EA-8A44-DF24-5101-BA9A761C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A4353-FF99-4944-EF1D-197CBD85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주제 선정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8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5400" dirty="0"/>
              <a:t>2. </a:t>
            </a:r>
            <a:r>
              <a:rPr lang="ko-KR" altLang="en-US" sz="5400" dirty="0"/>
              <a:t>지역별</a:t>
            </a:r>
            <a:br>
              <a:rPr lang="en-US" altLang="ko-KR" sz="5400" dirty="0"/>
            </a:br>
            <a:r>
              <a:rPr lang="en-US" altLang="ko-KR" sz="5400" dirty="0"/>
              <a:t>IT </a:t>
            </a:r>
            <a:r>
              <a:rPr lang="ko-KR" altLang="en-US" sz="5400" dirty="0"/>
              <a:t>산업 규모</a:t>
            </a:r>
            <a:endParaRPr lang="en-US" altLang="ko-KR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24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8875A00-022A-A109-CBFD-B8E49635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7" y="1418738"/>
            <a:ext cx="8522225" cy="4528118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73EA7-84E2-9BA2-25CE-D6DE0EE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AEC79-C79D-BC4A-B908-384E64C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3B078-1532-5E68-CC0B-C9DF2BC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4FE9F24-BB48-72A7-0122-56F5DBE4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en-US" altLang="ko-KR" dirty="0"/>
              <a:t>IT </a:t>
            </a:r>
            <a:r>
              <a:rPr lang="ko-KR" altLang="en-US" dirty="0"/>
              <a:t>산업 규모</a:t>
            </a:r>
          </a:p>
        </p:txBody>
      </p:sp>
    </p:spTree>
    <p:extLst>
      <p:ext uri="{BB962C8B-B14F-4D97-AF65-F5344CB8AC3E}">
        <p14:creationId xmlns:p14="http://schemas.microsoft.com/office/powerpoint/2010/main" val="188402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73EA7-84E2-9BA2-25CE-D6DE0EE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AEC79-C79D-BC4A-B908-384E64C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3B078-1532-5E68-CC0B-C9DF2BC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4FE9F24-BB48-72A7-0122-56F5DBE4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en-US" altLang="ko-KR" dirty="0"/>
              <a:t>IT </a:t>
            </a:r>
            <a:r>
              <a:rPr lang="ko-KR" altLang="en-US" dirty="0"/>
              <a:t>산업 규모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4ECDB-B596-456D-2757-C9379E06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87" y="1418400"/>
            <a:ext cx="8522225" cy="45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73EA7-84E2-9BA2-25CE-D6DE0EE2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2024/01/30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AEC79-C79D-BC4A-B908-384E64C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지역별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IT </a:t>
            </a:r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산업 규모 분석</a:t>
            </a:r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3B078-1532-5E68-CC0B-C9DF2BCA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altLang="ko-KR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ko-KR" altLang="en-US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4FE9F24-BB48-72A7-0122-56F5DBE4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en-US" altLang="ko-KR" dirty="0"/>
              <a:t>IT </a:t>
            </a:r>
            <a:r>
              <a:rPr lang="ko-KR" altLang="en-US" dirty="0"/>
              <a:t>산업 규모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845726-39E8-9514-C4D4-9D7B3529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6" y="1546927"/>
            <a:ext cx="10883668" cy="39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D848-FF7C-97F8-DC57-218983B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ko-KR" sz="4000" dirty="0"/>
              <a:t>3-1. </a:t>
            </a:r>
            <a:r>
              <a:rPr lang="ko-KR" altLang="en-US" sz="4000" dirty="0"/>
              <a:t>지역별 격차 원인</a:t>
            </a:r>
            <a:br>
              <a:rPr lang="en-US" altLang="ko-KR" sz="5400" dirty="0"/>
            </a:br>
            <a:r>
              <a:rPr lang="en-US" altLang="ko-KR" sz="4800" dirty="0"/>
              <a:t>(</a:t>
            </a:r>
            <a:r>
              <a:rPr lang="ko-KR" altLang="en-US" sz="4800" dirty="0"/>
              <a:t>인구</a:t>
            </a:r>
            <a:r>
              <a:rPr lang="en-US" altLang="ko-KR" sz="4800" dirty="0"/>
              <a:t>)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1B87-135B-7368-E19F-28FF923A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3961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71_TF78504181_Win32.potx" id="{53D1D609-C9A9-47F9-8C8C-A5AFCC2E736F}" vid="{17C6E6DF-1035-471A-8170-27FB72BB79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도형 프레젠테이션</Template>
  <TotalTime>235</TotalTime>
  <Words>659</Words>
  <Application>Microsoft Office PowerPoint</Application>
  <PresentationFormat>와이드스크린</PresentationFormat>
  <Paragraphs>160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</vt:lpstr>
      <vt:lpstr>맑은 고딕</vt:lpstr>
      <vt:lpstr>Arial</vt:lpstr>
      <vt:lpstr>Avenir Next LT Pro</vt:lpstr>
      <vt:lpstr>ShapesVTI</vt:lpstr>
      <vt:lpstr>지역별 IT 산업 규모 분석 </vt:lpstr>
      <vt:lpstr>팀원 파트 분배</vt:lpstr>
      <vt:lpstr>목차</vt:lpstr>
      <vt:lpstr>1. 주제 선정 이유</vt:lpstr>
      <vt:lpstr>2. 지역별 IT 산업 규모</vt:lpstr>
      <vt:lpstr>지역별 IT 산업 규모</vt:lpstr>
      <vt:lpstr>지역별 IT 산업 규모</vt:lpstr>
      <vt:lpstr>지역별 IT 산업 규모</vt:lpstr>
      <vt:lpstr>3-1. 지역별 격차 원인 (인구)</vt:lpstr>
      <vt:lpstr>3-2. 지역별 격차 원인 (연봉, 근로일수)</vt:lpstr>
      <vt:lpstr>목차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  3. 지역별 격차 원인 분석(노동생산성,연봉, 근로일수) </vt:lpstr>
      <vt:lpstr>3-3. 지역별 격차 원인 (경영 애로사항)</vt:lpstr>
      <vt:lpstr>4. 결론</vt:lpstr>
      <vt:lpstr>출처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지역별 IT 산업 규모 분석 </dc:title>
  <dc:creator>KDP-25</dc:creator>
  <cp:lastModifiedBy>kdp</cp:lastModifiedBy>
  <cp:revision>8</cp:revision>
  <dcterms:created xsi:type="dcterms:W3CDTF">2024-01-30T00:33:21Z</dcterms:created>
  <dcterms:modified xsi:type="dcterms:W3CDTF">2024-01-30T04:31:15Z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