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59" r:id="rId6"/>
    <p:sldId id="261" r:id="rId7"/>
    <p:sldId id="265" r:id="rId8"/>
    <p:sldId id="257" r:id="rId9"/>
    <p:sldId id="260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dp" initials="k" lastIdx="2" clrIdx="0">
    <p:extLst>
      <p:ext uri="{19B8F6BF-5375-455C-9EA6-DF929625EA0E}">
        <p15:presenceInfo xmlns:p15="http://schemas.microsoft.com/office/powerpoint/2012/main" userId="kd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범죄율과 실업률의 상관관계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2020실업률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Sheet1!$E$2:$E$18</c:f>
              <c:numCache>
                <c:formatCode>#,##0.0</c:formatCode>
                <c:ptCount val="17"/>
                <c:pt idx="0">
                  <c:v>4.5999999999999996</c:v>
                </c:pt>
                <c:pt idx="1">
                  <c:v>4.2</c:v>
                </c:pt>
                <c:pt idx="2">
                  <c:v>3.9</c:v>
                </c:pt>
                <c:pt idx="3">
                  <c:v>4.5999999999999996</c:v>
                </c:pt>
                <c:pt idx="4">
                  <c:v>3.9</c:v>
                </c:pt>
                <c:pt idx="5">
                  <c:v>4.4000000000000004</c:v>
                </c:pt>
                <c:pt idx="6">
                  <c:v>4.2</c:v>
                </c:pt>
                <c:pt idx="7">
                  <c:v>2.8</c:v>
                </c:pt>
                <c:pt idx="8">
                  <c:v>4</c:v>
                </c:pt>
                <c:pt idx="9">
                  <c:v>3.9</c:v>
                </c:pt>
                <c:pt idx="10">
                  <c:v>3.2</c:v>
                </c:pt>
                <c:pt idx="11">
                  <c:v>3.5</c:v>
                </c:pt>
                <c:pt idx="12">
                  <c:v>2.5</c:v>
                </c:pt>
                <c:pt idx="13">
                  <c:v>2.4</c:v>
                </c:pt>
                <c:pt idx="14">
                  <c:v>4</c:v>
                </c:pt>
                <c:pt idx="15">
                  <c:v>4</c:v>
                </c:pt>
                <c:pt idx="16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6CD-4B87-BB8A-FE2677ACBF3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2021실업률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Sheet1!$F$2:$F$18</c:f>
              <c:numCache>
                <c:formatCode>#,##0.0</c:formatCode>
                <c:ptCount val="17"/>
                <c:pt idx="0">
                  <c:v>4.8</c:v>
                </c:pt>
                <c:pt idx="1">
                  <c:v>3.4</c:v>
                </c:pt>
                <c:pt idx="2">
                  <c:v>3.7</c:v>
                </c:pt>
                <c:pt idx="3">
                  <c:v>4</c:v>
                </c:pt>
                <c:pt idx="4">
                  <c:v>3.6</c:v>
                </c:pt>
                <c:pt idx="5">
                  <c:v>3.3</c:v>
                </c:pt>
                <c:pt idx="6">
                  <c:v>3.6</c:v>
                </c:pt>
                <c:pt idx="7">
                  <c:v>2.1</c:v>
                </c:pt>
                <c:pt idx="8">
                  <c:v>3.7</c:v>
                </c:pt>
                <c:pt idx="9">
                  <c:v>3.6</c:v>
                </c:pt>
                <c:pt idx="10">
                  <c:v>2.5</c:v>
                </c:pt>
                <c:pt idx="11">
                  <c:v>2.2999999999999998</c:v>
                </c:pt>
                <c:pt idx="12">
                  <c:v>2.2000000000000002</c:v>
                </c:pt>
                <c:pt idx="13">
                  <c:v>2.2999999999999998</c:v>
                </c:pt>
                <c:pt idx="14">
                  <c:v>3.2</c:v>
                </c:pt>
                <c:pt idx="15">
                  <c:v>4.0999999999999996</c:v>
                </c:pt>
                <c:pt idx="16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6CD-4B87-BB8A-FE2677ACBF3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2022실업률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Sheet1!$G$2:$G$18</c:f>
              <c:numCache>
                <c:formatCode>#,##0.0</c:formatCode>
                <c:ptCount val="17"/>
                <c:pt idx="0">
                  <c:v>3.4</c:v>
                </c:pt>
                <c:pt idx="1">
                  <c:v>3</c:v>
                </c:pt>
                <c:pt idx="2">
                  <c:v>2.9</c:v>
                </c:pt>
                <c:pt idx="3">
                  <c:v>3.3</c:v>
                </c:pt>
                <c:pt idx="4">
                  <c:v>2.9</c:v>
                </c:pt>
                <c:pt idx="5">
                  <c:v>2.4</c:v>
                </c:pt>
                <c:pt idx="6">
                  <c:v>3.2</c:v>
                </c:pt>
                <c:pt idx="7">
                  <c:v>2</c:v>
                </c:pt>
                <c:pt idx="8">
                  <c:v>2.7</c:v>
                </c:pt>
                <c:pt idx="9">
                  <c:v>3.2</c:v>
                </c:pt>
                <c:pt idx="10">
                  <c:v>2.5</c:v>
                </c:pt>
                <c:pt idx="11">
                  <c:v>2.2999999999999998</c:v>
                </c:pt>
                <c:pt idx="12">
                  <c:v>2.4</c:v>
                </c:pt>
                <c:pt idx="13">
                  <c:v>2.2000000000000002</c:v>
                </c:pt>
                <c:pt idx="14">
                  <c:v>2.5</c:v>
                </c:pt>
                <c:pt idx="15">
                  <c:v>3.3</c:v>
                </c:pt>
                <c:pt idx="16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6CD-4B87-BB8A-FE2677ACB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22735344"/>
        <c:axId val="32272910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2020범죄율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c:spPr>
          </c:marker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Sheet1!$B$2:$B$18</c:f>
              <c:numCache>
                <c:formatCode>#,##0</c:formatCode>
                <c:ptCount val="17"/>
                <c:pt idx="0" formatCode="#,##0.0">
                  <c:v>3292.4</c:v>
                </c:pt>
                <c:pt idx="1">
                  <c:v>3764</c:v>
                </c:pt>
                <c:pt idx="2" formatCode="#,##0.0">
                  <c:v>3274.2</c:v>
                </c:pt>
                <c:pt idx="3" formatCode="#,##0.0">
                  <c:v>3273.7</c:v>
                </c:pt>
                <c:pt idx="4" formatCode="#,##0.0">
                  <c:v>3439.1</c:v>
                </c:pt>
                <c:pt idx="5" formatCode="#,##0.0">
                  <c:v>3207.9</c:v>
                </c:pt>
                <c:pt idx="6" formatCode="#,##0.0">
                  <c:v>2192.8000000000002</c:v>
                </c:pt>
                <c:pt idx="7" formatCode="#,##0.0">
                  <c:v>1869.1</c:v>
                </c:pt>
                <c:pt idx="8" formatCode="#,##0.0">
                  <c:v>3198.7</c:v>
                </c:pt>
                <c:pt idx="9" formatCode="#,##0.0">
                  <c:v>3340.9</c:v>
                </c:pt>
                <c:pt idx="10" formatCode="#,##0.0">
                  <c:v>3226.1</c:v>
                </c:pt>
                <c:pt idx="11" formatCode="#,##0.0">
                  <c:v>3387.4</c:v>
                </c:pt>
                <c:pt idx="12" formatCode="#,##0.0">
                  <c:v>3115.7</c:v>
                </c:pt>
                <c:pt idx="13" formatCode="#,##0.0">
                  <c:v>3642.8</c:v>
                </c:pt>
                <c:pt idx="14" formatCode="#,##0.0">
                  <c:v>3174.6</c:v>
                </c:pt>
                <c:pt idx="15" formatCode="#,##0.0">
                  <c:v>3694.6</c:v>
                </c:pt>
                <c:pt idx="16" formatCode="#,##0.0">
                  <c:v>4342.5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CD-4B87-BB8A-FE2677ACBF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2021범죄율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Sheet1!$C$2:$C$18</c:f>
              <c:numCache>
                <c:formatCode>#,##0.0</c:formatCode>
                <c:ptCount val="17"/>
                <c:pt idx="0">
                  <c:v>2890.1</c:v>
                </c:pt>
                <c:pt idx="1">
                  <c:v>3389.4</c:v>
                </c:pt>
                <c:pt idx="2">
                  <c:v>3032.6</c:v>
                </c:pt>
                <c:pt idx="3">
                  <c:v>2897.6</c:v>
                </c:pt>
                <c:pt idx="4">
                  <c:v>3094.5</c:v>
                </c:pt>
                <c:pt idx="5">
                  <c:v>2886.6</c:v>
                </c:pt>
                <c:pt idx="6">
                  <c:v>2091.9</c:v>
                </c:pt>
                <c:pt idx="7">
                  <c:v>1652.9</c:v>
                </c:pt>
                <c:pt idx="8">
                  <c:v>2860.2</c:v>
                </c:pt>
                <c:pt idx="9">
                  <c:v>2950.8</c:v>
                </c:pt>
                <c:pt idx="10">
                  <c:v>2943.5</c:v>
                </c:pt>
                <c:pt idx="11">
                  <c:v>2986.4</c:v>
                </c:pt>
                <c:pt idx="12" formatCode="#,##0">
                  <c:v>2943</c:v>
                </c:pt>
                <c:pt idx="13">
                  <c:v>3284.9</c:v>
                </c:pt>
                <c:pt idx="14">
                  <c:v>2866.8</c:v>
                </c:pt>
                <c:pt idx="15">
                  <c:v>3352.3</c:v>
                </c:pt>
                <c:pt idx="16">
                  <c:v>3915.6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CD-4B87-BB8A-FE2677ACBF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2022범죄율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96CD-4B87-BB8A-FE2677ACBF33}"/>
              </c:ext>
            </c:extLst>
          </c:dPt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Sheet1!$D$2:$D$18</c:f>
              <c:numCache>
                <c:formatCode>#,##0.0</c:formatCode>
                <c:ptCount val="17"/>
                <c:pt idx="0">
                  <c:v>3134.2</c:v>
                </c:pt>
                <c:pt idx="1">
                  <c:v>3560.5</c:v>
                </c:pt>
                <c:pt idx="2">
                  <c:v>3020.1</c:v>
                </c:pt>
                <c:pt idx="3">
                  <c:v>3072.9</c:v>
                </c:pt>
                <c:pt idx="4">
                  <c:v>3002.2</c:v>
                </c:pt>
                <c:pt idx="5">
                  <c:v>3156.8</c:v>
                </c:pt>
                <c:pt idx="6">
                  <c:v>1600.5</c:v>
                </c:pt>
                <c:pt idx="7">
                  <c:v>1800.6</c:v>
                </c:pt>
                <c:pt idx="8">
                  <c:v>2878.1</c:v>
                </c:pt>
                <c:pt idx="9">
                  <c:v>2996.3</c:v>
                </c:pt>
                <c:pt idx="10">
                  <c:v>2966.9</c:v>
                </c:pt>
                <c:pt idx="11">
                  <c:v>3194.9</c:v>
                </c:pt>
                <c:pt idx="12">
                  <c:v>3036.7</c:v>
                </c:pt>
                <c:pt idx="13">
                  <c:v>3385.9</c:v>
                </c:pt>
                <c:pt idx="14">
                  <c:v>3036.1</c:v>
                </c:pt>
                <c:pt idx="15">
                  <c:v>3398.5</c:v>
                </c:pt>
                <c:pt idx="16">
                  <c:v>4051.9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CD-4B87-BB8A-FE2677ACB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2380544"/>
        <c:axId val="602381376"/>
      </c:lineChart>
      <c:catAx>
        <c:axId val="32273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2729104"/>
        <c:crosses val="autoZero"/>
        <c:auto val="1"/>
        <c:lblAlgn val="ctr"/>
        <c:lblOffset val="100"/>
        <c:noMultiLvlLbl val="0"/>
      </c:catAx>
      <c:valAx>
        <c:axId val="32272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2735344"/>
        <c:crosses val="autoZero"/>
        <c:crossBetween val="between"/>
      </c:valAx>
      <c:valAx>
        <c:axId val="602381376"/>
        <c:scaling>
          <c:orientation val="minMax"/>
        </c:scaling>
        <c:delete val="0"/>
        <c:axPos val="r"/>
        <c:numFmt formatCode="#,##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380544"/>
        <c:crosses val="max"/>
        <c:crossBetween val="between"/>
      </c:valAx>
      <c:catAx>
        <c:axId val="6023805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02381376"/>
        <c:auto val="1"/>
        <c:lblAlgn val="ctr"/>
        <c:lblOffset val="100"/>
        <c:noMultiLvlLbl val="0"/>
      </c:catAx>
      <c:spPr>
        <a:noFill/>
        <a:ln cmpd="sng">
          <a:solidFill>
            <a:schemeClr val="accent1"/>
          </a:solidFill>
          <a:round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범죄율과 지역별 </a:t>
            </a:r>
            <a:r>
              <a:rPr lang="en-US" altLang="ko-KR" dirty="0"/>
              <a:t>GDP</a:t>
            </a:r>
            <a:r>
              <a:rPr lang="ko-KR" altLang="en-US" dirty="0"/>
              <a:t>의 상관관계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2020GDP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Sheet1!$E$2:$E$18</c:f>
              <c:numCache>
                <c:formatCode>#,##0</c:formatCode>
                <c:ptCount val="17"/>
                <c:pt idx="0">
                  <c:v>417638547</c:v>
                </c:pt>
                <c:pt idx="1">
                  <c:v>85962709</c:v>
                </c:pt>
                <c:pt idx="2">
                  <c:v>53668577</c:v>
                </c:pt>
                <c:pt idx="3">
                  <c:v>84907539</c:v>
                </c:pt>
                <c:pt idx="4">
                  <c:v>39530642</c:v>
                </c:pt>
                <c:pt idx="5">
                  <c:v>41208249</c:v>
                </c:pt>
                <c:pt idx="6">
                  <c:v>67136435</c:v>
                </c:pt>
                <c:pt idx="7">
                  <c:v>11647981</c:v>
                </c:pt>
                <c:pt idx="8">
                  <c:v>470022670</c:v>
                </c:pt>
                <c:pt idx="9">
                  <c:v>44829136</c:v>
                </c:pt>
                <c:pt idx="10">
                  <c:v>65926194</c:v>
                </c:pt>
                <c:pt idx="11">
                  <c:v>112762058</c:v>
                </c:pt>
                <c:pt idx="12">
                  <c:v>49116252</c:v>
                </c:pt>
                <c:pt idx="13">
                  <c:v>74972494</c:v>
                </c:pt>
                <c:pt idx="14">
                  <c:v>101370158</c:v>
                </c:pt>
                <c:pt idx="15">
                  <c:v>103425415</c:v>
                </c:pt>
                <c:pt idx="16">
                  <c:v>17957495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C4-409E-8892-3B4E36E8873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2021GDP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Sheet1!$F$2:$F$18</c:f>
              <c:numCache>
                <c:formatCode>#,##0</c:formatCode>
                <c:ptCount val="17"/>
                <c:pt idx="0">
                  <c:v>431678812</c:v>
                </c:pt>
                <c:pt idx="1">
                  <c:v>87629325</c:v>
                </c:pt>
                <c:pt idx="2">
                  <c:v>56017462</c:v>
                </c:pt>
                <c:pt idx="3">
                  <c:v>90325899</c:v>
                </c:pt>
                <c:pt idx="4">
                  <c:v>41257137</c:v>
                </c:pt>
                <c:pt idx="5">
                  <c:v>42500095</c:v>
                </c:pt>
                <c:pt idx="6">
                  <c:v>69523278</c:v>
                </c:pt>
                <c:pt idx="7">
                  <c:v>12509390</c:v>
                </c:pt>
                <c:pt idx="8">
                  <c:v>498358681</c:v>
                </c:pt>
                <c:pt idx="9">
                  <c:v>46781331</c:v>
                </c:pt>
                <c:pt idx="10">
                  <c:v>70448338</c:v>
                </c:pt>
                <c:pt idx="11">
                  <c:v>118487227</c:v>
                </c:pt>
                <c:pt idx="12">
                  <c:v>50636383</c:v>
                </c:pt>
                <c:pt idx="13">
                  <c:v>76965787</c:v>
                </c:pt>
                <c:pt idx="14">
                  <c:v>105224262</c:v>
                </c:pt>
                <c:pt idx="15">
                  <c:v>105384664</c:v>
                </c:pt>
                <c:pt idx="16">
                  <c:v>18173026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C4-409E-8892-3B4E36E8873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2022GDP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Sheet1!$G$2:$G$18</c:f>
              <c:numCache>
                <c:formatCode>#,##0</c:formatCode>
                <c:ptCount val="17"/>
                <c:pt idx="0">
                  <c:v>438537013</c:v>
                </c:pt>
                <c:pt idx="1">
                  <c:v>89883761</c:v>
                </c:pt>
                <c:pt idx="2">
                  <c:v>56996357</c:v>
                </c:pt>
                <c:pt idx="3">
                  <c:v>95712639</c:v>
                </c:pt>
                <c:pt idx="4">
                  <c:v>41939597</c:v>
                </c:pt>
                <c:pt idx="5">
                  <c:v>44395434</c:v>
                </c:pt>
                <c:pt idx="6">
                  <c:v>69204235</c:v>
                </c:pt>
                <c:pt idx="7">
                  <c:v>12916427</c:v>
                </c:pt>
                <c:pt idx="8">
                  <c:v>516358207</c:v>
                </c:pt>
                <c:pt idx="9">
                  <c:v>48179338</c:v>
                </c:pt>
                <c:pt idx="10">
                  <c:v>73629729</c:v>
                </c:pt>
                <c:pt idx="11">
                  <c:v>121401399</c:v>
                </c:pt>
                <c:pt idx="12">
                  <c:v>51678429</c:v>
                </c:pt>
                <c:pt idx="13">
                  <c:v>75475342</c:v>
                </c:pt>
                <c:pt idx="14">
                  <c:v>107057669</c:v>
                </c:pt>
                <c:pt idx="15">
                  <c:v>110265302</c:v>
                </c:pt>
                <c:pt idx="16">
                  <c:v>19003180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C4-409E-8892-3B4E36E88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21108912"/>
        <c:axId val="32110974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2020범죄율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Sheet1!$B$2:$B$18</c:f>
              <c:numCache>
                <c:formatCode>#,##0</c:formatCode>
                <c:ptCount val="17"/>
                <c:pt idx="0" formatCode="#,##0.0">
                  <c:v>3292.4</c:v>
                </c:pt>
                <c:pt idx="1">
                  <c:v>3764</c:v>
                </c:pt>
                <c:pt idx="2" formatCode="#,##0.0">
                  <c:v>3274.2</c:v>
                </c:pt>
                <c:pt idx="3" formatCode="#,##0.0">
                  <c:v>3273.7</c:v>
                </c:pt>
                <c:pt idx="4" formatCode="#,##0.0">
                  <c:v>3439.1</c:v>
                </c:pt>
                <c:pt idx="5" formatCode="#,##0.0">
                  <c:v>3207.9</c:v>
                </c:pt>
                <c:pt idx="6" formatCode="#,##0.0">
                  <c:v>2192.8000000000002</c:v>
                </c:pt>
                <c:pt idx="7" formatCode="#,##0.0">
                  <c:v>1869.1</c:v>
                </c:pt>
                <c:pt idx="8" formatCode="#,##0.0">
                  <c:v>3198.7</c:v>
                </c:pt>
                <c:pt idx="9" formatCode="#,##0.0">
                  <c:v>3340.9</c:v>
                </c:pt>
                <c:pt idx="10" formatCode="#,##0.0">
                  <c:v>3226.1</c:v>
                </c:pt>
                <c:pt idx="11" formatCode="#,##0.0">
                  <c:v>3387.4</c:v>
                </c:pt>
                <c:pt idx="12" formatCode="#,##0.0">
                  <c:v>3115.7</c:v>
                </c:pt>
                <c:pt idx="13" formatCode="#,##0.0">
                  <c:v>3642.8</c:v>
                </c:pt>
                <c:pt idx="14" formatCode="#,##0.0">
                  <c:v>3174.6</c:v>
                </c:pt>
                <c:pt idx="15" formatCode="#,##0.0">
                  <c:v>3694.6</c:v>
                </c:pt>
                <c:pt idx="16" formatCode="#,##0.0">
                  <c:v>4342.5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C4-409E-8892-3B4E36E887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2021범죄율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Sheet1!$C$2:$C$18</c:f>
              <c:numCache>
                <c:formatCode>#,##0.0</c:formatCode>
                <c:ptCount val="17"/>
                <c:pt idx="0">
                  <c:v>2890.1</c:v>
                </c:pt>
                <c:pt idx="1">
                  <c:v>3389.4</c:v>
                </c:pt>
                <c:pt idx="2">
                  <c:v>3032.6</c:v>
                </c:pt>
                <c:pt idx="3">
                  <c:v>2897.6</c:v>
                </c:pt>
                <c:pt idx="4">
                  <c:v>3094.5</c:v>
                </c:pt>
                <c:pt idx="5">
                  <c:v>2886.6</c:v>
                </c:pt>
                <c:pt idx="6">
                  <c:v>2091.9</c:v>
                </c:pt>
                <c:pt idx="7">
                  <c:v>1652.9</c:v>
                </c:pt>
                <c:pt idx="8">
                  <c:v>2860.2</c:v>
                </c:pt>
                <c:pt idx="9">
                  <c:v>2950.8</c:v>
                </c:pt>
                <c:pt idx="10">
                  <c:v>2943.5</c:v>
                </c:pt>
                <c:pt idx="11">
                  <c:v>2986.4</c:v>
                </c:pt>
                <c:pt idx="12" formatCode="#,##0">
                  <c:v>2943</c:v>
                </c:pt>
                <c:pt idx="13">
                  <c:v>3284.9</c:v>
                </c:pt>
                <c:pt idx="14">
                  <c:v>2866.8</c:v>
                </c:pt>
                <c:pt idx="15">
                  <c:v>3352.3</c:v>
                </c:pt>
                <c:pt idx="16">
                  <c:v>3915.6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C4-409E-8892-3B4E36E887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2022범죄율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부산</c:v>
                </c:pt>
                <c:pt idx="2">
                  <c:v>대구</c:v>
                </c:pt>
                <c:pt idx="3">
                  <c:v>인천</c:v>
                </c:pt>
                <c:pt idx="4">
                  <c:v>광주</c:v>
                </c:pt>
                <c:pt idx="5">
                  <c:v>대전</c:v>
                </c:pt>
                <c:pt idx="6">
                  <c:v>울산</c:v>
                </c:pt>
                <c:pt idx="7">
                  <c:v>세종</c:v>
                </c:pt>
                <c:pt idx="8">
                  <c:v>경기</c:v>
                </c:pt>
                <c:pt idx="9">
                  <c:v>강원</c:v>
                </c:pt>
                <c:pt idx="10">
                  <c:v>충북</c:v>
                </c:pt>
                <c:pt idx="11">
                  <c:v>충남</c:v>
                </c:pt>
                <c:pt idx="12">
                  <c:v>전북</c:v>
                </c:pt>
                <c:pt idx="13">
                  <c:v>전남</c:v>
                </c:pt>
                <c:pt idx="14">
                  <c:v>경북</c:v>
                </c:pt>
                <c:pt idx="15">
                  <c:v>경남</c:v>
                </c:pt>
                <c:pt idx="16">
                  <c:v>제주</c:v>
                </c:pt>
              </c:strCache>
            </c:strRef>
          </c:cat>
          <c:val>
            <c:numRef>
              <c:f>Sheet1!$D$2:$D$18</c:f>
              <c:numCache>
                <c:formatCode>#,##0.0</c:formatCode>
                <c:ptCount val="17"/>
                <c:pt idx="0">
                  <c:v>3134.2</c:v>
                </c:pt>
                <c:pt idx="1">
                  <c:v>3560.5</c:v>
                </c:pt>
                <c:pt idx="2">
                  <c:v>3020.1</c:v>
                </c:pt>
                <c:pt idx="3">
                  <c:v>3072.9</c:v>
                </c:pt>
                <c:pt idx="4">
                  <c:v>3002.2</c:v>
                </c:pt>
                <c:pt idx="5">
                  <c:v>3156.8</c:v>
                </c:pt>
                <c:pt idx="6">
                  <c:v>1600.5</c:v>
                </c:pt>
                <c:pt idx="7">
                  <c:v>1800.6</c:v>
                </c:pt>
                <c:pt idx="8">
                  <c:v>2878.1</c:v>
                </c:pt>
                <c:pt idx="9">
                  <c:v>2996.3</c:v>
                </c:pt>
                <c:pt idx="10">
                  <c:v>2966.9</c:v>
                </c:pt>
                <c:pt idx="11">
                  <c:v>3194.9</c:v>
                </c:pt>
                <c:pt idx="12">
                  <c:v>3036.7</c:v>
                </c:pt>
                <c:pt idx="13">
                  <c:v>3385.9</c:v>
                </c:pt>
                <c:pt idx="14">
                  <c:v>3036.1</c:v>
                </c:pt>
                <c:pt idx="15">
                  <c:v>3398.5</c:v>
                </c:pt>
                <c:pt idx="16">
                  <c:v>4051.9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C4-409E-8892-3B4E36E88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376736"/>
        <c:axId val="540373824"/>
      </c:lineChart>
      <c:catAx>
        <c:axId val="32110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109744"/>
        <c:crosses val="autoZero"/>
        <c:auto val="1"/>
        <c:lblAlgn val="ctr"/>
        <c:lblOffset val="100"/>
        <c:noMultiLvlLbl val="0"/>
      </c:catAx>
      <c:valAx>
        <c:axId val="32110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108912"/>
        <c:crosses val="autoZero"/>
        <c:crossBetween val="between"/>
      </c:valAx>
      <c:valAx>
        <c:axId val="540373824"/>
        <c:scaling>
          <c:orientation val="minMax"/>
        </c:scaling>
        <c:delete val="0"/>
        <c:axPos val="r"/>
        <c:numFmt formatCode="#,##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0376736"/>
        <c:crosses val="max"/>
        <c:crossBetween val="between"/>
      </c:valAx>
      <c:catAx>
        <c:axId val="540376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0373824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F9CBF-EAF1-428D-806E-7D84A80F5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A08E70-33F4-48E6-AEDF-3A06FD107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41B8B-1F75-4440-85FE-E880DB80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BF327-8E8D-4F57-9F6F-AE2DC680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7C8A1-F5D3-4CC0-BD94-9B2E8D9E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9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A6894-9A8A-4F31-81A9-427DCD8E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DE2995-FC6A-4E2A-9CF1-ECE8E09D9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1FA11-0B37-493C-B43F-7BC4E7EB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E56EC-3E16-4B10-87FC-31010FDB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6F0C0-2448-422B-84C6-66197792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1205F-43F3-4B14-A477-2D300AA0C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A1A44F-DFA4-40BE-A5D8-8771833D1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6384F-AFE1-4D4F-9E76-862D9168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12561-3890-406B-A5CC-39574D72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51B86-E485-4A4D-8E16-937ACAA4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2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F7811-4A76-4B92-B1C3-2A9693C6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E2D59-9608-406A-B426-B5C14F85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3E12-98CF-4D6A-BC10-B849D464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CCEE2-4A92-4E97-930F-17A43B1F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9A507-333A-48B0-A675-638E9456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1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274B7-4B0A-4330-8125-F0F808BF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CC651-216E-4141-B842-58EE3CC97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A57A3-445D-4505-9C81-7FD5E282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ADCC9-C338-4729-8856-E9F455B7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B001A-60F8-482D-8E2E-E373AD37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9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9C261-916C-4968-A7C5-9A82AAD7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6F8B9-883C-43E9-84BA-15ADB277C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5A11A-704E-45B0-8C7D-7E805CA60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1299D-46FC-4F11-B6A1-3D8AE9BF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81DF6D-8E03-4ED5-A83F-A4BAD686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28E73-ED2F-4B0C-95AE-0254EF68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6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6302-E7BD-4B5C-A580-F042218B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2E8D78-BEFB-49BD-B9B3-12A27CA9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40BCC6-6E7F-4F20-92B6-6C37E31B9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A0D2F7-F95F-41A5-8494-29518BE42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A1675-3477-4203-84C2-DE37EAE9C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6088A6-2981-4741-A4DA-16DC53EE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E8F0F3-9D0A-4830-9567-C8B6E5AE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73A0A4-C1BE-42B0-8E89-680019E3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9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14473-CE44-410C-AF32-EDA16CE6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E03A59-9243-440A-BA20-A70854FE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9BC23-078F-4D0F-A439-07F558AC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8CA77F-57F1-468D-9DEF-D16DD23E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1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6C0D05-254C-49A4-80DA-9AE2F1A6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266CC4-EF5E-423C-B17F-FBCD77D4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367D25-77FE-4C92-BE57-DA107A6D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4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F1EF0-6652-4172-99AB-60EBCC34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9A46F-594F-40E7-AD71-C9FBB457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BCAF5D-6963-405A-A8EB-096CC1825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8511B-1FC0-4FEC-86BB-038FDD28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F5DC8-38E8-4834-AB83-A2658A4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6A7AC-A360-4351-8B78-E45EF1BC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8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9DCCC-9A19-4867-8709-9BC04C96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5510F1-0A65-42C0-845F-404497AD9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EED4F2-1E72-418F-BDC2-84F020F52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54ACB9-1223-4D09-9E5B-4345186B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BBAC-252F-4619-AD4B-021D2BE9648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465BB-2DC8-4630-96F3-411050A6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C2208-0B06-43E9-BF1F-9C050D54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1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CABD8E-2A0D-4E92-AB89-88366920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6523D-0651-4026-9CA9-F10E39FD1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56779-5290-4C37-BE4F-69D2619D9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BBAC-252F-4619-AD4B-021D2BE9648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EC507-1096-47FD-80A8-C54E67859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E1BBF-BFAF-4837-A3D6-B22E4F6EF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8B2B-2687-404B-8C9E-952EC4373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6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DFEC4-6A6B-484A-8D1F-22C6D66D0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403" y="1122363"/>
            <a:ext cx="9658597" cy="238760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범죄율과 경제지표의 상관관계</a:t>
            </a:r>
          </a:p>
        </p:txBody>
      </p:sp>
    </p:spTree>
    <p:extLst>
      <p:ext uri="{BB962C8B-B14F-4D97-AF65-F5344CB8AC3E}">
        <p14:creationId xmlns:p14="http://schemas.microsoft.com/office/powerpoint/2010/main" val="260585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5DC80-2563-44C1-8C84-CCBADA410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400" dirty="0"/>
              <a:t> 결론</a:t>
            </a:r>
            <a:endParaRPr lang="en-US" altLang="ko-KR" sz="5400" dirty="0"/>
          </a:p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5400" dirty="0"/>
              <a:t> </a:t>
            </a:r>
            <a:r>
              <a:rPr lang="en-US" altLang="ko-KR" sz="5400" dirty="0"/>
              <a:t> </a:t>
            </a:r>
            <a:r>
              <a:rPr lang="ko-KR" altLang="en-US" sz="4400" dirty="0"/>
              <a:t>범죄율과 지역별 </a:t>
            </a:r>
            <a:r>
              <a:rPr lang="en-US" altLang="ko-KR" sz="4400" dirty="0"/>
              <a:t>GDP</a:t>
            </a:r>
            <a:r>
              <a:rPr lang="ko-KR" altLang="en-US" sz="4400" dirty="0"/>
              <a:t>는 </a:t>
            </a:r>
            <a:endParaRPr lang="en-US" altLang="ko-KR" sz="4400" dirty="0"/>
          </a:p>
          <a:p>
            <a:pPr algn="ctr"/>
            <a:endParaRPr lang="en-US" altLang="ko-KR" sz="4400" dirty="0"/>
          </a:p>
          <a:p>
            <a:pPr marL="0" indent="0" algn="ctr">
              <a:buNone/>
            </a:pPr>
            <a:r>
              <a:rPr lang="ko-KR" altLang="en-US" sz="4400" dirty="0"/>
              <a:t>별 상관이 없다</a:t>
            </a:r>
            <a:r>
              <a:rPr lang="en-US" altLang="ko-KR" sz="4400" dirty="0"/>
              <a:t>!!!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0296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D659E-5A2A-4E05-99C3-4D5778D9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범죄율과 실업률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ADABC-E02A-4F2C-BC36-FCA02019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1573"/>
            <a:ext cx="10515600" cy="4351338"/>
          </a:xfrm>
        </p:spPr>
        <p:txBody>
          <a:bodyPr/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NotoR"/>
              </a:rPr>
              <a:t>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R"/>
              </a:rPr>
              <a:t>범죄율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R"/>
              </a:rPr>
              <a:t>=(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형법범죄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R"/>
              </a:rPr>
              <a:t>÷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총인구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R"/>
              </a:rPr>
              <a:t>) × 100,000</a:t>
            </a:r>
          </a:p>
          <a:p>
            <a:endParaRPr lang="en-US" altLang="ko-KR" dirty="0">
              <a:solidFill>
                <a:srgbClr val="333333"/>
              </a:solidFill>
              <a:latin typeface="NotoR"/>
              <a:ea typeface="나눔고딕" pitchFamily="2" charset="-127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 절도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사기와 같은 재산범죄와 살인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강도와 같은 강력 범죄 뿐만 아니라 위조범죄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공무원범죄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풍속범죄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과실범죄 등도 포함</a:t>
            </a:r>
            <a:endParaRPr lang="en-US" altLang="ko-KR" b="0" i="0" dirty="0">
              <a:solidFill>
                <a:srgbClr val="333333"/>
              </a:solidFill>
              <a:effectLst/>
              <a:latin typeface="NotoR"/>
            </a:endParaRPr>
          </a:p>
          <a:p>
            <a:endParaRPr lang="en-US" altLang="ko-KR" dirty="0">
              <a:solidFill>
                <a:srgbClr val="333333"/>
              </a:solidFill>
              <a:latin typeface="NotoR"/>
              <a:ea typeface="나눔고딕" pitchFamily="2" charset="-127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R"/>
              </a:rPr>
              <a:t> 나라마다 범죄의 규정과 집계방식이 달라 국가 간 범죄발생을 비교하기는 어렵다</a:t>
            </a:r>
            <a:r>
              <a:rPr lang="ko-KR" altLang="en-US" dirty="0">
                <a:solidFill>
                  <a:srgbClr val="333333"/>
                </a:solidFill>
                <a:latin typeface="NotoR"/>
              </a:rPr>
              <a:t>고 함</a:t>
            </a:r>
            <a:endParaRPr lang="en-US" altLang="ko-KR" dirty="0">
              <a:solidFill>
                <a:srgbClr val="333333"/>
              </a:solidFill>
              <a:latin typeface="NotoR"/>
            </a:endParaRPr>
          </a:p>
          <a:p>
            <a:endParaRPr lang="en-US" altLang="ko-KR" b="1" i="0" dirty="0">
              <a:solidFill>
                <a:srgbClr val="333333"/>
              </a:solidFill>
              <a:effectLst/>
              <a:latin typeface="NotoR"/>
              <a:ea typeface="나눔고딕" pitchFamily="2" charset="-127"/>
            </a:endParaRPr>
          </a:p>
          <a:p>
            <a:endParaRPr lang="en-US" altLang="ko-KR" b="1" i="0" dirty="0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42D9B-BE27-43BB-B7C8-061A1B3C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범죄율과 실업률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1C3FC-4493-47DA-939A-251A59AB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3453"/>
            <a:ext cx="10515600" cy="4351338"/>
          </a:xfrm>
        </p:spPr>
        <p:txBody>
          <a:bodyPr/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실업률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(%)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= [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실업자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÷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경제활동인구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] × 100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실업률이 올라갈수록 범죄율은 내려갈까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지난 </a:t>
            </a:r>
            <a:r>
              <a:rPr lang="en-US" altLang="ko-KR" dirty="0"/>
              <a:t>3</a:t>
            </a:r>
            <a:r>
              <a:rPr lang="ko-KR" altLang="en-US" dirty="0"/>
              <a:t>년간 도시 별 실업률과 범죄율을 표로 만들어 그래프로 만듦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78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4136A79-B0BF-4B0E-9DA2-BE9D17547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144511"/>
              </p:ext>
            </p:extLst>
          </p:nvPr>
        </p:nvGraphicFramePr>
        <p:xfrm>
          <a:off x="611579" y="362197"/>
          <a:ext cx="10557163" cy="6276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942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A7B57-4046-4BDF-B14B-9488D799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739"/>
            <a:ext cx="10515600" cy="395993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2020</a:t>
            </a:r>
            <a:r>
              <a:rPr lang="ko-KR" altLang="en-US" dirty="0"/>
              <a:t>년에 코로나 때문에 실업률이 많이 올라갔다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대체로 실업률이 떨어지면 범죄율도 같이 떨어지는 편이다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의외로 제주도가 범죄율이 제일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F579D-3EF8-4866-832A-7D1959DABA31}"/>
              </a:ext>
            </a:extLst>
          </p:cNvPr>
          <p:cNvSpPr txBox="1"/>
          <p:nvPr/>
        </p:nvSpPr>
        <p:spPr>
          <a:xfrm>
            <a:off x="1082138" y="501134"/>
            <a:ext cx="60950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/>
              <a:t>1. </a:t>
            </a:r>
            <a:r>
              <a:rPr lang="ko-KR" altLang="en-US" sz="4400" dirty="0"/>
              <a:t>범죄율과 실업률</a:t>
            </a:r>
          </a:p>
        </p:txBody>
      </p:sp>
    </p:spTree>
    <p:extLst>
      <p:ext uri="{BB962C8B-B14F-4D97-AF65-F5344CB8AC3E}">
        <p14:creationId xmlns:p14="http://schemas.microsoft.com/office/powerpoint/2010/main" val="271750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462C5-CF3F-43F1-AE79-EEBF0DF8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sz="6000" dirty="0"/>
              <a:t> 결론</a:t>
            </a:r>
            <a:endParaRPr lang="en-US" altLang="ko-KR" sz="6000" dirty="0"/>
          </a:p>
          <a:p>
            <a:pPr marL="0" indent="0" algn="ctr">
              <a:buNone/>
            </a:pPr>
            <a:endParaRPr lang="en-US" altLang="ko-KR" sz="4800" dirty="0"/>
          </a:p>
          <a:p>
            <a:pPr marL="0" indent="0" algn="ctr">
              <a:buNone/>
            </a:pPr>
            <a:r>
              <a:rPr lang="en-US" altLang="ko-KR" sz="4800" dirty="0"/>
              <a:t> </a:t>
            </a:r>
            <a:r>
              <a:rPr lang="ko-KR" altLang="en-US" sz="4400" dirty="0"/>
              <a:t>범죄율이 낮아지면  </a:t>
            </a:r>
            <a:endParaRPr lang="en-US" altLang="ko-KR" sz="4400" dirty="0"/>
          </a:p>
          <a:p>
            <a:pPr marL="0" indent="0" algn="ctr">
              <a:buNone/>
            </a:pPr>
            <a:endParaRPr lang="en-US" altLang="ko-KR" sz="4400" dirty="0"/>
          </a:p>
          <a:p>
            <a:pPr marL="0" indent="0" algn="ctr">
              <a:buNone/>
            </a:pPr>
            <a:r>
              <a:rPr lang="ko-KR" altLang="en-US" sz="4400" dirty="0"/>
              <a:t>   실업률도 어느정도 낮아진다</a:t>
            </a:r>
            <a:r>
              <a:rPr lang="en-US" altLang="ko-KR" sz="4400" dirty="0"/>
              <a:t>!!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6229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2EF53-6B1C-4676-A925-52514154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범죄율과 지역별 </a:t>
            </a:r>
            <a:r>
              <a:rPr lang="en-US" altLang="ko-KR" dirty="0"/>
              <a:t>GDP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5FDA8-9244-4BCB-AFEF-32019E51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지역별 </a:t>
            </a:r>
            <a:r>
              <a:rPr lang="en-US" altLang="ko-KR" dirty="0"/>
              <a:t>GDP</a:t>
            </a:r>
            <a:r>
              <a:rPr lang="ko-KR" altLang="en-US" dirty="0"/>
              <a:t>는 실질</a:t>
            </a:r>
            <a:r>
              <a:rPr lang="en-US" altLang="ko-KR" dirty="0"/>
              <a:t>GDP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*</a:t>
            </a:r>
            <a:r>
              <a:rPr lang="ko-KR" altLang="en-US" dirty="0"/>
              <a:t>명목 </a:t>
            </a:r>
            <a:r>
              <a:rPr lang="en-US" altLang="ko-KR" dirty="0"/>
              <a:t>GDP =&gt; </a:t>
            </a:r>
            <a:r>
              <a:rPr lang="ko-KR" altLang="en-US" dirty="0"/>
              <a:t>지역에서 생산되는 모든 서비스와 </a:t>
            </a:r>
            <a:r>
              <a:rPr lang="ko-KR" altLang="en-US" b="0" i="0" dirty="0">
                <a:solidFill>
                  <a:srgbClr val="444447"/>
                </a:solidFill>
                <a:effectLst/>
                <a:latin typeface="-apple-system"/>
              </a:rPr>
              <a:t>모든 </a:t>
            </a:r>
            <a:endParaRPr lang="en-US" altLang="ko-KR" b="0" i="0" dirty="0">
              <a:solidFill>
                <a:srgbClr val="44444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444447"/>
                </a:solidFill>
                <a:latin typeface="-apple-system"/>
              </a:rPr>
              <a:t>  		          </a:t>
            </a:r>
            <a:r>
              <a:rPr lang="ko-KR" altLang="en-US" b="0" i="0" dirty="0">
                <a:solidFill>
                  <a:srgbClr val="444447"/>
                </a:solidFill>
                <a:effectLst/>
                <a:latin typeface="-apple-system"/>
              </a:rPr>
              <a:t>경제주체가 일정기간 동안 생산한 재화 및 </a:t>
            </a:r>
            <a:endParaRPr lang="en-US" altLang="ko-KR" b="0" i="0" dirty="0">
              <a:solidFill>
                <a:srgbClr val="44444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444447"/>
                </a:solidFill>
                <a:latin typeface="-apple-system"/>
              </a:rPr>
              <a:t>		          </a:t>
            </a:r>
            <a:r>
              <a:rPr lang="ko-KR" altLang="en-US" b="0" i="0" dirty="0">
                <a:solidFill>
                  <a:srgbClr val="444447"/>
                </a:solidFill>
                <a:effectLst/>
                <a:latin typeface="-apple-system"/>
              </a:rPr>
              <a:t>서비스의 부가가치</a:t>
            </a:r>
            <a:endParaRPr lang="en-US" altLang="ko-KR" b="0" i="0" dirty="0">
              <a:solidFill>
                <a:srgbClr val="44444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444447"/>
                </a:solidFill>
                <a:latin typeface="-apple-system"/>
              </a:rPr>
              <a:t>    *</a:t>
            </a:r>
            <a:r>
              <a:rPr lang="ko-KR" altLang="en-US" dirty="0">
                <a:solidFill>
                  <a:srgbClr val="444447"/>
                </a:solidFill>
                <a:latin typeface="-apple-system"/>
              </a:rPr>
              <a:t>실질 </a:t>
            </a:r>
            <a:r>
              <a:rPr lang="en-US" altLang="ko-KR" dirty="0">
                <a:solidFill>
                  <a:srgbClr val="444447"/>
                </a:solidFill>
                <a:latin typeface="-apple-system"/>
              </a:rPr>
              <a:t>GDP =&gt; </a:t>
            </a:r>
            <a:r>
              <a:rPr lang="ko-KR" altLang="en-US" dirty="0">
                <a:solidFill>
                  <a:srgbClr val="444447"/>
                </a:solidFill>
                <a:latin typeface="-apple-system"/>
              </a:rPr>
              <a:t>명목</a:t>
            </a:r>
            <a:r>
              <a:rPr lang="en-US" altLang="ko-KR" dirty="0">
                <a:solidFill>
                  <a:srgbClr val="444447"/>
                </a:solidFill>
                <a:latin typeface="-apple-system"/>
              </a:rPr>
              <a:t>GDP</a:t>
            </a:r>
            <a:r>
              <a:rPr lang="ko-KR" altLang="en-US" dirty="0">
                <a:solidFill>
                  <a:srgbClr val="444447"/>
                </a:solidFill>
                <a:latin typeface="-apple-system"/>
              </a:rPr>
              <a:t>에서 물가상승률 반영</a:t>
            </a:r>
            <a:endParaRPr lang="en-US" altLang="ko-KR" dirty="0">
              <a:solidFill>
                <a:srgbClr val="444447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444447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과연 지역별 </a:t>
            </a:r>
            <a:r>
              <a:rPr lang="en-US" altLang="ko-KR" dirty="0"/>
              <a:t>GDP</a:t>
            </a:r>
            <a:r>
              <a:rPr lang="ko-KR" altLang="en-US" dirty="0"/>
              <a:t>가 오르면 범죄율이 낮아질까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627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4E1BF5A-06C9-4E43-9868-8F41AB8D0F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88040"/>
              </p:ext>
            </p:extLst>
          </p:nvPr>
        </p:nvGraphicFramePr>
        <p:xfrm>
          <a:off x="714375" y="364332"/>
          <a:ext cx="10894219" cy="615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188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22844-7D17-473A-81B4-D42B24B9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96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지역별 </a:t>
            </a:r>
            <a:r>
              <a:rPr lang="en-US" altLang="ko-KR" dirty="0"/>
              <a:t>GDP</a:t>
            </a:r>
            <a:r>
              <a:rPr lang="ko-KR" altLang="en-US" dirty="0"/>
              <a:t>가 높다고 해서 범죄율이 낮거나</a:t>
            </a:r>
            <a:r>
              <a:rPr lang="en-US" altLang="ko-KR" dirty="0"/>
              <a:t>, </a:t>
            </a:r>
            <a:r>
              <a:rPr lang="ko-KR" altLang="en-US" dirty="0"/>
              <a:t>반대로 지역별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GDP</a:t>
            </a:r>
            <a:r>
              <a:rPr lang="ko-KR" altLang="en-US" dirty="0"/>
              <a:t>가 낮다고 범죄율이 높은 것은 아니다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지역별 </a:t>
            </a:r>
            <a:r>
              <a:rPr lang="en-US" altLang="ko-KR" dirty="0"/>
              <a:t>GDP</a:t>
            </a:r>
            <a:r>
              <a:rPr lang="ko-KR" altLang="en-US" dirty="0"/>
              <a:t>가 증가했다고 해서 반드시 범죄율이 내려가는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것도 아니었다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그나저나 서울</a:t>
            </a:r>
            <a:r>
              <a:rPr lang="en-US" altLang="ko-KR" dirty="0"/>
              <a:t>, </a:t>
            </a:r>
            <a:r>
              <a:rPr lang="ko-KR" altLang="en-US" dirty="0"/>
              <a:t>경기 빼고는 </a:t>
            </a:r>
            <a:r>
              <a:rPr lang="en-US" altLang="ko-KR" dirty="0"/>
              <a:t>GDP </a:t>
            </a:r>
            <a:r>
              <a:rPr lang="ko-KR" altLang="en-US" dirty="0"/>
              <a:t>차이가 많이 난다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6F5B9-F439-4269-8AF1-9476FC555136}"/>
              </a:ext>
            </a:extLst>
          </p:cNvPr>
          <p:cNvSpPr txBox="1"/>
          <p:nvPr/>
        </p:nvSpPr>
        <p:spPr>
          <a:xfrm>
            <a:off x="838199" y="625825"/>
            <a:ext cx="83176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범죄율과 지역별 </a:t>
            </a:r>
            <a:r>
              <a:rPr lang="en-US" altLang="ko-KR" sz="4400" dirty="0"/>
              <a:t>GDP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9907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243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-apple-system</vt:lpstr>
      <vt:lpstr>NotoR</vt:lpstr>
      <vt:lpstr>나눔고딕</vt:lpstr>
      <vt:lpstr>맑은 고딕</vt:lpstr>
      <vt:lpstr>Arial</vt:lpstr>
      <vt:lpstr>Office 테마</vt:lpstr>
      <vt:lpstr>범죄율과 경제지표의 상관관계</vt:lpstr>
      <vt:lpstr>1. 범죄율과 실업률</vt:lpstr>
      <vt:lpstr>1. 범죄율과 실업률</vt:lpstr>
      <vt:lpstr>PowerPoint 프레젠테이션</vt:lpstr>
      <vt:lpstr>PowerPoint 프레젠테이션</vt:lpstr>
      <vt:lpstr>PowerPoint 프레젠테이션</vt:lpstr>
      <vt:lpstr>2. 범죄율과 지역별 GDP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</dc:creator>
  <cp:lastModifiedBy>kdp</cp:lastModifiedBy>
  <cp:revision>13</cp:revision>
  <dcterms:created xsi:type="dcterms:W3CDTF">2024-07-17T10:32:01Z</dcterms:created>
  <dcterms:modified xsi:type="dcterms:W3CDTF">2024-07-17T12:58:37Z</dcterms:modified>
</cp:coreProperties>
</file>