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2" r:id="rId2"/>
    <p:sldId id="263" r:id="rId3"/>
    <p:sldId id="264" r:id="rId4"/>
    <p:sldId id="266" r:id="rId5"/>
    <p:sldId id="259" r:id="rId6"/>
    <p:sldId id="261" r:id="rId7"/>
    <p:sldId id="265" r:id="rId8"/>
    <p:sldId id="257" r:id="rId9"/>
    <p:sldId id="260" r:id="rId10"/>
    <p:sldId id="258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dp" initials="k" lastIdx="2" clrIdx="0">
    <p:extLst>
      <p:ext uri="{19B8F6BF-5375-455C-9EA6-DF929625EA0E}">
        <p15:presenceInfo xmlns:p15="http://schemas.microsoft.com/office/powerpoint/2012/main" userId="kd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범죄율과 실업률의 상관관계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2021실업률증강률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0.2</c:v>
                </c:pt>
                <c:pt idx="1">
                  <c:v>-0.8</c:v>
                </c:pt>
                <c:pt idx="2">
                  <c:v>-0.2</c:v>
                </c:pt>
                <c:pt idx="3">
                  <c:v>-0.6</c:v>
                </c:pt>
                <c:pt idx="4">
                  <c:v>-0.3</c:v>
                </c:pt>
                <c:pt idx="5">
                  <c:v>-1.1000000000000001</c:v>
                </c:pt>
                <c:pt idx="6">
                  <c:v>-0.6</c:v>
                </c:pt>
                <c:pt idx="7">
                  <c:v>-0.7</c:v>
                </c:pt>
                <c:pt idx="8">
                  <c:v>-0.3</c:v>
                </c:pt>
                <c:pt idx="9">
                  <c:v>-0.3</c:v>
                </c:pt>
                <c:pt idx="10">
                  <c:v>-0.7</c:v>
                </c:pt>
                <c:pt idx="11">
                  <c:v>-1.2</c:v>
                </c:pt>
                <c:pt idx="12">
                  <c:v>-0.3</c:v>
                </c:pt>
                <c:pt idx="13">
                  <c:v>-0.1</c:v>
                </c:pt>
                <c:pt idx="14">
                  <c:v>-0.8</c:v>
                </c:pt>
                <c:pt idx="15">
                  <c:v>0.1</c:v>
                </c:pt>
                <c:pt idx="16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A2-4ECB-BEA7-963A5A4566F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2022실업률증강률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-1.4</c:v>
                </c:pt>
                <c:pt idx="1">
                  <c:v>-0.4</c:v>
                </c:pt>
                <c:pt idx="2">
                  <c:v>-0.8</c:v>
                </c:pt>
                <c:pt idx="3">
                  <c:v>-0.7</c:v>
                </c:pt>
                <c:pt idx="4">
                  <c:v>-0.7</c:v>
                </c:pt>
                <c:pt idx="5">
                  <c:v>-0.9</c:v>
                </c:pt>
                <c:pt idx="6">
                  <c:v>-0.4</c:v>
                </c:pt>
                <c:pt idx="7">
                  <c:v>-0.1</c:v>
                </c:pt>
                <c:pt idx="8">
                  <c:v>-1</c:v>
                </c:pt>
                <c:pt idx="9">
                  <c:v>-0.4</c:v>
                </c:pt>
                <c:pt idx="10">
                  <c:v>0</c:v>
                </c:pt>
                <c:pt idx="11">
                  <c:v>0</c:v>
                </c:pt>
                <c:pt idx="12">
                  <c:v>0.2</c:v>
                </c:pt>
                <c:pt idx="13">
                  <c:v>-0.1</c:v>
                </c:pt>
                <c:pt idx="14">
                  <c:v>-0.7</c:v>
                </c:pt>
                <c:pt idx="15">
                  <c:v>-0.8</c:v>
                </c:pt>
                <c:pt idx="16">
                  <c:v>-1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A2-4ECB-BEA7-963A5A456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82639183"/>
        <c:axId val="682639599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2021범죄율증강량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-402.3</c:v>
                </c:pt>
                <c:pt idx="1">
                  <c:v>-374.6</c:v>
                </c:pt>
                <c:pt idx="2">
                  <c:v>-241.6</c:v>
                </c:pt>
                <c:pt idx="3">
                  <c:v>-376.1</c:v>
                </c:pt>
                <c:pt idx="4">
                  <c:v>-344.6</c:v>
                </c:pt>
                <c:pt idx="5">
                  <c:v>-321.3</c:v>
                </c:pt>
                <c:pt idx="6">
                  <c:v>-100.9</c:v>
                </c:pt>
                <c:pt idx="7">
                  <c:v>-216.2</c:v>
                </c:pt>
                <c:pt idx="8">
                  <c:v>-338.5</c:v>
                </c:pt>
                <c:pt idx="9">
                  <c:v>-390.1</c:v>
                </c:pt>
                <c:pt idx="10">
                  <c:v>-282.60000000000002</c:v>
                </c:pt>
                <c:pt idx="11">
                  <c:v>-401</c:v>
                </c:pt>
                <c:pt idx="12">
                  <c:v>-172.7</c:v>
                </c:pt>
                <c:pt idx="13">
                  <c:v>-357.9</c:v>
                </c:pt>
                <c:pt idx="14">
                  <c:v>-307.8</c:v>
                </c:pt>
                <c:pt idx="15">
                  <c:v>-342.3</c:v>
                </c:pt>
                <c:pt idx="16">
                  <c:v>-426.9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A2-4ECB-BEA7-963A5A4566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2022범죄율증강량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244.1</c:v>
                </c:pt>
                <c:pt idx="1">
                  <c:v>171.1</c:v>
                </c:pt>
                <c:pt idx="2">
                  <c:v>-12.5</c:v>
                </c:pt>
                <c:pt idx="3">
                  <c:v>175.3</c:v>
                </c:pt>
                <c:pt idx="4">
                  <c:v>-92.3</c:v>
                </c:pt>
                <c:pt idx="5">
                  <c:v>270.2</c:v>
                </c:pt>
                <c:pt idx="6">
                  <c:v>-491.4</c:v>
                </c:pt>
                <c:pt idx="7">
                  <c:v>147.69999999999999</c:v>
                </c:pt>
                <c:pt idx="8">
                  <c:v>17.899999999999999</c:v>
                </c:pt>
                <c:pt idx="9">
                  <c:v>45.5</c:v>
                </c:pt>
                <c:pt idx="10">
                  <c:v>23.4</c:v>
                </c:pt>
                <c:pt idx="11">
                  <c:v>208.5</c:v>
                </c:pt>
                <c:pt idx="12">
                  <c:v>93.7</c:v>
                </c:pt>
                <c:pt idx="13">
                  <c:v>101</c:v>
                </c:pt>
                <c:pt idx="14">
                  <c:v>169.3</c:v>
                </c:pt>
                <c:pt idx="15">
                  <c:v>46.2</c:v>
                </c:pt>
                <c:pt idx="16">
                  <c:v>136.30000000000001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A2-4ECB-BEA7-963A5A456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2913967"/>
        <c:axId val="902915631"/>
      </c:lineChart>
      <c:catAx>
        <c:axId val="682639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2639599"/>
        <c:crosses val="autoZero"/>
        <c:auto val="1"/>
        <c:lblAlgn val="ctr"/>
        <c:lblOffset val="100"/>
        <c:noMultiLvlLbl val="0"/>
      </c:catAx>
      <c:valAx>
        <c:axId val="68263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2639183"/>
        <c:crosses val="autoZero"/>
        <c:crossBetween val="between"/>
      </c:valAx>
      <c:valAx>
        <c:axId val="9029156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2913967"/>
        <c:crosses val="max"/>
        <c:crossBetween val="between"/>
      </c:valAx>
      <c:catAx>
        <c:axId val="90291396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02915631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범죄율과 지역별 </a:t>
            </a:r>
            <a:r>
              <a:rPr lang="en-US" altLang="ko-KR" b="1" i="0" dirty="0">
                <a:effectLst/>
              </a:rPr>
              <a:t>GDP</a:t>
            </a:r>
            <a:r>
              <a:rPr lang="ko-KR" altLang="en-US" dirty="0"/>
              <a:t>의</a:t>
            </a:r>
            <a:r>
              <a:rPr lang="ko-KR" altLang="en-US" baseline="0" dirty="0"/>
              <a:t> 상관관계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2021GDP증강량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14040265</c:v>
                </c:pt>
                <c:pt idx="1">
                  <c:v>1666616</c:v>
                </c:pt>
                <c:pt idx="2">
                  <c:v>2348885</c:v>
                </c:pt>
                <c:pt idx="3">
                  <c:v>5418360</c:v>
                </c:pt>
                <c:pt idx="4">
                  <c:v>1726495</c:v>
                </c:pt>
                <c:pt idx="5">
                  <c:v>1291846</c:v>
                </c:pt>
                <c:pt idx="6">
                  <c:v>2386843</c:v>
                </c:pt>
                <c:pt idx="7">
                  <c:v>861409</c:v>
                </c:pt>
                <c:pt idx="8">
                  <c:v>28336011</c:v>
                </c:pt>
                <c:pt idx="9">
                  <c:v>1952195</c:v>
                </c:pt>
                <c:pt idx="10">
                  <c:v>4522144</c:v>
                </c:pt>
                <c:pt idx="11">
                  <c:v>5725169</c:v>
                </c:pt>
                <c:pt idx="12">
                  <c:v>1520131</c:v>
                </c:pt>
                <c:pt idx="13">
                  <c:v>1993293</c:v>
                </c:pt>
                <c:pt idx="14">
                  <c:v>3854104</c:v>
                </c:pt>
                <c:pt idx="15">
                  <c:v>1959249</c:v>
                </c:pt>
                <c:pt idx="16">
                  <c:v>215531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5D-41DC-899C-8E7D4D24E1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2022GDP증강량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6858201</c:v>
                </c:pt>
                <c:pt idx="1">
                  <c:v>2254436</c:v>
                </c:pt>
                <c:pt idx="2">
                  <c:v>978895</c:v>
                </c:pt>
                <c:pt idx="3">
                  <c:v>5386740</c:v>
                </c:pt>
                <c:pt idx="4">
                  <c:v>682460</c:v>
                </c:pt>
                <c:pt idx="5">
                  <c:v>1895339</c:v>
                </c:pt>
                <c:pt idx="6">
                  <c:v>-319043</c:v>
                </c:pt>
                <c:pt idx="7">
                  <c:v>407037</c:v>
                </c:pt>
                <c:pt idx="8">
                  <c:v>17999526</c:v>
                </c:pt>
                <c:pt idx="9">
                  <c:v>1398007</c:v>
                </c:pt>
                <c:pt idx="10">
                  <c:v>3181391</c:v>
                </c:pt>
                <c:pt idx="11">
                  <c:v>2914172</c:v>
                </c:pt>
                <c:pt idx="12">
                  <c:v>1042046</c:v>
                </c:pt>
                <c:pt idx="13">
                  <c:v>-1490445</c:v>
                </c:pt>
                <c:pt idx="14">
                  <c:v>1833407</c:v>
                </c:pt>
                <c:pt idx="15">
                  <c:v>4880638</c:v>
                </c:pt>
                <c:pt idx="16">
                  <c:v>830154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5D-41DC-899C-8E7D4D24E1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02914383"/>
        <c:axId val="902915215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2021범죄율증강량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-402.3</c:v>
                </c:pt>
                <c:pt idx="1">
                  <c:v>-374.6</c:v>
                </c:pt>
                <c:pt idx="2">
                  <c:v>-241.6</c:v>
                </c:pt>
                <c:pt idx="3">
                  <c:v>-376.1</c:v>
                </c:pt>
                <c:pt idx="4">
                  <c:v>-344.6</c:v>
                </c:pt>
                <c:pt idx="5">
                  <c:v>-321.3</c:v>
                </c:pt>
                <c:pt idx="6">
                  <c:v>-100.9</c:v>
                </c:pt>
                <c:pt idx="7">
                  <c:v>-216.2</c:v>
                </c:pt>
                <c:pt idx="8">
                  <c:v>-338.5</c:v>
                </c:pt>
                <c:pt idx="9">
                  <c:v>-390.1</c:v>
                </c:pt>
                <c:pt idx="10">
                  <c:v>-282.60000000000002</c:v>
                </c:pt>
                <c:pt idx="11">
                  <c:v>-401</c:v>
                </c:pt>
                <c:pt idx="12">
                  <c:v>-172.7</c:v>
                </c:pt>
                <c:pt idx="13">
                  <c:v>-357.9</c:v>
                </c:pt>
                <c:pt idx="14">
                  <c:v>-307.8</c:v>
                </c:pt>
                <c:pt idx="15">
                  <c:v>-342.3</c:v>
                </c:pt>
                <c:pt idx="16">
                  <c:v>-426.9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5D-41DC-899C-8E7D4D24E1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2022범죄율증강량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244.1</c:v>
                </c:pt>
                <c:pt idx="1">
                  <c:v>171.1</c:v>
                </c:pt>
                <c:pt idx="2">
                  <c:v>-12.5</c:v>
                </c:pt>
                <c:pt idx="3">
                  <c:v>175.3</c:v>
                </c:pt>
                <c:pt idx="4">
                  <c:v>-92.3</c:v>
                </c:pt>
                <c:pt idx="5">
                  <c:v>270.2</c:v>
                </c:pt>
                <c:pt idx="6">
                  <c:v>-491.4</c:v>
                </c:pt>
                <c:pt idx="7">
                  <c:v>147.69999999999999</c:v>
                </c:pt>
                <c:pt idx="8">
                  <c:v>17.899999999999999</c:v>
                </c:pt>
                <c:pt idx="9">
                  <c:v>45.5</c:v>
                </c:pt>
                <c:pt idx="10">
                  <c:v>23.4</c:v>
                </c:pt>
                <c:pt idx="11">
                  <c:v>208.5</c:v>
                </c:pt>
                <c:pt idx="12">
                  <c:v>93.7</c:v>
                </c:pt>
                <c:pt idx="13">
                  <c:v>101</c:v>
                </c:pt>
                <c:pt idx="14">
                  <c:v>169.3</c:v>
                </c:pt>
                <c:pt idx="15">
                  <c:v>46.2</c:v>
                </c:pt>
                <c:pt idx="16">
                  <c:v>136.30000000000001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5D-41DC-899C-8E7D4D24E1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6330735"/>
        <c:axId val="877147935"/>
      </c:lineChart>
      <c:catAx>
        <c:axId val="902914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2915215"/>
        <c:crosses val="autoZero"/>
        <c:auto val="1"/>
        <c:lblAlgn val="ctr"/>
        <c:lblOffset val="100"/>
        <c:noMultiLvlLbl val="0"/>
      </c:catAx>
      <c:valAx>
        <c:axId val="90291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2914383"/>
        <c:crosses val="autoZero"/>
        <c:crossBetween val="between"/>
      </c:valAx>
      <c:valAx>
        <c:axId val="87714793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6330735"/>
        <c:crosses val="max"/>
        <c:crossBetween val="between"/>
      </c:valAx>
      <c:catAx>
        <c:axId val="8763307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7147935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C7652-12E6-477B-B4D2-47CBC1DC3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EEB400-4154-4965-BA5C-96C97ED5B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BB242-A4AF-476C-885F-785A6C56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4B9FD-F306-4A60-9306-CA7CDFB4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443CE-68F7-4357-9308-B5FA608E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4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30835-C245-40F0-B7DF-B1AD01BC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71E64F-0122-453D-845A-F6520DB21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ABB97-E6A1-4DB3-A446-1A2B2D36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467AF-7933-4C01-8E67-85B5060F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05E1A-2633-49A7-8523-EA5DE23D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8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340831-EA42-4CFA-B3B2-5A21048A2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76313D-C9C1-4247-8B8F-9785840DD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86F8C-9B16-4998-A5F5-532B2764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684A8-9B26-49B9-9AA5-A9A251E3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961FC-646E-44D3-9B49-F49958B7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1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1711-F194-4AAA-8D78-B058274F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B5BD9-5FC0-4002-9E36-39F62BAA5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4BBB2-32B9-492E-AF1F-EC714931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A7E98-C16B-4669-9886-D379D61B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0DD41-6E1F-43D1-846D-F49DE966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5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4E4D4-1BA2-402F-8E69-EBDF56AB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012007-73CD-4945-A323-160573256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6310E-C73D-4AC7-AEAF-49DEC5EA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FFC83-EE98-440B-A745-33CFCD61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B8DD1-16B8-4E24-B990-02A65918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6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E10EF-F8A7-4FFA-9B34-047912A3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48C59-371E-4A4D-B3D3-BEED26B3B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1B8298-F543-4632-9A77-402858C78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AF2EFB-ECCC-4ECC-8EAA-63783177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21DAB-70C5-4ECC-80A6-4D5C3070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978E-9BE2-4C32-8D78-8BF38D73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1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B7C6E-7AB4-453E-8B52-48A253D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CE5C7E-671B-4C26-A490-163215318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221AD-9106-48F5-8A43-DF34BB26D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B31606-500C-41DE-AA98-58FB54223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43A36F-A6B6-495D-8602-35E922330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73AEC6-1E42-4902-93C6-A36B1EFB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67C51-5AF1-433E-AF5C-BC4C930C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65CAC1-B553-4B08-9A3A-B19A3336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2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65D32-B402-456D-95E1-A0D2D42D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93EC0C-0979-479C-8CB4-C9C6331F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BB4BF6-2B0D-456B-A021-3504ECC5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2A3A8-A28E-4E60-91FD-DE634804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1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AE6DBC-0A35-48B5-8DB9-37E0E9D2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197998-F6B9-4578-879E-8B2B0D8D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5F64B0-F072-40BC-ACE7-58B1C971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4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00DF9-05F1-4FB9-952B-47719BFB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05190-337D-4883-91B1-4978BD35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A6C61-9E5C-45D4-AF0B-3A0BA535B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45AE6A-13E8-4F58-9F90-862B87B4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417F6-ABA2-44DA-9F27-3B2B83D4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833B7-39EC-48F1-99FB-748546C5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9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7BB7C-B2A8-4100-884E-EE9F42C8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6123C0-6B05-443C-A01A-AD04E18E7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3CA48-8FCE-4596-B4F2-2DFDF1840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00209E-2D71-4755-B88F-3951284B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E0C2A-A26A-47AE-9D24-95236CF1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4C675-B53C-463C-A451-6C71D2CF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9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3856DD-AE27-432E-B08F-6675D509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62873C-0D22-426A-B370-7A3EC99F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83615-1D7C-4B14-8DD7-3B28990DF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BBAC-252F-4619-AD4B-021D2BE96488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A3A01-371A-42D2-B3C1-6FE458EAB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1CE1E-01CF-478E-AB1F-45F7A607C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03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DFEC4-6A6B-484A-8D1F-22C6D66D0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403" y="1122363"/>
            <a:ext cx="9658597" cy="2387600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범죄율과 경제지표의 상관관계</a:t>
            </a:r>
          </a:p>
        </p:txBody>
      </p:sp>
    </p:spTree>
    <p:extLst>
      <p:ext uri="{BB962C8B-B14F-4D97-AF65-F5344CB8AC3E}">
        <p14:creationId xmlns:p14="http://schemas.microsoft.com/office/powerpoint/2010/main" val="260585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5DC80-2563-44C1-8C84-CCBADA410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180"/>
            <a:ext cx="10515600" cy="388679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ko-KR" altLang="en-US" sz="5200" dirty="0"/>
              <a:t> </a:t>
            </a:r>
            <a:r>
              <a:rPr lang="ko-KR" altLang="en-US" sz="4600" dirty="0"/>
              <a:t>＊결론＊</a:t>
            </a:r>
            <a:endParaRPr lang="en-US" altLang="ko-KR" sz="4600" dirty="0"/>
          </a:p>
          <a:p>
            <a:pPr marL="0" indent="0" algn="ctr">
              <a:buNone/>
            </a:pPr>
            <a:endParaRPr lang="en-US" altLang="ko-KR" sz="4600" dirty="0"/>
          </a:p>
          <a:p>
            <a:pPr marL="0" indent="0" algn="ctr">
              <a:buNone/>
            </a:pPr>
            <a:r>
              <a:rPr lang="ko-KR" altLang="en-US" sz="4600" dirty="0"/>
              <a:t>지역별 </a:t>
            </a:r>
            <a:r>
              <a:rPr lang="en-US" altLang="ko-KR" sz="4600" dirty="0"/>
              <a:t>GDP</a:t>
            </a:r>
            <a:r>
              <a:rPr lang="ko-KR" altLang="en-US" sz="4600" dirty="0"/>
              <a:t>는 올라갔는데</a:t>
            </a:r>
            <a:endParaRPr lang="en-US" altLang="ko-KR" sz="4600" dirty="0"/>
          </a:p>
          <a:p>
            <a:pPr algn="ctr"/>
            <a:endParaRPr lang="en-US" altLang="ko-KR" sz="4600" dirty="0"/>
          </a:p>
          <a:p>
            <a:pPr marL="0" indent="0" algn="ctr">
              <a:buNone/>
            </a:pPr>
            <a:r>
              <a:rPr lang="ko-KR" altLang="en-US" sz="4600" dirty="0"/>
              <a:t>범죄율이 올라가버렸다</a:t>
            </a:r>
            <a:endParaRPr lang="en-US" altLang="ko-KR" sz="4600" dirty="0"/>
          </a:p>
          <a:p>
            <a:pPr marL="0" indent="0" algn="ctr">
              <a:buNone/>
            </a:pPr>
            <a:endParaRPr lang="en-US" altLang="ko-KR" sz="4600" dirty="0"/>
          </a:p>
          <a:p>
            <a:pPr marL="0" indent="0" algn="ctr">
              <a:buNone/>
            </a:pPr>
            <a:r>
              <a:rPr lang="ko-KR" altLang="en-US" sz="4600" dirty="0"/>
              <a:t>아마도 코로나 때문인 것 같다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8CD4F-2971-4F7D-9634-11CEE383492B}"/>
              </a:ext>
            </a:extLst>
          </p:cNvPr>
          <p:cNvSpPr txBox="1"/>
          <p:nvPr/>
        </p:nvSpPr>
        <p:spPr>
          <a:xfrm>
            <a:off x="838200" y="625825"/>
            <a:ext cx="81870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범죄율과 지역별 </a:t>
            </a:r>
            <a:r>
              <a:rPr lang="en-US" altLang="ko-KR" sz="4000" dirty="0"/>
              <a:t>GDP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0296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6CA34-70B9-45D3-BCB1-EDD7067E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최종결론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64353-4B09-4EF2-9F08-DD60D2722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023" y="2584264"/>
            <a:ext cx="9059883" cy="35374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44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D659E-5A2A-4E05-99C3-4D5778D9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범죄율과 실업률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ADABC-E02A-4F2C-BC36-FCA02019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1573"/>
            <a:ext cx="10515600" cy="4351338"/>
          </a:xfrm>
        </p:spPr>
        <p:txBody>
          <a:bodyPr/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NotoR"/>
              </a:rPr>
              <a:t> －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R"/>
              </a:rPr>
              <a:t>범죄율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R"/>
              </a:rPr>
              <a:t>=(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R"/>
              </a:rPr>
              <a:t>형법범죄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R"/>
              </a:rPr>
              <a:t>÷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R"/>
              </a:rPr>
              <a:t>총인구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R"/>
              </a:rPr>
              <a:t>) × 100,000</a:t>
            </a:r>
          </a:p>
          <a:p>
            <a:endParaRPr lang="en-US" altLang="ko-KR" dirty="0">
              <a:solidFill>
                <a:srgbClr val="333333"/>
              </a:solidFill>
              <a:latin typeface="NotoR"/>
              <a:ea typeface="나눔고딕" pitchFamily="2" charset="-127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R"/>
              </a:rPr>
              <a:t> － 절도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R"/>
              </a:rPr>
              <a:t>사기와 같은 재산범죄와 살인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R"/>
              </a:rPr>
              <a:t>강도와 같은 강력 범죄 뿐만 아니라 위조범죄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R"/>
              </a:rPr>
              <a:t>공무원범죄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R"/>
              </a:rPr>
              <a:t>풍속범죄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R"/>
              </a:rPr>
              <a:t>과실범죄 등도 포함</a:t>
            </a:r>
            <a:endParaRPr lang="en-US" altLang="ko-KR" b="0" i="0" dirty="0">
              <a:solidFill>
                <a:srgbClr val="333333"/>
              </a:solidFill>
              <a:effectLst/>
              <a:latin typeface="NotoR"/>
            </a:endParaRPr>
          </a:p>
          <a:p>
            <a:endParaRPr lang="en-US" altLang="ko-KR" dirty="0">
              <a:solidFill>
                <a:srgbClr val="333333"/>
              </a:solidFill>
              <a:latin typeface="NotoR"/>
              <a:ea typeface="나눔고딕" pitchFamily="2" charset="-127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R"/>
              </a:rPr>
              <a:t> － 나라마다 범죄의 규정과 집계방식이 달라 국가 간 범죄발생을 비교하기는 어렵다</a:t>
            </a:r>
            <a:r>
              <a:rPr lang="ko-KR" altLang="en-US" dirty="0">
                <a:solidFill>
                  <a:srgbClr val="333333"/>
                </a:solidFill>
                <a:latin typeface="NotoR"/>
              </a:rPr>
              <a:t>고 함</a:t>
            </a:r>
            <a:endParaRPr lang="en-US" altLang="ko-KR" dirty="0">
              <a:solidFill>
                <a:srgbClr val="333333"/>
              </a:solidFill>
              <a:latin typeface="NotoR"/>
            </a:endParaRPr>
          </a:p>
          <a:p>
            <a:endParaRPr lang="en-US" altLang="ko-KR" b="1" i="0" dirty="0">
              <a:solidFill>
                <a:srgbClr val="333333"/>
              </a:solidFill>
              <a:effectLst/>
              <a:latin typeface="NotoR"/>
              <a:ea typeface="나눔고딕" pitchFamily="2" charset="-127"/>
            </a:endParaRPr>
          </a:p>
          <a:p>
            <a:endParaRPr lang="en-US" altLang="ko-KR" b="1" i="0" dirty="0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42D9B-BE27-43BB-B7C8-061A1B3C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범죄율과 실업률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1C3FC-4493-47DA-939A-251A59AB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3453"/>
            <a:ext cx="10515600" cy="4351338"/>
          </a:xfrm>
        </p:spPr>
        <p:txBody>
          <a:bodyPr/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－ 실업률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(%)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= [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실업자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÷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경제활동인구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] × 100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－ 실업률이 올라갈수록 범죄율은 내려갈까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－ 지난 </a:t>
            </a:r>
            <a:r>
              <a:rPr lang="en-US" altLang="ko-KR" dirty="0"/>
              <a:t>3</a:t>
            </a:r>
            <a:r>
              <a:rPr lang="ko-KR" altLang="en-US" dirty="0"/>
              <a:t>년간 도시 별 실업률과 범죄율을 표로 만들어 그래프로 만듦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78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56A4DF3C-A583-4C18-86C9-915F29ED1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088940"/>
              </p:ext>
            </p:extLst>
          </p:nvPr>
        </p:nvGraphicFramePr>
        <p:xfrm>
          <a:off x="700644" y="712520"/>
          <a:ext cx="10515600" cy="5425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195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A7B57-4046-4BDF-B14B-9488D7994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29"/>
            <a:ext cx="10515600" cy="395993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2020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년에 코로나 때문에 범죄율이 많이 떨어졌다가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2022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년에 다시 올라갔다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대체로 실업률이 낮아졌는데 범죄율은 올라가버렸다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울산의 범죄율이 낮은 이유는 인구수의 감소 때문이라는 기사를 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F579D-3EF8-4866-832A-7D1959DABA31}"/>
              </a:ext>
            </a:extLst>
          </p:cNvPr>
          <p:cNvSpPr txBox="1"/>
          <p:nvPr/>
        </p:nvSpPr>
        <p:spPr>
          <a:xfrm>
            <a:off x="1082138" y="501134"/>
            <a:ext cx="6095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범죄율과 실업률</a:t>
            </a:r>
          </a:p>
        </p:txBody>
      </p:sp>
    </p:spTree>
    <p:extLst>
      <p:ext uri="{BB962C8B-B14F-4D97-AF65-F5344CB8AC3E}">
        <p14:creationId xmlns:p14="http://schemas.microsoft.com/office/powerpoint/2010/main" val="271750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462C5-CF3F-43F1-AE79-EEBF0DF81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841"/>
            <a:ext cx="10515600" cy="4791209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sz="6000" dirty="0"/>
              <a:t> </a:t>
            </a:r>
            <a:r>
              <a:rPr lang="ko-KR" altLang="en-US" sz="4600" dirty="0"/>
              <a:t>＊결론＊</a:t>
            </a:r>
            <a:endParaRPr lang="en-US" altLang="ko-KR" sz="4600" dirty="0"/>
          </a:p>
          <a:p>
            <a:pPr marL="0" indent="0" algn="ctr">
              <a:buNone/>
            </a:pPr>
            <a:endParaRPr lang="en-US" altLang="ko-KR" sz="4600" dirty="0"/>
          </a:p>
          <a:p>
            <a:pPr marL="0" indent="0" algn="ctr">
              <a:buNone/>
            </a:pPr>
            <a:r>
              <a:rPr lang="ko-KR" altLang="en-US" sz="4600" dirty="0"/>
              <a:t>실업률이 낮아졌는데</a:t>
            </a:r>
            <a:endParaRPr lang="en-US" altLang="ko-KR" sz="4600" dirty="0"/>
          </a:p>
          <a:p>
            <a:pPr marL="0" indent="0" algn="ctr">
              <a:buNone/>
            </a:pPr>
            <a:endParaRPr lang="en-US" altLang="ko-KR" sz="4600" dirty="0"/>
          </a:p>
          <a:p>
            <a:pPr marL="0" indent="0" algn="ctr">
              <a:buNone/>
            </a:pPr>
            <a:r>
              <a:rPr lang="ko-KR" altLang="en-US" sz="4600" dirty="0"/>
              <a:t>범죄율이 올라가버렸다</a:t>
            </a:r>
            <a:endParaRPr lang="en-US" altLang="ko-KR" sz="4600" dirty="0"/>
          </a:p>
          <a:p>
            <a:pPr marL="0" indent="0" algn="ctr">
              <a:buNone/>
            </a:pPr>
            <a:endParaRPr lang="en-US" altLang="ko-KR" sz="4600" dirty="0"/>
          </a:p>
          <a:p>
            <a:pPr marL="0" indent="0" algn="ctr">
              <a:buNone/>
            </a:pPr>
            <a:r>
              <a:rPr lang="ko-KR" altLang="en-US" sz="4600" dirty="0"/>
              <a:t>아마도 코로나 때문인 것 같다</a:t>
            </a:r>
            <a:endParaRPr lang="en-US" altLang="ko-KR" sz="4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7357A-8A63-469E-8AE1-655B7A8FED2D}"/>
              </a:ext>
            </a:extLst>
          </p:cNvPr>
          <p:cNvSpPr txBox="1"/>
          <p:nvPr/>
        </p:nvSpPr>
        <p:spPr>
          <a:xfrm>
            <a:off x="1082138" y="501134"/>
            <a:ext cx="60950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/>
              <a:t>1. </a:t>
            </a:r>
            <a:r>
              <a:rPr lang="ko-KR" altLang="en-US" sz="4400" dirty="0"/>
              <a:t>범죄율과 실업률</a:t>
            </a:r>
          </a:p>
        </p:txBody>
      </p:sp>
    </p:spTree>
    <p:extLst>
      <p:ext uri="{BB962C8B-B14F-4D97-AF65-F5344CB8AC3E}">
        <p14:creationId xmlns:p14="http://schemas.microsoft.com/office/powerpoint/2010/main" val="126229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2EF53-6B1C-4676-A925-52514154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범죄율과 지역별 </a:t>
            </a:r>
            <a:r>
              <a:rPr lang="en-US" altLang="ko-KR" sz="4000" dirty="0"/>
              <a:t>GDP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5FDA8-9244-4BCB-AFEF-32019E51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지역별 </a:t>
            </a:r>
            <a:r>
              <a:rPr lang="en-US" altLang="ko-KR" dirty="0"/>
              <a:t>GDP</a:t>
            </a:r>
            <a:r>
              <a:rPr lang="ko-KR" altLang="en-US" dirty="0"/>
              <a:t>는 실질</a:t>
            </a:r>
            <a:r>
              <a:rPr lang="en-US" altLang="ko-KR" dirty="0"/>
              <a:t>GDP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*</a:t>
            </a:r>
            <a:r>
              <a:rPr lang="ko-KR" altLang="en-US" dirty="0"/>
              <a:t>명목 </a:t>
            </a:r>
            <a:r>
              <a:rPr lang="en-US" altLang="ko-KR" dirty="0"/>
              <a:t>GDP =&gt; </a:t>
            </a:r>
            <a:r>
              <a:rPr lang="ko-KR" altLang="en-US" dirty="0"/>
              <a:t>지역에서 생산되는 모든 서비스와 </a:t>
            </a:r>
            <a:r>
              <a:rPr lang="ko-KR" altLang="en-US" b="0" i="0" dirty="0">
                <a:solidFill>
                  <a:srgbClr val="444447"/>
                </a:solidFill>
                <a:effectLst/>
                <a:latin typeface="-apple-system"/>
              </a:rPr>
              <a:t>모든 </a:t>
            </a:r>
            <a:endParaRPr lang="en-US" altLang="ko-KR" b="0" i="0" dirty="0">
              <a:solidFill>
                <a:srgbClr val="44444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444447"/>
                </a:solidFill>
                <a:latin typeface="-apple-system"/>
              </a:rPr>
              <a:t>  		          </a:t>
            </a:r>
            <a:r>
              <a:rPr lang="ko-KR" altLang="en-US" b="0" i="0" dirty="0">
                <a:solidFill>
                  <a:srgbClr val="444447"/>
                </a:solidFill>
                <a:effectLst/>
                <a:latin typeface="-apple-system"/>
              </a:rPr>
              <a:t>경제주체가 일정기간 동안 생산한 재화 및 </a:t>
            </a:r>
            <a:endParaRPr lang="en-US" altLang="ko-KR" b="0" i="0" dirty="0">
              <a:solidFill>
                <a:srgbClr val="44444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444447"/>
                </a:solidFill>
                <a:latin typeface="-apple-system"/>
              </a:rPr>
              <a:t>		          </a:t>
            </a:r>
            <a:r>
              <a:rPr lang="ko-KR" altLang="en-US" b="0" i="0" dirty="0">
                <a:solidFill>
                  <a:srgbClr val="444447"/>
                </a:solidFill>
                <a:effectLst/>
                <a:latin typeface="-apple-system"/>
              </a:rPr>
              <a:t>서비스의 부가가치</a:t>
            </a:r>
            <a:endParaRPr lang="en-US" altLang="ko-KR" b="0" i="0" dirty="0">
              <a:solidFill>
                <a:srgbClr val="44444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444447"/>
                </a:solidFill>
                <a:latin typeface="-apple-system"/>
              </a:rPr>
              <a:t>    *</a:t>
            </a:r>
            <a:r>
              <a:rPr lang="ko-KR" altLang="en-US" dirty="0">
                <a:solidFill>
                  <a:srgbClr val="444447"/>
                </a:solidFill>
                <a:latin typeface="-apple-system"/>
              </a:rPr>
              <a:t>실질 </a:t>
            </a:r>
            <a:r>
              <a:rPr lang="en-US" altLang="ko-KR" dirty="0">
                <a:solidFill>
                  <a:srgbClr val="444447"/>
                </a:solidFill>
                <a:latin typeface="-apple-system"/>
              </a:rPr>
              <a:t>GDP =&gt; </a:t>
            </a:r>
            <a:r>
              <a:rPr lang="ko-KR" altLang="en-US" dirty="0">
                <a:solidFill>
                  <a:srgbClr val="444447"/>
                </a:solidFill>
                <a:latin typeface="-apple-system"/>
              </a:rPr>
              <a:t>명목</a:t>
            </a:r>
            <a:r>
              <a:rPr lang="en-US" altLang="ko-KR" dirty="0">
                <a:solidFill>
                  <a:srgbClr val="444447"/>
                </a:solidFill>
                <a:latin typeface="-apple-system"/>
              </a:rPr>
              <a:t>GDP</a:t>
            </a:r>
            <a:r>
              <a:rPr lang="ko-KR" altLang="en-US" dirty="0">
                <a:solidFill>
                  <a:srgbClr val="444447"/>
                </a:solidFill>
                <a:latin typeface="-apple-system"/>
              </a:rPr>
              <a:t>에서 물가상승률 반영</a:t>
            </a:r>
            <a:endParaRPr lang="en-US" altLang="ko-KR" dirty="0">
              <a:solidFill>
                <a:srgbClr val="444447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444447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과연 지역별 </a:t>
            </a:r>
            <a:r>
              <a:rPr lang="en-US" altLang="ko-KR" dirty="0"/>
              <a:t>GDP</a:t>
            </a:r>
            <a:r>
              <a:rPr lang="ko-KR" altLang="en-US" dirty="0"/>
              <a:t>가 오르면 범죄율이 낮아질까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627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57A30B41-8832-4F2C-AE92-AADD63D26B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3013322"/>
              </p:ext>
            </p:extLst>
          </p:nvPr>
        </p:nvGraphicFramePr>
        <p:xfrm>
          <a:off x="730332" y="516576"/>
          <a:ext cx="10539351" cy="5824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188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22844-7D17-473A-81B4-D42B24B9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96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지역별 </a:t>
            </a:r>
            <a:r>
              <a:rPr lang="en-US" altLang="ko-KR" dirty="0"/>
              <a:t>GDP</a:t>
            </a:r>
            <a:r>
              <a:rPr lang="ko-KR" altLang="en-US" dirty="0"/>
              <a:t>가 높다고 해서 범죄율이 낮거나</a:t>
            </a:r>
            <a:r>
              <a:rPr lang="en-US" altLang="ko-KR" dirty="0"/>
              <a:t>, </a:t>
            </a:r>
            <a:r>
              <a:rPr lang="ko-KR" altLang="en-US" dirty="0"/>
              <a:t>반대로 지역별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GDP</a:t>
            </a:r>
            <a:r>
              <a:rPr lang="ko-KR" altLang="en-US" dirty="0"/>
              <a:t>가 낮다고 범죄율이 높은 것은 아니다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2020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년에 코로나 때문에 범죄율이 많이 떨어졌다가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2022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년에 다시 올라갔다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그나저나 서울</a:t>
            </a:r>
            <a:r>
              <a:rPr lang="en-US" altLang="ko-KR" dirty="0"/>
              <a:t>, </a:t>
            </a:r>
            <a:r>
              <a:rPr lang="ko-KR" altLang="en-US" dirty="0"/>
              <a:t>경기지역은 다른 지역과 </a:t>
            </a:r>
            <a:r>
              <a:rPr lang="en-US" altLang="ko-KR" dirty="0"/>
              <a:t>GDP </a:t>
            </a:r>
            <a:r>
              <a:rPr lang="ko-KR" altLang="en-US" dirty="0"/>
              <a:t>차이가 많이 난다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6F5B9-F439-4269-8AF1-9476FC555136}"/>
              </a:ext>
            </a:extLst>
          </p:cNvPr>
          <p:cNvSpPr txBox="1"/>
          <p:nvPr/>
        </p:nvSpPr>
        <p:spPr>
          <a:xfrm>
            <a:off x="838199" y="625825"/>
            <a:ext cx="8317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범죄율과 지역별 </a:t>
            </a:r>
            <a:r>
              <a:rPr lang="en-US" altLang="ko-KR" sz="4000" dirty="0"/>
              <a:t>GDP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9907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269</Words>
  <Application>Microsoft Office PowerPoint</Application>
  <PresentationFormat>와이드스크린</PresentationFormat>
  <Paragraphs>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-apple-system</vt:lpstr>
      <vt:lpstr>NotoR</vt:lpstr>
      <vt:lpstr>나눔고딕</vt:lpstr>
      <vt:lpstr>맑은 고딕</vt:lpstr>
      <vt:lpstr>한컴 고딕</vt:lpstr>
      <vt:lpstr>Arial</vt:lpstr>
      <vt:lpstr>Office 테마</vt:lpstr>
      <vt:lpstr>범죄율과 경제지표의 상관관계</vt:lpstr>
      <vt:lpstr>1. 범죄율과 실업률</vt:lpstr>
      <vt:lpstr>1. 범죄율과 실업률</vt:lpstr>
      <vt:lpstr>PowerPoint 프레젠테이션</vt:lpstr>
      <vt:lpstr>PowerPoint 프레젠테이션</vt:lpstr>
      <vt:lpstr>PowerPoint 프레젠테이션</vt:lpstr>
      <vt:lpstr>2. 범죄율과 지역별 GDP</vt:lpstr>
      <vt:lpstr>PowerPoint 프레젠테이션</vt:lpstr>
      <vt:lpstr>PowerPoint 프레젠테이션</vt:lpstr>
      <vt:lpstr>PowerPoint 프레젠테이션</vt:lpstr>
      <vt:lpstr>최종결론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</dc:creator>
  <cp:lastModifiedBy>kdp</cp:lastModifiedBy>
  <cp:revision>31</cp:revision>
  <dcterms:created xsi:type="dcterms:W3CDTF">2024-07-17T10:32:01Z</dcterms:created>
  <dcterms:modified xsi:type="dcterms:W3CDTF">2024-07-18T04:00:33Z</dcterms:modified>
</cp:coreProperties>
</file>