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46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52" y="56"/>
      </p:cViewPr>
      <p:guideLst>
        <p:guide orient="horz" pos="2160"/>
        <p:guide pos="3840"/>
        <p:guide pos="211"/>
        <p:guide pos="7469"/>
        <p:guide orient="horz" pos="4088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범죄율과 실업률의 상관관계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2021실업률증강률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0.2</c:v>
                </c:pt>
                <c:pt idx="1">
                  <c:v>-0.8</c:v>
                </c:pt>
                <c:pt idx="2">
                  <c:v>-0.2</c:v>
                </c:pt>
                <c:pt idx="3">
                  <c:v>-0.6</c:v>
                </c:pt>
                <c:pt idx="4">
                  <c:v>-0.3</c:v>
                </c:pt>
                <c:pt idx="5">
                  <c:v>-1.1000000000000001</c:v>
                </c:pt>
                <c:pt idx="6">
                  <c:v>-0.6</c:v>
                </c:pt>
                <c:pt idx="7">
                  <c:v>-0.7</c:v>
                </c:pt>
                <c:pt idx="8">
                  <c:v>-0.3</c:v>
                </c:pt>
                <c:pt idx="9">
                  <c:v>-0.3</c:v>
                </c:pt>
                <c:pt idx="10">
                  <c:v>-0.7</c:v>
                </c:pt>
                <c:pt idx="11">
                  <c:v>-1.2</c:v>
                </c:pt>
                <c:pt idx="12">
                  <c:v>-0.3</c:v>
                </c:pt>
                <c:pt idx="13">
                  <c:v>-0.1</c:v>
                </c:pt>
                <c:pt idx="14">
                  <c:v>-0.8</c:v>
                </c:pt>
                <c:pt idx="15">
                  <c:v>0.1</c:v>
                </c:pt>
                <c:pt idx="16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9-47FA-A971-A014D5EB8F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2022실업률증강률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-1.4</c:v>
                </c:pt>
                <c:pt idx="1">
                  <c:v>-0.4</c:v>
                </c:pt>
                <c:pt idx="2">
                  <c:v>-0.8</c:v>
                </c:pt>
                <c:pt idx="3">
                  <c:v>-0.7</c:v>
                </c:pt>
                <c:pt idx="4">
                  <c:v>-0.7</c:v>
                </c:pt>
                <c:pt idx="5">
                  <c:v>-0.9</c:v>
                </c:pt>
                <c:pt idx="6">
                  <c:v>-0.4</c:v>
                </c:pt>
                <c:pt idx="7">
                  <c:v>-0.1</c:v>
                </c:pt>
                <c:pt idx="8">
                  <c:v>-1</c:v>
                </c:pt>
                <c:pt idx="9">
                  <c:v>-0.4</c:v>
                </c:pt>
                <c:pt idx="10">
                  <c:v>0</c:v>
                </c:pt>
                <c:pt idx="11">
                  <c:v>0</c:v>
                </c:pt>
                <c:pt idx="12">
                  <c:v>0.2</c:v>
                </c:pt>
                <c:pt idx="13">
                  <c:v>-0.1</c:v>
                </c:pt>
                <c:pt idx="14">
                  <c:v>-0.7</c:v>
                </c:pt>
                <c:pt idx="15">
                  <c:v>-0.8</c:v>
                </c:pt>
                <c:pt idx="16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59-47FA-A971-A014D5EB8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82639183"/>
        <c:axId val="682639599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2021범죄율증강량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-402.3</c:v>
                </c:pt>
                <c:pt idx="1">
                  <c:v>-374.6</c:v>
                </c:pt>
                <c:pt idx="2">
                  <c:v>-241.6</c:v>
                </c:pt>
                <c:pt idx="3">
                  <c:v>-376.1</c:v>
                </c:pt>
                <c:pt idx="4">
                  <c:v>-344.6</c:v>
                </c:pt>
                <c:pt idx="5">
                  <c:v>-321.3</c:v>
                </c:pt>
                <c:pt idx="6">
                  <c:v>-100.9</c:v>
                </c:pt>
                <c:pt idx="7">
                  <c:v>-216.2</c:v>
                </c:pt>
                <c:pt idx="8">
                  <c:v>-338.5</c:v>
                </c:pt>
                <c:pt idx="9">
                  <c:v>-390.1</c:v>
                </c:pt>
                <c:pt idx="10">
                  <c:v>-282.60000000000002</c:v>
                </c:pt>
                <c:pt idx="11">
                  <c:v>-401</c:v>
                </c:pt>
                <c:pt idx="12">
                  <c:v>-172.7</c:v>
                </c:pt>
                <c:pt idx="13">
                  <c:v>-357.9</c:v>
                </c:pt>
                <c:pt idx="14">
                  <c:v>-307.8</c:v>
                </c:pt>
                <c:pt idx="15">
                  <c:v>-342.3</c:v>
                </c:pt>
                <c:pt idx="16">
                  <c:v>-426.9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59-47FA-A971-A014D5EB8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2022범죄율증강량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244.1</c:v>
                </c:pt>
                <c:pt idx="1">
                  <c:v>171.1</c:v>
                </c:pt>
                <c:pt idx="2">
                  <c:v>-12.5</c:v>
                </c:pt>
                <c:pt idx="3">
                  <c:v>175.3</c:v>
                </c:pt>
                <c:pt idx="4">
                  <c:v>-92.3</c:v>
                </c:pt>
                <c:pt idx="5">
                  <c:v>270.2</c:v>
                </c:pt>
                <c:pt idx="6">
                  <c:v>-491.4</c:v>
                </c:pt>
                <c:pt idx="7">
                  <c:v>147.69999999999999</c:v>
                </c:pt>
                <c:pt idx="8">
                  <c:v>17.899999999999999</c:v>
                </c:pt>
                <c:pt idx="9">
                  <c:v>45.5</c:v>
                </c:pt>
                <c:pt idx="10">
                  <c:v>23.4</c:v>
                </c:pt>
                <c:pt idx="11">
                  <c:v>208.5</c:v>
                </c:pt>
                <c:pt idx="12">
                  <c:v>93.7</c:v>
                </c:pt>
                <c:pt idx="13">
                  <c:v>101</c:v>
                </c:pt>
                <c:pt idx="14">
                  <c:v>169.3</c:v>
                </c:pt>
                <c:pt idx="15">
                  <c:v>46.2</c:v>
                </c:pt>
                <c:pt idx="16">
                  <c:v>136.30000000000001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59-47FA-A971-A014D5EB8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2913967"/>
        <c:axId val="902915631"/>
      </c:lineChart>
      <c:catAx>
        <c:axId val="68263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2639599"/>
        <c:crosses val="autoZero"/>
        <c:auto val="1"/>
        <c:lblAlgn val="ctr"/>
        <c:lblOffset val="100"/>
        <c:noMultiLvlLbl val="0"/>
      </c:catAx>
      <c:valAx>
        <c:axId val="68263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2639183"/>
        <c:crosses val="autoZero"/>
        <c:crossBetween val="between"/>
      </c:valAx>
      <c:valAx>
        <c:axId val="902915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913967"/>
        <c:crosses val="max"/>
        <c:crossBetween val="between"/>
      </c:valAx>
      <c:catAx>
        <c:axId val="9029139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02915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범죄율과 지역별 </a:t>
            </a:r>
            <a:r>
              <a:rPr lang="en-US" altLang="ko-KR" b="1" i="0" dirty="0">
                <a:effectLst/>
              </a:rPr>
              <a:t>GDP</a:t>
            </a:r>
            <a:r>
              <a:rPr lang="ko-KR" altLang="en-US" dirty="0"/>
              <a:t>의</a:t>
            </a:r>
            <a:r>
              <a:rPr lang="ko-KR" altLang="en-US" baseline="0" dirty="0"/>
              <a:t> 상관관계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2021GDP증강량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14040265</c:v>
                </c:pt>
                <c:pt idx="1">
                  <c:v>1666616</c:v>
                </c:pt>
                <c:pt idx="2">
                  <c:v>2348885</c:v>
                </c:pt>
                <c:pt idx="3">
                  <c:v>5418360</c:v>
                </c:pt>
                <c:pt idx="4">
                  <c:v>1726495</c:v>
                </c:pt>
                <c:pt idx="5">
                  <c:v>1291846</c:v>
                </c:pt>
                <c:pt idx="6">
                  <c:v>2386843</c:v>
                </c:pt>
                <c:pt idx="7">
                  <c:v>861409</c:v>
                </c:pt>
                <c:pt idx="8">
                  <c:v>28336011</c:v>
                </c:pt>
                <c:pt idx="9">
                  <c:v>1952195</c:v>
                </c:pt>
                <c:pt idx="10">
                  <c:v>4522144</c:v>
                </c:pt>
                <c:pt idx="11">
                  <c:v>5725169</c:v>
                </c:pt>
                <c:pt idx="12">
                  <c:v>1520131</c:v>
                </c:pt>
                <c:pt idx="13">
                  <c:v>1993293</c:v>
                </c:pt>
                <c:pt idx="14">
                  <c:v>3854104</c:v>
                </c:pt>
                <c:pt idx="15">
                  <c:v>1959249</c:v>
                </c:pt>
                <c:pt idx="16">
                  <c:v>215531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0-4619-B768-A54C73D623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2022GDP증강량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6858201</c:v>
                </c:pt>
                <c:pt idx="1">
                  <c:v>2254436</c:v>
                </c:pt>
                <c:pt idx="2">
                  <c:v>978895</c:v>
                </c:pt>
                <c:pt idx="3">
                  <c:v>5386740</c:v>
                </c:pt>
                <c:pt idx="4">
                  <c:v>682460</c:v>
                </c:pt>
                <c:pt idx="5">
                  <c:v>1895339</c:v>
                </c:pt>
                <c:pt idx="6">
                  <c:v>-319043</c:v>
                </c:pt>
                <c:pt idx="7">
                  <c:v>407037</c:v>
                </c:pt>
                <c:pt idx="8">
                  <c:v>17999526</c:v>
                </c:pt>
                <c:pt idx="9">
                  <c:v>1398007</c:v>
                </c:pt>
                <c:pt idx="10">
                  <c:v>3181391</c:v>
                </c:pt>
                <c:pt idx="11">
                  <c:v>2914172</c:v>
                </c:pt>
                <c:pt idx="12">
                  <c:v>1042046</c:v>
                </c:pt>
                <c:pt idx="13">
                  <c:v>-1490445</c:v>
                </c:pt>
                <c:pt idx="14">
                  <c:v>1833407</c:v>
                </c:pt>
                <c:pt idx="15">
                  <c:v>4880638</c:v>
                </c:pt>
                <c:pt idx="16">
                  <c:v>830154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0-4619-B768-A54C73D62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02914383"/>
        <c:axId val="902915215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2021범죄율증강량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-402.3</c:v>
                </c:pt>
                <c:pt idx="1">
                  <c:v>-374.6</c:v>
                </c:pt>
                <c:pt idx="2">
                  <c:v>-241.6</c:v>
                </c:pt>
                <c:pt idx="3">
                  <c:v>-376.1</c:v>
                </c:pt>
                <c:pt idx="4">
                  <c:v>-344.6</c:v>
                </c:pt>
                <c:pt idx="5">
                  <c:v>-321.3</c:v>
                </c:pt>
                <c:pt idx="6">
                  <c:v>-100.9</c:v>
                </c:pt>
                <c:pt idx="7">
                  <c:v>-216.2</c:v>
                </c:pt>
                <c:pt idx="8">
                  <c:v>-338.5</c:v>
                </c:pt>
                <c:pt idx="9">
                  <c:v>-390.1</c:v>
                </c:pt>
                <c:pt idx="10">
                  <c:v>-282.60000000000002</c:v>
                </c:pt>
                <c:pt idx="11">
                  <c:v>-401</c:v>
                </c:pt>
                <c:pt idx="12">
                  <c:v>-172.7</c:v>
                </c:pt>
                <c:pt idx="13">
                  <c:v>-357.9</c:v>
                </c:pt>
                <c:pt idx="14">
                  <c:v>-307.8</c:v>
                </c:pt>
                <c:pt idx="15">
                  <c:v>-342.3</c:v>
                </c:pt>
                <c:pt idx="16">
                  <c:v>-426.9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B0-4619-B768-A54C73D623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2022범죄율증강량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244.1</c:v>
                </c:pt>
                <c:pt idx="1">
                  <c:v>171.1</c:v>
                </c:pt>
                <c:pt idx="2">
                  <c:v>-12.5</c:v>
                </c:pt>
                <c:pt idx="3">
                  <c:v>175.3</c:v>
                </c:pt>
                <c:pt idx="4">
                  <c:v>-92.3</c:v>
                </c:pt>
                <c:pt idx="5">
                  <c:v>270.2</c:v>
                </c:pt>
                <c:pt idx="6">
                  <c:v>-491.4</c:v>
                </c:pt>
                <c:pt idx="7">
                  <c:v>147.69999999999999</c:v>
                </c:pt>
                <c:pt idx="8">
                  <c:v>17.899999999999999</c:v>
                </c:pt>
                <c:pt idx="9">
                  <c:v>45.5</c:v>
                </c:pt>
                <c:pt idx="10">
                  <c:v>23.4</c:v>
                </c:pt>
                <c:pt idx="11">
                  <c:v>208.5</c:v>
                </c:pt>
                <c:pt idx="12">
                  <c:v>93.7</c:v>
                </c:pt>
                <c:pt idx="13">
                  <c:v>101</c:v>
                </c:pt>
                <c:pt idx="14">
                  <c:v>169.3</c:v>
                </c:pt>
                <c:pt idx="15">
                  <c:v>46.2</c:v>
                </c:pt>
                <c:pt idx="16">
                  <c:v>136.30000000000001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B0-4619-B768-A54C73D62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330735"/>
        <c:axId val="877147935"/>
      </c:lineChart>
      <c:catAx>
        <c:axId val="90291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915215"/>
        <c:crosses val="autoZero"/>
        <c:auto val="1"/>
        <c:lblAlgn val="ctr"/>
        <c:lblOffset val="100"/>
        <c:noMultiLvlLbl val="0"/>
      </c:catAx>
      <c:valAx>
        <c:axId val="90291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914383"/>
        <c:crosses val="autoZero"/>
        <c:crossBetween val="between"/>
      </c:valAx>
      <c:valAx>
        <c:axId val="87714793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6330735"/>
        <c:crosses val="max"/>
        <c:crossBetween val="between"/>
      </c:valAx>
      <c:catAx>
        <c:axId val="876330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7147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63AE-ADAB-4D61-8FEE-8FFD70755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05C6D-3003-467D-B9A5-EE880303F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D35E3-6196-4BB0-B965-D2B7F907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317A3-BB5C-42AE-B399-426F5DF1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39B12-E01F-4B21-A578-91AA1403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BCE56-D8D1-4324-8050-FA8BEA1E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134C1-4B23-40F6-94CB-7C16BEA1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23195-E17F-405A-8414-9F2F8323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05B77-9629-4CC2-A96C-906EE7C4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665F8-5A67-484D-86BB-A89D9D2A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4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769E8F-F96B-46E7-AAB7-78E162BD6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95E5E-DCAD-4630-9068-FC094F63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76DC1-43A4-4BF3-9E5A-25932616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74C7E-F9E0-461D-AA57-6599A24B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8F8CE-145C-4D43-B9CD-A05BDB5B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5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DDB05-7585-4E86-A392-1C53AF09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21E9B-48CC-411F-9C9F-AF7904DE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11313-9A5D-4CDC-90DA-D40F4DC7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61921-1235-41CE-AF8A-F6494D1B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5A4BF-7FA9-4ECA-9771-3A8D1299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0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BB373-6747-4587-AB8D-BEF137AC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D0EC0-0AB8-4EFB-92E8-034CEBD1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A94C2-3950-4212-B371-ABFAAF4B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F2096-968D-40CC-BEAA-CF9AD49A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B9E5B-3A0A-49D5-A795-E6CB95A4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6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587F9-5ED9-4A04-9F46-0A975ED5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37BE0-DD73-4350-8785-C81C8F6C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28193-904D-436B-B7DC-56477E55B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101F4-27F7-4C59-9613-6FD9672E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55409-3D7A-433D-8605-F66FE189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D6CE-F3CC-490F-B561-A511106E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A36E-7BF0-4EF5-B8C6-7BE3CD09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3E28-CCA6-4C06-A2CC-8C3671F5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65BC0-FEB6-4D68-BCD0-541ADAFE5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BA310D-6D17-4F86-91D5-42D4D8120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23010-EDAB-48DA-8702-1FEA3A14A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BCE7D-B223-4DAE-A20A-54D4C578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13388B-1FBA-4CA1-81C7-7E3FFE20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07BCD4-3B48-472C-8642-8D49B9D5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63C2D-230A-4F32-8F3D-6ABA19C2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3BB1F-DD89-451D-9F74-073069FD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E5A8FE-C5DF-400F-B781-BBE6BD05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2678A-442F-4401-A5EB-7E1366CD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4AF00D-2331-42CA-993B-AE1C589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DA326-7A11-4691-87DA-4BDE2221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6693C-306F-4C8A-9FEE-20BFBA21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3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5BE72-CE11-414C-B7DA-9DE1B5C1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8AB5E-9B2E-4B37-8915-6E7861A8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96D20-A3AE-46FE-A4FA-F7033FEF5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0F758-D4B6-45B8-ADD6-6810044A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0563C-D21A-4BE7-9F00-8A20AEEA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0CF01-7E5F-4404-B957-521D10DE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5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7B720-CD6A-4CC0-9AB4-52AC1698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C3C38A-FD8A-4B58-BA69-53DCC647B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E648A-5BF0-4D85-97B3-60A99FAD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74AC5-2786-4E11-99B3-540A472B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5F216-422F-4BF8-881D-7735F189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6CC29-4051-4D90-827B-7E67C422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5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ko/%EC%A2%85%EC%9D%B4-%EB%B0%B0%EA%B2%BD-%EC%9E%8E-874326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8189EA-F7E2-4F92-9A8C-33E50E8F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8C3EA-ADCB-459E-A3A0-11F984B4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157FA-7EF8-4048-B695-F8A51D893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2C7E-70D1-4CC5-81D1-69AAFE8D2B8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DA9C7-8E21-436A-BD09-7922514FE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A03F1-23F9-4376-990E-676BA00F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2120-F806-4FC1-BC6B-6C06CA3C7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www.sienanews.it/in-evidenza/il-criminologo-e-i-delitti-del-mostro-di-firenz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rime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AC786E5-89CA-4C0B-95E5-F0E52EAB5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582770" y="-745231"/>
            <a:ext cx="13357541" cy="834846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  <p:sp>
        <p:nvSpPr>
          <p:cNvPr id="18" name="배지 17">
            <a:extLst>
              <a:ext uri="{FF2B5EF4-FFF2-40B4-BE49-F238E27FC236}">
                <a16:creationId xmlns:a16="http://schemas.microsoft.com/office/drawing/2014/main" id="{56168DD0-1F66-419D-A09B-12EC5741CECA}"/>
              </a:ext>
            </a:extLst>
          </p:cNvPr>
          <p:cNvSpPr/>
          <p:nvPr/>
        </p:nvSpPr>
        <p:spPr>
          <a:xfrm>
            <a:off x="334964" y="360000"/>
            <a:ext cx="11501436" cy="6125467"/>
          </a:xfrm>
          <a:prstGeom prst="plaque">
            <a:avLst>
              <a:gd name="adj" fmla="val 3674"/>
            </a:avLst>
          </a:prstGeom>
          <a:noFill/>
          <a:ln w="28575">
            <a:solidFill>
              <a:srgbClr val="C09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25D1-815C-4C49-B7FC-A477C2654233}"/>
              </a:ext>
            </a:extLst>
          </p:cNvPr>
          <p:cNvSpPr txBox="1"/>
          <p:nvPr/>
        </p:nvSpPr>
        <p:spPr>
          <a:xfrm>
            <a:off x="609600" y="2566493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C09465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범죄율과 경제지표의 연관성</a:t>
            </a:r>
            <a:endParaRPr lang="en-US" altLang="ko-KR" sz="6000" b="1" dirty="0">
              <a:solidFill>
                <a:srgbClr val="C09465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29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1" t="-1" r="-4204" b="-4204"/>
          <a:stretch/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9ABDDE-8851-418C-B757-4D7E825FC051}"/>
              </a:ext>
            </a:extLst>
          </p:cNvPr>
          <p:cNvGrpSpPr/>
          <p:nvPr/>
        </p:nvGrpSpPr>
        <p:grpSpPr>
          <a:xfrm>
            <a:off x="334962" y="-1"/>
            <a:ext cx="11522076" cy="1014632"/>
            <a:chOff x="334962" y="-1"/>
            <a:chExt cx="11522076" cy="1014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F31150-5A7F-4AEF-A309-275666041FDA}"/>
                </a:ext>
              </a:extLst>
            </p:cNvPr>
            <p:cNvSpPr/>
            <p:nvPr/>
          </p:nvSpPr>
          <p:spPr>
            <a:xfrm>
              <a:off x="334962" y="-1"/>
              <a:ext cx="139171" cy="1014631"/>
            </a:xfrm>
            <a:prstGeom prst="rect">
              <a:avLst/>
            </a:prstGeom>
            <a:solidFill>
              <a:srgbClr val="C09465"/>
            </a:solidFill>
            <a:ln>
              <a:solidFill>
                <a:srgbClr val="C09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946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825D-C80F-4758-BA25-8DBA921ABE3E}"/>
                </a:ext>
              </a:extLst>
            </p:cNvPr>
            <p:cNvSpPr txBox="1"/>
            <p:nvPr/>
          </p:nvSpPr>
          <p:spPr>
            <a:xfrm>
              <a:off x="474133" y="368300"/>
              <a:ext cx="1138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2. </a:t>
              </a:r>
              <a:r>
                <a:rPr lang="ko-KR" altLang="en-US" sz="3600" dirty="0"/>
                <a:t>범죄율과 지역별 </a:t>
              </a:r>
              <a:r>
                <a:rPr lang="en-US" altLang="ko-KR" sz="3600" dirty="0"/>
                <a:t>GDP</a:t>
              </a:r>
              <a:endParaRPr lang="ko-KR" altLang="en-US" sz="3600" dirty="0"/>
            </a:p>
          </p:txBody>
        </p:sp>
      </p:grp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7BD9CE-F733-4D6D-9AA3-D804E2F1AE47}"/>
              </a:ext>
            </a:extLst>
          </p:cNvPr>
          <p:cNvSpPr txBox="1">
            <a:spLocks/>
          </p:cNvSpPr>
          <p:nvPr/>
        </p:nvSpPr>
        <p:spPr>
          <a:xfrm>
            <a:off x="838200" y="19896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ko-KR" altLang="en-US" sz="3200" dirty="0"/>
              <a:t>지역별 </a:t>
            </a:r>
            <a:r>
              <a:rPr lang="en-US" altLang="ko-KR" sz="3200" dirty="0"/>
              <a:t>GDP</a:t>
            </a:r>
            <a:r>
              <a:rPr lang="ko-KR" altLang="en-US" sz="3200" dirty="0"/>
              <a:t>가 올랐는데 범죄율은 오히려 올라갔다</a:t>
            </a:r>
            <a:endParaRPr lang="en-US" altLang="ko-KR" sz="3200" dirty="0"/>
          </a:p>
          <a:p>
            <a:pPr marL="457200" indent="-457200" algn="l">
              <a:buFontTx/>
              <a:buChar char="-"/>
            </a:pPr>
            <a:endParaRPr lang="en-US" altLang="ko-KR" sz="3200" dirty="0"/>
          </a:p>
          <a:p>
            <a:pPr algn="l">
              <a:buFontTx/>
              <a:buChar char="-"/>
            </a:pPr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2020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년에 코로나 때문에 범죄율이 많이 떨어졌다가 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2022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년에 다시 올라갔다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－ 서울、 경기의 </a:t>
            </a:r>
            <a:r>
              <a:rPr lang="en-US" altLang="ko-KR" sz="3200" dirty="0"/>
              <a:t>GDP</a:t>
            </a:r>
            <a:r>
              <a:rPr lang="ko-KR" altLang="en-US" sz="3200" dirty="0"/>
              <a:t>가 압도적으로 높지만 범죄율이 </a:t>
            </a:r>
            <a:endParaRPr lang="en-US" altLang="ko-KR" sz="3200" dirty="0"/>
          </a:p>
          <a:p>
            <a:pPr algn="l"/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가장 많이 오른 구역은 아니다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buFontTx/>
              <a:buChar char="-"/>
            </a:pPr>
            <a:endParaRPr lang="en-US" altLang="ko-KR" sz="3200" dirty="0"/>
          </a:p>
          <a:p>
            <a:pPr algn="l"/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00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9ABDDE-8851-418C-B757-4D7E825FC051}"/>
              </a:ext>
            </a:extLst>
          </p:cNvPr>
          <p:cNvGrpSpPr/>
          <p:nvPr/>
        </p:nvGrpSpPr>
        <p:grpSpPr>
          <a:xfrm>
            <a:off x="334962" y="-1"/>
            <a:ext cx="11522076" cy="1014632"/>
            <a:chOff x="334962" y="-1"/>
            <a:chExt cx="11522076" cy="1014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F31150-5A7F-4AEF-A309-275666041FDA}"/>
                </a:ext>
              </a:extLst>
            </p:cNvPr>
            <p:cNvSpPr/>
            <p:nvPr/>
          </p:nvSpPr>
          <p:spPr>
            <a:xfrm>
              <a:off x="334962" y="-1"/>
              <a:ext cx="139171" cy="1014631"/>
            </a:xfrm>
            <a:prstGeom prst="rect">
              <a:avLst/>
            </a:prstGeom>
            <a:solidFill>
              <a:srgbClr val="C09465"/>
            </a:solidFill>
            <a:ln>
              <a:solidFill>
                <a:srgbClr val="C09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946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825D-C80F-4758-BA25-8DBA921ABE3E}"/>
                </a:ext>
              </a:extLst>
            </p:cNvPr>
            <p:cNvSpPr txBox="1"/>
            <p:nvPr/>
          </p:nvSpPr>
          <p:spPr>
            <a:xfrm>
              <a:off x="474133" y="368300"/>
              <a:ext cx="1138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2. </a:t>
              </a:r>
              <a:r>
                <a:rPr lang="ko-KR" altLang="en-US" sz="3600" dirty="0"/>
                <a:t>범죄율과 지역별 </a:t>
              </a:r>
              <a:r>
                <a:rPr lang="en-US" altLang="ko-KR" sz="3600" dirty="0"/>
                <a:t>GDP </a:t>
              </a:r>
              <a:r>
                <a:rPr lang="ko-KR" altLang="en-US" sz="3600" dirty="0"/>
                <a:t>－ 결론</a:t>
              </a:r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2B40338-3567-469B-BDEA-7DF4152A3BB8}"/>
              </a:ext>
            </a:extLst>
          </p:cNvPr>
          <p:cNvSpPr txBox="1">
            <a:spLocks/>
          </p:cNvSpPr>
          <p:nvPr/>
        </p:nvSpPr>
        <p:spPr>
          <a:xfrm>
            <a:off x="838200" y="1983180"/>
            <a:ext cx="10515600" cy="3886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600" dirty="0"/>
          </a:p>
          <a:p>
            <a:r>
              <a:rPr lang="ko-KR" altLang="en-US" sz="4600" dirty="0"/>
              <a:t>지역별 </a:t>
            </a:r>
            <a:r>
              <a:rPr lang="en-US" altLang="ko-KR" sz="4600" dirty="0"/>
              <a:t>GDP</a:t>
            </a:r>
            <a:r>
              <a:rPr lang="ko-KR" altLang="en-US" sz="4600" dirty="0"/>
              <a:t>는 올라갔는데</a:t>
            </a:r>
            <a:endParaRPr lang="en-US" altLang="ko-KR" sz="4600" dirty="0"/>
          </a:p>
          <a:p>
            <a:endParaRPr lang="en-US" altLang="ko-KR" sz="4600" dirty="0"/>
          </a:p>
          <a:p>
            <a:r>
              <a:rPr lang="ko-KR" altLang="en-US" sz="4600" dirty="0"/>
              <a:t>범죄율이 올라가버렸다</a:t>
            </a:r>
            <a:endParaRPr lang="en-US" altLang="ko-KR" sz="4600" dirty="0"/>
          </a:p>
          <a:p>
            <a:endParaRPr lang="en-US" altLang="ko-KR" sz="4600" dirty="0"/>
          </a:p>
          <a:p>
            <a:r>
              <a:rPr lang="ko-KR" altLang="en-US" sz="4600" dirty="0"/>
              <a:t> 코로나의 영향이 생각보다 컸다</a:t>
            </a:r>
          </a:p>
        </p:txBody>
      </p:sp>
    </p:spTree>
    <p:extLst>
      <p:ext uri="{BB962C8B-B14F-4D97-AF65-F5344CB8AC3E}">
        <p14:creationId xmlns:p14="http://schemas.microsoft.com/office/powerpoint/2010/main" val="358920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9ABDDE-8851-418C-B757-4D7E825FC051}"/>
              </a:ext>
            </a:extLst>
          </p:cNvPr>
          <p:cNvGrpSpPr/>
          <p:nvPr/>
        </p:nvGrpSpPr>
        <p:grpSpPr>
          <a:xfrm>
            <a:off x="334962" y="-1"/>
            <a:ext cx="11522076" cy="1014632"/>
            <a:chOff x="334962" y="-1"/>
            <a:chExt cx="11522076" cy="1014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F31150-5A7F-4AEF-A309-275666041FDA}"/>
                </a:ext>
              </a:extLst>
            </p:cNvPr>
            <p:cNvSpPr/>
            <p:nvPr/>
          </p:nvSpPr>
          <p:spPr>
            <a:xfrm>
              <a:off x="334962" y="-1"/>
              <a:ext cx="139171" cy="1014631"/>
            </a:xfrm>
            <a:prstGeom prst="rect">
              <a:avLst/>
            </a:prstGeom>
            <a:solidFill>
              <a:srgbClr val="C09465"/>
            </a:solidFill>
            <a:ln>
              <a:solidFill>
                <a:srgbClr val="C09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946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825D-C80F-4758-BA25-8DBA921ABE3E}"/>
                </a:ext>
              </a:extLst>
            </p:cNvPr>
            <p:cNvSpPr txBox="1"/>
            <p:nvPr/>
          </p:nvSpPr>
          <p:spPr>
            <a:xfrm>
              <a:off x="474133" y="368300"/>
              <a:ext cx="1138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최종 결론</a:t>
              </a:r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2B40338-3567-469B-BDEA-7DF4152A3BB8}"/>
              </a:ext>
            </a:extLst>
          </p:cNvPr>
          <p:cNvSpPr txBox="1">
            <a:spLocks/>
          </p:cNvSpPr>
          <p:nvPr/>
        </p:nvSpPr>
        <p:spPr>
          <a:xfrm>
            <a:off x="838200" y="1382932"/>
            <a:ext cx="10515600" cy="4916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/>
              <a:t>－특정 지역과 범죄율은 상관관계를 찾지 못했다</a:t>
            </a:r>
            <a:endParaRPr lang="en-US" altLang="ko-KR" sz="3200" dirty="0"/>
          </a:p>
          <a:p>
            <a:pPr algn="l"/>
            <a:endParaRPr lang="en-US" altLang="ko-KR" sz="3200" dirty="0"/>
          </a:p>
          <a:p>
            <a:pPr algn="l"/>
            <a:r>
              <a:rPr lang="ko-KR" altLang="en-US" sz="3200" dirty="0"/>
              <a:t>－ </a:t>
            </a:r>
            <a:r>
              <a:rPr lang="en-US" altLang="ko-KR" sz="3200" dirty="0"/>
              <a:t>CCTV</a:t>
            </a:r>
            <a:r>
              <a:rPr lang="ko-KR" altLang="en-US" sz="3200" dirty="0"/>
              <a:t> 설치율이 높은 곳은 범죄율이 낮은 경향이 있다</a:t>
            </a:r>
            <a:endParaRPr lang="en-US" altLang="ko-KR" sz="3200" dirty="0"/>
          </a:p>
          <a:p>
            <a:pPr algn="l"/>
            <a:r>
              <a:rPr lang="en-US" altLang="ko-KR" sz="3200" dirty="0"/>
              <a:t>    </a:t>
            </a:r>
            <a:r>
              <a:rPr lang="ko-KR" altLang="en-US" sz="3200" dirty="0"/>
              <a:t>그러나 값이 상대적으로 낮아서 강한 연관성이 있을지는 모르겠다</a:t>
            </a:r>
            <a:endParaRPr lang="en-US" altLang="ko-KR" sz="3200" dirty="0"/>
          </a:p>
          <a:p>
            <a:pPr algn="l"/>
            <a:endParaRPr lang="en-US" altLang="ko-KR" sz="3200" dirty="0"/>
          </a:p>
          <a:p>
            <a:pPr algn="l"/>
            <a:r>
              <a:rPr lang="ko-KR" altLang="en-US" sz="3200" dirty="0"/>
              <a:t>－ 코로나 시국 이후 모든 유형의 범죄율이 균일하게 변동했다</a:t>
            </a:r>
            <a:endParaRPr lang="en-US" altLang="ko-KR" sz="3200" dirty="0"/>
          </a:p>
          <a:p>
            <a:pPr algn="l"/>
            <a:endParaRPr lang="en-US" altLang="ko-KR" sz="3200" dirty="0"/>
          </a:p>
          <a:p>
            <a:pPr algn="l"/>
            <a:r>
              <a:rPr lang="ko-KR" altLang="en-US" sz="3200" dirty="0"/>
              <a:t>－ 경제상황이 나아졌으나 오히려 범죄율이 올라가버리는</a:t>
            </a:r>
            <a:endParaRPr lang="en-US" altLang="ko-KR" sz="3200" dirty="0"/>
          </a:p>
          <a:p>
            <a:pPr algn="l"/>
            <a:r>
              <a:rPr lang="en-US" altLang="ko-KR" sz="3200" dirty="0"/>
              <a:t>    </a:t>
            </a:r>
            <a:r>
              <a:rPr lang="ko-KR" altLang="en-US" sz="3200" dirty="0"/>
              <a:t>이상현상이 발생했다</a:t>
            </a:r>
            <a:endParaRPr lang="en-US" altLang="ko-KR" sz="3200" dirty="0"/>
          </a:p>
          <a:p>
            <a:pPr algn="l"/>
            <a:endParaRPr lang="en-US" altLang="ko-KR" sz="3200" dirty="0"/>
          </a:p>
          <a:p>
            <a:pPr algn="l"/>
            <a:r>
              <a:rPr lang="ko-KR" altLang="en-US" sz="3200" dirty="0"/>
              <a:t>－ 결국은 코로나때문에 범죄율이 확 낮아졌다가 다시 증가하는 </a:t>
            </a:r>
            <a:endParaRPr lang="en-US" altLang="ko-KR" sz="3200" dirty="0"/>
          </a:p>
          <a:p>
            <a:pPr algn="l"/>
            <a:r>
              <a:rPr lang="en-US" altLang="ko-KR" sz="3200" dirty="0"/>
              <a:t>    </a:t>
            </a:r>
            <a:r>
              <a:rPr lang="ko-KR" altLang="en-US" sz="3200" dirty="0"/>
              <a:t>추세이다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0608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F31150-5A7F-4AEF-A309-275666041FDA}"/>
              </a:ext>
            </a:extLst>
          </p:cNvPr>
          <p:cNvSpPr/>
          <p:nvPr/>
        </p:nvSpPr>
        <p:spPr>
          <a:xfrm>
            <a:off x="334962" y="-1"/>
            <a:ext cx="139171" cy="1014631"/>
          </a:xfrm>
          <a:prstGeom prst="rect">
            <a:avLst/>
          </a:prstGeom>
          <a:solidFill>
            <a:srgbClr val="C09465"/>
          </a:solidFill>
          <a:ln>
            <a:solidFill>
              <a:srgbClr val="C09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9465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642855D-CE57-458A-B480-F07548BBBE18}"/>
              </a:ext>
            </a:extLst>
          </p:cNvPr>
          <p:cNvSpPr txBox="1">
            <a:spLocks/>
          </p:cNvSpPr>
          <p:nvPr/>
        </p:nvSpPr>
        <p:spPr>
          <a:xfrm>
            <a:off x="838200" y="24193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/>
              <a:t>1. </a:t>
            </a:r>
            <a:r>
              <a:rPr lang="ko-KR" altLang="en-US" sz="3200" b="1" dirty="0"/>
              <a:t>범죄율과 실업률</a:t>
            </a:r>
            <a:endParaRPr lang="ko-KR" altLang="en-US" sz="3200" b="1" dirty="0">
              <a:solidFill>
                <a:srgbClr val="C09465"/>
              </a:solidFill>
            </a:endParaRPr>
          </a:p>
          <a:p>
            <a:pPr algn="l"/>
            <a:endParaRPr lang="en-US" altLang="ko-KR" sz="3200" b="1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pPr algn="l"/>
            <a:endParaRPr lang="en-US" altLang="ko-KR" sz="3200" b="1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r>
              <a:rPr lang="en-US" altLang="ko-KR" sz="3200" b="1" dirty="0"/>
              <a:t>2. </a:t>
            </a:r>
            <a:r>
              <a:rPr lang="ko-KR" altLang="en-US" sz="3200" b="1" dirty="0"/>
              <a:t>범죄율과 지역별 </a:t>
            </a:r>
            <a:r>
              <a:rPr lang="en-US" altLang="ko-KR" sz="3200" b="1" dirty="0"/>
              <a:t>GDP</a:t>
            </a:r>
            <a:endParaRPr lang="ko-KR" altLang="en-US" sz="3200" b="1" dirty="0"/>
          </a:p>
          <a:p>
            <a:endParaRPr lang="en-US" altLang="ko-KR" b="1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55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9ABDDE-8851-418C-B757-4D7E825FC051}"/>
              </a:ext>
            </a:extLst>
          </p:cNvPr>
          <p:cNvGrpSpPr/>
          <p:nvPr/>
        </p:nvGrpSpPr>
        <p:grpSpPr>
          <a:xfrm>
            <a:off x="334962" y="-1"/>
            <a:ext cx="11522076" cy="1014632"/>
            <a:chOff x="334962" y="-1"/>
            <a:chExt cx="11522076" cy="1014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F31150-5A7F-4AEF-A309-275666041FDA}"/>
                </a:ext>
              </a:extLst>
            </p:cNvPr>
            <p:cNvSpPr/>
            <p:nvPr/>
          </p:nvSpPr>
          <p:spPr>
            <a:xfrm>
              <a:off x="334962" y="-1"/>
              <a:ext cx="139171" cy="1014631"/>
            </a:xfrm>
            <a:prstGeom prst="rect">
              <a:avLst/>
            </a:prstGeom>
            <a:solidFill>
              <a:srgbClr val="C09465"/>
            </a:solidFill>
            <a:ln>
              <a:solidFill>
                <a:srgbClr val="C09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946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825D-C80F-4758-BA25-8DBA921ABE3E}"/>
                </a:ext>
              </a:extLst>
            </p:cNvPr>
            <p:cNvSpPr txBox="1"/>
            <p:nvPr/>
          </p:nvSpPr>
          <p:spPr>
            <a:xfrm>
              <a:off x="474133" y="368300"/>
              <a:ext cx="1138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1. </a:t>
              </a:r>
              <a:r>
                <a:rPr lang="ko-KR" altLang="en-US" sz="3600" dirty="0"/>
                <a:t>범죄율과 실업률</a:t>
              </a:r>
              <a:endParaRPr lang="ko-KR" altLang="en-US" sz="3600" dirty="0">
                <a:solidFill>
                  <a:srgbClr val="C09465"/>
                </a:solidFill>
              </a:endParaRPr>
            </a:p>
          </p:txBody>
        </p:sp>
      </p:grp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642855D-CE57-458A-B480-F07548BBBE18}"/>
              </a:ext>
            </a:extLst>
          </p:cNvPr>
          <p:cNvSpPr txBox="1">
            <a:spLocks/>
          </p:cNvSpPr>
          <p:nvPr/>
        </p:nvSpPr>
        <p:spPr>
          <a:xfrm>
            <a:off x="838200" y="24193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1" dirty="0">
                <a:solidFill>
                  <a:srgbClr val="333333"/>
                </a:solidFill>
                <a:latin typeface="NotoR"/>
              </a:rPr>
              <a:t> － </a:t>
            </a:r>
            <a:r>
              <a:rPr lang="ko-KR" altLang="en-US" sz="3200" b="1" dirty="0" err="1">
                <a:solidFill>
                  <a:srgbClr val="333333"/>
                </a:solidFill>
                <a:latin typeface="NotoR"/>
              </a:rPr>
              <a:t>범죄율</a:t>
            </a:r>
            <a:r>
              <a:rPr lang="en-US" altLang="ko-KR" sz="3200" dirty="0">
                <a:solidFill>
                  <a:srgbClr val="333333"/>
                </a:solidFill>
                <a:latin typeface="NotoR"/>
              </a:rPr>
              <a:t>=(</a:t>
            </a:r>
            <a:r>
              <a:rPr lang="ko-KR" altLang="en-US" sz="3200" dirty="0">
                <a:solidFill>
                  <a:srgbClr val="333333"/>
                </a:solidFill>
                <a:latin typeface="NotoR"/>
              </a:rPr>
              <a:t>형법범죄 </a:t>
            </a:r>
            <a:r>
              <a:rPr lang="en-US" altLang="ko-KR" sz="3200" dirty="0">
                <a:solidFill>
                  <a:srgbClr val="333333"/>
                </a:solidFill>
                <a:latin typeface="NotoR"/>
              </a:rPr>
              <a:t>÷ </a:t>
            </a:r>
            <a:r>
              <a:rPr lang="ko-KR" altLang="en-US" sz="3200" dirty="0">
                <a:solidFill>
                  <a:srgbClr val="333333"/>
                </a:solidFill>
                <a:latin typeface="NotoR"/>
              </a:rPr>
              <a:t>총인구</a:t>
            </a:r>
            <a:r>
              <a:rPr lang="en-US" altLang="ko-KR" sz="3200" dirty="0">
                <a:solidFill>
                  <a:srgbClr val="333333"/>
                </a:solidFill>
                <a:latin typeface="NotoR"/>
              </a:rPr>
              <a:t>) × 100,000</a:t>
            </a:r>
          </a:p>
          <a:p>
            <a:pPr algn="l"/>
            <a:endParaRPr lang="en-US" altLang="ko-KR" sz="3200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pPr algn="l"/>
            <a:r>
              <a:rPr lang="ko-KR" altLang="en-US" sz="3200" dirty="0">
                <a:solidFill>
                  <a:srgbClr val="333333"/>
                </a:solidFill>
                <a:latin typeface="NotoR"/>
              </a:rPr>
              <a:t> － 절도</a:t>
            </a:r>
            <a:r>
              <a:rPr lang="en-US" altLang="ko-KR" sz="3200" dirty="0">
                <a:solidFill>
                  <a:srgbClr val="333333"/>
                </a:solidFill>
                <a:latin typeface="NotoR"/>
              </a:rPr>
              <a:t>, </a:t>
            </a:r>
            <a:r>
              <a:rPr lang="ko-KR" altLang="en-US" sz="3200" dirty="0">
                <a:solidFill>
                  <a:srgbClr val="333333"/>
                </a:solidFill>
                <a:latin typeface="NotoR"/>
              </a:rPr>
              <a:t>사기와 같은 재산범죄와 살인</a:t>
            </a:r>
            <a:r>
              <a:rPr lang="en-US" altLang="ko-KR" sz="3200" dirty="0">
                <a:solidFill>
                  <a:srgbClr val="333333"/>
                </a:solidFill>
                <a:latin typeface="NotoR"/>
              </a:rPr>
              <a:t>, </a:t>
            </a:r>
            <a:r>
              <a:rPr lang="ko-KR" altLang="en-US" sz="3200" dirty="0">
                <a:solidFill>
                  <a:srgbClr val="333333"/>
                </a:solidFill>
                <a:latin typeface="NotoR"/>
              </a:rPr>
              <a:t>강도와 같은 </a:t>
            </a:r>
            <a:endParaRPr lang="en-US" altLang="ko-KR" sz="3200" dirty="0">
              <a:solidFill>
                <a:srgbClr val="333333"/>
              </a:solidFill>
              <a:latin typeface="NotoR"/>
            </a:endParaRPr>
          </a:p>
          <a:p>
            <a:pPr algn="l"/>
            <a:r>
              <a:rPr lang="en-US" altLang="ko-KR" sz="3200" dirty="0">
                <a:solidFill>
                  <a:srgbClr val="333333"/>
                </a:solidFill>
                <a:latin typeface="NotoR"/>
              </a:rPr>
              <a:t>       </a:t>
            </a:r>
            <a:r>
              <a:rPr lang="ko-KR" altLang="en-US" sz="3200" dirty="0">
                <a:solidFill>
                  <a:srgbClr val="333333"/>
                </a:solidFill>
                <a:latin typeface="NotoR"/>
              </a:rPr>
              <a:t>강력 범죄 뿐만 아니라 위조범죄</a:t>
            </a:r>
            <a:r>
              <a:rPr lang="en-US" altLang="ko-KR" sz="3200" dirty="0">
                <a:solidFill>
                  <a:srgbClr val="333333"/>
                </a:solidFill>
                <a:latin typeface="NotoR"/>
              </a:rPr>
              <a:t>, </a:t>
            </a:r>
            <a:r>
              <a:rPr lang="ko-KR" altLang="en-US" sz="3200" dirty="0">
                <a:solidFill>
                  <a:srgbClr val="333333"/>
                </a:solidFill>
                <a:latin typeface="NotoR"/>
              </a:rPr>
              <a:t>공무원범죄</a:t>
            </a:r>
            <a:r>
              <a:rPr lang="en-US" altLang="ko-KR" sz="3200" dirty="0">
                <a:solidFill>
                  <a:srgbClr val="333333"/>
                </a:solidFill>
                <a:latin typeface="NotoR"/>
              </a:rPr>
              <a:t>, </a:t>
            </a:r>
          </a:p>
          <a:p>
            <a:pPr algn="l"/>
            <a:r>
              <a:rPr lang="ko-KR" altLang="en-US" sz="3200" dirty="0">
                <a:solidFill>
                  <a:srgbClr val="333333"/>
                </a:solidFill>
                <a:latin typeface="NotoR"/>
              </a:rPr>
              <a:t>       풍속범죄</a:t>
            </a:r>
            <a:r>
              <a:rPr lang="en-US" altLang="ko-KR" sz="3200" dirty="0">
                <a:solidFill>
                  <a:srgbClr val="333333"/>
                </a:solidFill>
                <a:latin typeface="NotoR"/>
              </a:rPr>
              <a:t>, </a:t>
            </a:r>
            <a:r>
              <a:rPr lang="ko-KR" altLang="en-US" sz="3200" dirty="0">
                <a:solidFill>
                  <a:srgbClr val="333333"/>
                </a:solidFill>
                <a:latin typeface="NotoR"/>
              </a:rPr>
              <a:t>과실범죄 등도 포함</a:t>
            </a:r>
            <a:endParaRPr lang="en-US" altLang="ko-KR" sz="3200" dirty="0">
              <a:solidFill>
                <a:srgbClr val="333333"/>
              </a:solidFill>
              <a:latin typeface="NotoR"/>
            </a:endParaRPr>
          </a:p>
          <a:p>
            <a:pPr algn="l"/>
            <a:endParaRPr lang="en-US" altLang="ko-KR" sz="3200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endParaRPr lang="en-US" altLang="ko-KR" b="1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45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9ABDDE-8851-418C-B757-4D7E825FC051}"/>
              </a:ext>
            </a:extLst>
          </p:cNvPr>
          <p:cNvGrpSpPr/>
          <p:nvPr/>
        </p:nvGrpSpPr>
        <p:grpSpPr>
          <a:xfrm>
            <a:off x="334962" y="-1"/>
            <a:ext cx="11522076" cy="1014632"/>
            <a:chOff x="334962" y="-1"/>
            <a:chExt cx="11522076" cy="1014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F31150-5A7F-4AEF-A309-275666041FDA}"/>
                </a:ext>
              </a:extLst>
            </p:cNvPr>
            <p:cNvSpPr/>
            <p:nvPr/>
          </p:nvSpPr>
          <p:spPr>
            <a:xfrm>
              <a:off x="334962" y="-1"/>
              <a:ext cx="139171" cy="1014631"/>
            </a:xfrm>
            <a:prstGeom prst="rect">
              <a:avLst/>
            </a:prstGeom>
            <a:solidFill>
              <a:srgbClr val="C09465"/>
            </a:solidFill>
            <a:ln>
              <a:solidFill>
                <a:srgbClr val="C09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946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825D-C80F-4758-BA25-8DBA921ABE3E}"/>
                </a:ext>
              </a:extLst>
            </p:cNvPr>
            <p:cNvSpPr txBox="1"/>
            <p:nvPr/>
          </p:nvSpPr>
          <p:spPr>
            <a:xfrm>
              <a:off x="474133" y="368300"/>
              <a:ext cx="1138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1. </a:t>
              </a:r>
              <a:r>
                <a:rPr lang="ko-KR" altLang="en-US" sz="3600" dirty="0"/>
                <a:t>범죄율과 실업률</a:t>
              </a:r>
              <a:endParaRPr lang="ko-KR" altLang="en-US" sz="3600" dirty="0">
                <a:solidFill>
                  <a:srgbClr val="C09465"/>
                </a:solidFill>
              </a:endParaRPr>
            </a:p>
          </p:txBody>
        </p:sp>
      </p:grp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5F1D5B5-F229-4B3A-8F64-BF3714F624CE}"/>
              </a:ext>
            </a:extLst>
          </p:cNvPr>
          <p:cNvSpPr txBox="1">
            <a:spLocks/>
          </p:cNvSpPr>
          <p:nvPr/>
        </p:nvSpPr>
        <p:spPr>
          <a:xfrm>
            <a:off x="907785" y="20393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1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－ 실업률</a:t>
            </a:r>
            <a:r>
              <a:rPr lang="en-US" altLang="ko-KR" sz="3200" b="1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(%)</a:t>
            </a:r>
            <a:r>
              <a:rPr lang="ko-KR" altLang="en-US" sz="320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 </a:t>
            </a:r>
            <a:r>
              <a:rPr lang="en-US" altLang="ko-KR" sz="320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= [ </a:t>
            </a:r>
            <a:r>
              <a:rPr lang="ko-KR" altLang="en-US" sz="320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실업자 </a:t>
            </a:r>
            <a:r>
              <a:rPr lang="en-US" altLang="ko-KR" sz="320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÷ </a:t>
            </a:r>
            <a:r>
              <a:rPr lang="ko-KR" altLang="en-US" sz="320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경제활동인구 </a:t>
            </a:r>
            <a:r>
              <a:rPr lang="en-US" altLang="ko-KR" sz="320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] × 100</a:t>
            </a:r>
            <a:endParaRPr lang="en-US" altLang="ko-KR" sz="3200" dirty="0"/>
          </a:p>
          <a:p>
            <a:pPr algn="l"/>
            <a:endParaRPr lang="en-US" altLang="ko-KR" sz="3200" dirty="0"/>
          </a:p>
          <a:p>
            <a:pPr algn="l"/>
            <a:r>
              <a:rPr lang="ko-KR" altLang="en-US" sz="3200" dirty="0"/>
              <a:t>－ 실업률이 올라갈수록 범죄율은 내려갈까</a:t>
            </a:r>
            <a:r>
              <a:rPr lang="en-US" altLang="ko-KR" sz="3200" dirty="0"/>
              <a:t>?</a:t>
            </a:r>
          </a:p>
          <a:p>
            <a:pPr algn="l"/>
            <a:endParaRPr lang="en-US" altLang="ko-KR" sz="3200" dirty="0"/>
          </a:p>
          <a:p>
            <a:pPr algn="l"/>
            <a:r>
              <a:rPr lang="ko-KR" altLang="en-US" sz="3200" dirty="0"/>
              <a:t>－ 지난 </a:t>
            </a:r>
            <a:r>
              <a:rPr lang="en-US" altLang="ko-KR" sz="3200" dirty="0"/>
              <a:t>3</a:t>
            </a:r>
            <a:r>
              <a:rPr lang="ko-KR" altLang="en-US" sz="3200" dirty="0"/>
              <a:t>년간 도시 별 실업률과 범죄율을 표로 만들어</a:t>
            </a:r>
            <a:endParaRPr lang="en-US" altLang="ko-KR" sz="3200" dirty="0"/>
          </a:p>
          <a:p>
            <a:pPr algn="l"/>
            <a:r>
              <a:rPr lang="en-US" altLang="ko-KR" sz="3200" dirty="0"/>
              <a:t>  </a:t>
            </a:r>
            <a:r>
              <a:rPr lang="ko-KR" altLang="en-US" sz="3200" dirty="0"/>
              <a:t>  그래프로 만듦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28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F31150-5A7F-4AEF-A309-275666041FDA}"/>
              </a:ext>
            </a:extLst>
          </p:cNvPr>
          <p:cNvSpPr/>
          <p:nvPr/>
        </p:nvSpPr>
        <p:spPr>
          <a:xfrm>
            <a:off x="334962" y="-1"/>
            <a:ext cx="139171" cy="1014631"/>
          </a:xfrm>
          <a:prstGeom prst="rect">
            <a:avLst/>
          </a:prstGeom>
          <a:solidFill>
            <a:srgbClr val="C09465"/>
          </a:solidFill>
          <a:ln>
            <a:solidFill>
              <a:srgbClr val="C09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9465"/>
              </a:solidFill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5E90592-2CE6-4D35-AEF5-341DD9BCE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909058"/>
              </p:ext>
            </p:extLst>
          </p:nvPr>
        </p:nvGraphicFramePr>
        <p:xfrm>
          <a:off x="700644" y="712520"/>
          <a:ext cx="10515600" cy="5425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1381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9ABDDE-8851-418C-B757-4D7E825FC051}"/>
              </a:ext>
            </a:extLst>
          </p:cNvPr>
          <p:cNvGrpSpPr/>
          <p:nvPr/>
        </p:nvGrpSpPr>
        <p:grpSpPr>
          <a:xfrm>
            <a:off x="334962" y="-1"/>
            <a:ext cx="11522076" cy="1014632"/>
            <a:chOff x="334962" y="-1"/>
            <a:chExt cx="11522076" cy="1014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F31150-5A7F-4AEF-A309-275666041FDA}"/>
                </a:ext>
              </a:extLst>
            </p:cNvPr>
            <p:cNvSpPr/>
            <p:nvPr/>
          </p:nvSpPr>
          <p:spPr>
            <a:xfrm>
              <a:off x="334962" y="-1"/>
              <a:ext cx="139171" cy="1014631"/>
            </a:xfrm>
            <a:prstGeom prst="rect">
              <a:avLst/>
            </a:prstGeom>
            <a:solidFill>
              <a:srgbClr val="C09465"/>
            </a:solidFill>
            <a:ln>
              <a:solidFill>
                <a:srgbClr val="C09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946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825D-C80F-4758-BA25-8DBA921ABE3E}"/>
                </a:ext>
              </a:extLst>
            </p:cNvPr>
            <p:cNvSpPr txBox="1"/>
            <p:nvPr/>
          </p:nvSpPr>
          <p:spPr>
            <a:xfrm>
              <a:off x="474133" y="368300"/>
              <a:ext cx="1138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1. </a:t>
              </a:r>
              <a:r>
                <a:rPr lang="ko-KR" altLang="en-US" sz="3600" dirty="0"/>
                <a:t>범죄율과 실업률</a:t>
              </a:r>
            </a:p>
          </p:txBody>
        </p:sp>
      </p:grp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3984F11-4B37-4A55-8157-CAFF348780AB}"/>
              </a:ext>
            </a:extLst>
          </p:cNvPr>
          <p:cNvSpPr txBox="1">
            <a:spLocks/>
          </p:cNvSpPr>
          <p:nvPr/>
        </p:nvSpPr>
        <p:spPr>
          <a:xfrm>
            <a:off x="838200" y="2349144"/>
            <a:ext cx="10515600" cy="395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2020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년에 코로나 때문에 범죄율이 많이 떨어졌다가 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2022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년에 다시 올라갔다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buFontTx/>
              <a:buChar char="-"/>
            </a:pP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buFontTx/>
              <a:buChar char="-"/>
            </a:pP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대체로 실업률이 낮아졌는데 범죄율은 올라가버렸다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buFontTx/>
              <a:buChar char="-"/>
            </a:pP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울산의 범죄율이 낮은 이유는 인구수의 감소 때문이라는 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기사가 있음</a:t>
            </a:r>
          </a:p>
        </p:txBody>
      </p:sp>
    </p:spTree>
    <p:extLst>
      <p:ext uri="{BB962C8B-B14F-4D97-AF65-F5344CB8AC3E}">
        <p14:creationId xmlns:p14="http://schemas.microsoft.com/office/powerpoint/2010/main" val="206287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9ABDDE-8851-418C-B757-4D7E825FC051}"/>
              </a:ext>
            </a:extLst>
          </p:cNvPr>
          <p:cNvGrpSpPr/>
          <p:nvPr/>
        </p:nvGrpSpPr>
        <p:grpSpPr>
          <a:xfrm>
            <a:off x="334962" y="-1"/>
            <a:ext cx="11522076" cy="1014632"/>
            <a:chOff x="334962" y="-1"/>
            <a:chExt cx="11522076" cy="1014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F31150-5A7F-4AEF-A309-275666041FDA}"/>
                </a:ext>
              </a:extLst>
            </p:cNvPr>
            <p:cNvSpPr/>
            <p:nvPr/>
          </p:nvSpPr>
          <p:spPr>
            <a:xfrm>
              <a:off x="334962" y="-1"/>
              <a:ext cx="139171" cy="1014631"/>
            </a:xfrm>
            <a:prstGeom prst="rect">
              <a:avLst/>
            </a:prstGeom>
            <a:solidFill>
              <a:srgbClr val="C09465"/>
            </a:solidFill>
            <a:ln>
              <a:solidFill>
                <a:srgbClr val="C09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946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825D-C80F-4758-BA25-8DBA921ABE3E}"/>
                </a:ext>
              </a:extLst>
            </p:cNvPr>
            <p:cNvSpPr txBox="1"/>
            <p:nvPr/>
          </p:nvSpPr>
          <p:spPr>
            <a:xfrm>
              <a:off x="474133" y="368300"/>
              <a:ext cx="1138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1. </a:t>
              </a:r>
              <a:r>
                <a:rPr lang="ko-KR" altLang="en-US" sz="3600" dirty="0"/>
                <a:t>범죄율과 실업률 － 결론</a:t>
              </a:r>
            </a:p>
          </p:txBody>
        </p:sp>
      </p:grp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ABE6D6-C5F5-4BE4-9FDE-0755CEE477C7}"/>
              </a:ext>
            </a:extLst>
          </p:cNvPr>
          <p:cNvSpPr txBox="1">
            <a:spLocks/>
          </p:cNvSpPr>
          <p:nvPr/>
        </p:nvSpPr>
        <p:spPr>
          <a:xfrm>
            <a:off x="838200" y="1680841"/>
            <a:ext cx="10515600" cy="4791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sz="4600" dirty="0"/>
          </a:p>
          <a:p>
            <a:r>
              <a:rPr lang="ko-KR" altLang="en-US" sz="4600" dirty="0"/>
              <a:t>실업률이 낮아졌는데</a:t>
            </a:r>
            <a:endParaRPr lang="en-US" altLang="ko-KR" sz="4600" dirty="0"/>
          </a:p>
          <a:p>
            <a:endParaRPr lang="en-US" altLang="ko-KR" sz="4600" dirty="0"/>
          </a:p>
          <a:p>
            <a:r>
              <a:rPr lang="ko-KR" altLang="en-US" sz="4600" dirty="0"/>
              <a:t>범죄율이 올라가버렸다</a:t>
            </a:r>
            <a:endParaRPr lang="en-US" altLang="ko-KR" sz="4600" dirty="0"/>
          </a:p>
          <a:p>
            <a:endParaRPr lang="en-US" altLang="ko-KR" sz="4600" dirty="0"/>
          </a:p>
          <a:p>
            <a:r>
              <a:rPr lang="ko-KR" altLang="en-US" sz="4600" dirty="0"/>
              <a:t>코로나의 영향이 생각보다 컸다</a:t>
            </a:r>
            <a:endParaRPr lang="en-US" altLang="ko-KR" sz="4600" dirty="0"/>
          </a:p>
        </p:txBody>
      </p:sp>
    </p:spTree>
    <p:extLst>
      <p:ext uri="{BB962C8B-B14F-4D97-AF65-F5344CB8AC3E}">
        <p14:creationId xmlns:p14="http://schemas.microsoft.com/office/powerpoint/2010/main" val="190813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19ABDDE-8851-418C-B757-4D7E825FC051}"/>
              </a:ext>
            </a:extLst>
          </p:cNvPr>
          <p:cNvGrpSpPr/>
          <p:nvPr/>
        </p:nvGrpSpPr>
        <p:grpSpPr>
          <a:xfrm>
            <a:off x="334962" y="-1"/>
            <a:ext cx="11522076" cy="1014632"/>
            <a:chOff x="334962" y="-1"/>
            <a:chExt cx="11522076" cy="1014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F31150-5A7F-4AEF-A309-275666041FDA}"/>
                </a:ext>
              </a:extLst>
            </p:cNvPr>
            <p:cNvSpPr/>
            <p:nvPr/>
          </p:nvSpPr>
          <p:spPr>
            <a:xfrm>
              <a:off x="334962" y="-1"/>
              <a:ext cx="139171" cy="1014631"/>
            </a:xfrm>
            <a:prstGeom prst="rect">
              <a:avLst/>
            </a:prstGeom>
            <a:solidFill>
              <a:srgbClr val="C09465"/>
            </a:solidFill>
            <a:ln>
              <a:solidFill>
                <a:srgbClr val="C09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946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E825D-C80F-4758-BA25-8DBA921ABE3E}"/>
                </a:ext>
              </a:extLst>
            </p:cNvPr>
            <p:cNvSpPr txBox="1"/>
            <p:nvPr/>
          </p:nvSpPr>
          <p:spPr>
            <a:xfrm>
              <a:off x="474133" y="368300"/>
              <a:ext cx="1138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2. </a:t>
              </a:r>
              <a:r>
                <a:rPr lang="ko-KR" altLang="en-US" sz="3600" dirty="0"/>
                <a:t>범죄율과 지역별 </a:t>
              </a:r>
              <a:r>
                <a:rPr lang="en-US" altLang="ko-KR" sz="3600" dirty="0"/>
                <a:t>GDP</a:t>
              </a:r>
              <a:endParaRPr lang="ko-KR" altLang="en-US" sz="3600" dirty="0">
                <a:solidFill>
                  <a:srgbClr val="C09465"/>
                </a:solidFill>
              </a:endParaRPr>
            </a:p>
          </p:txBody>
        </p:sp>
      </p:grp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2EB3B7-1333-4231-B598-AD4138E0AB5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/>
              <a:t>- </a:t>
            </a:r>
            <a:r>
              <a:rPr lang="ko-KR" altLang="en-US" sz="3200" dirty="0"/>
              <a:t>지역별 </a:t>
            </a:r>
            <a:r>
              <a:rPr lang="en-US" altLang="ko-KR" sz="3200" dirty="0"/>
              <a:t>GDP</a:t>
            </a:r>
            <a:r>
              <a:rPr lang="ko-KR" altLang="en-US" sz="3200" dirty="0"/>
              <a:t>는 실질</a:t>
            </a:r>
            <a:r>
              <a:rPr lang="en-US" altLang="ko-KR" sz="3200" dirty="0"/>
              <a:t>GDP</a:t>
            </a:r>
            <a:r>
              <a:rPr lang="ko-KR" altLang="en-US" sz="3200" dirty="0"/>
              <a:t>를 사용</a:t>
            </a:r>
            <a:endParaRPr lang="en-US" altLang="ko-KR" sz="3200" dirty="0"/>
          </a:p>
          <a:p>
            <a:pPr algn="l"/>
            <a:r>
              <a:rPr lang="en-US" altLang="ko-KR" sz="3200" dirty="0"/>
              <a:t>  *</a:t>
            </a:r>
            <a:r>
              <a:rPr lang="ko-KR" altLang="en-US" sz="3200" dirty="0"/>
              <a:t>명목 </a:t>
            </a:r>
            <a:r>
              <a:rPr lang="en-US" altLang="ko-KR" sz="3200" dirty="0"/>
              <a:t>GDP =&gt; </a:t>
            </a:r>
            <a:r>
              <a:rPr lang="ko-KR" altLang="en-US" sz="3200" dirty="0"/>
              <a:t>지역에서 생산되는 모든 서비스와 </a:t>
            </a:r>
            <a:r>
              <a:rPr lang="ko-KR" altLang="en-US" sz="3200" dirty="0">
                <a:solidFill>
                  <a:srgbClr val="444447"/>
                </a:solidFill>
                <a:latin typeface="-apple-system"/>
              </a:rPr>
              <a:t>모든 </a:t>
            </a:r>
            <a:endParaRPr lang="en-US" altLang="ko-KR" sz="3200" dirty="0">
              <a:solidFill>
                <a:srgbClr val="444447"/>
              </a:solidFill>
              <a:latin typeface="-apple-system"/>
            </a:endParaRPr>
          </a:p>
          <a:p>
            <a:pPr algn="l"/>
            <a:r>
              <a:rPr lang="en-US" altLang="ko-KR" sz="3200" dirty="0">
                <a:solidFill>
                  <a:srgbClr val="444447"/>
                </a:solidFill>
                <a:latin typeface="-apple-system"/>
              </a:rPr>
              <a:t>  		          </a:t>
            </a:r>
            <a:r>
              <a:rPr lang="ko-KR" altLang="en-US" sz="3200" dirty="0">
                <a:solidFill>
                  <a:srgbClr val="444447"/>
                </a:solidFill>
                <a:latin typeface="-apple-system"/>
              </a:rPr>
              <a:t>경제주체가 일정기간 동안 생산한 재화 및 </a:t>
            </a:r>
            <a:endParaRPr lang="en-US" altLang="ko-KR" sz="3200" dirty="0">
              <a:solidFill>
                <a:srgbClr val="444447"/>
              </a:solidFill>
              <a:latin typeface="-apple-system"/>
            </a:endParaRPr>
          </a:p>
          <a:p>
            <a:pPr algn="l"/>
            <a:r>
              <a:rPr lang="en-US" altLang="ko-KR" sz="3200" dirty="0">
                <a:solidFill>
                  <a:srgbClr val="444447"/>
                </a:solidFill>
                <a:latin typeface="-apple-system"/>
              </a:rPr>
              <a:t>		          </a:t>
            </a:r>
            <a:r>
              <a:rPr lang="ko-KR" altLang="en-US" sz="3200" dirty="0">
                <a:solidFill>
                  <a:srgbClr val="444447"/>
                </a:solidFill>
                <a:latin typeface="-apple-system"/>
              </a:rPr>
              <a:t>서비스의 부가가치</a:t>
            </a:r>
            <a:endParaRPr lang="en-US" altLang="ko-KR" sz="3200" dirty="0">
              <a:solidFill>
                <a:srgbClr val="444447"/>
              </a:solidFill>
              <a:latin typeface="-apple-system"/>
            </a:endParaRPr>
          </a:p>
          <a:p>
            <a:pPr algn="l"/>
            <a:r>
              <a:rPr lang="en-US" altLang="ko-KR" sz="3200" dirty="0">
                <a:solidFill>
                  <a:srgbClr val="444447"/>
                </a:solidFill>
                <a:latin typeface="-apple-system"/>
              </a:rPr>
              <a:t>    *</a:t>
            </a:r>
            <a:r>
              <a:rPr lang="ko-KR" altLang="en-US" sz="3200" dirty="0">
                <a:solidFill>
                  <a:srgbClr val="444447"/>
                </a:solidFill>
                <a:latin typeface="-apple-system"/>
              </a:rPr>
              <a:t>실질 </a:t>
            </a:r>
            <a:r>
              <a:rPr lang="en-US" altLang="ko-KR" sz="3200" dirty="0">
                <a:solidFill>
                  <a:srgbClr val="444447"/>
                </a:solidFill>
                <a:latin typeface="-apple-system"/>
              </a:rPr>
              <a:t>GDP =&gt; </a:t>
            </a:r>
            <a:r>
              <a:rPr lang="ko-KR" altLang="en-US" sz="3200" dirty="0">
                <a:solidFill>
                  <a:srgbClr val="444447"/>
                </a:solidFill>
                <a:latin typeface="-apple-system"/>
              </a:rPr>
              <a:t>명목</a:t>
            </a:r>
            <a:r>
              <a:rPr lang="en-US" altLang="ko-KR" sz="3200" dirty="0">
                <a:solidFill>
                  <a:srgbClr val="444447"/>
                </a:solidFill>
                <a:latin typeface="-apple-system"/>
              </a:rPr>
              <a:t>GDP</a:t>
            </a:r>
            <a:r>
              <a:rPr lang="ko-KR" altLang="en-US" sz="3200" dirty="0">
                <a:solidFill>
                  <a:srgbClr val="444447"/>
                </a:solidFill>
                <a:latin typeface="-apple-system"/>
              </a:rPr>
              <a:t>에서 물가상승률 반영</a:t>
            </a:r>
            <a:endParaRPr lang="en-US" altLang="ko-KR" sz="3200" dirty="0">
              <a:solidFill>
                <a:srgbClr val="444447"/>
              </a:solidFill>
              <a:latin typeface="-apple-system"/>
            </a:endParaRPr>
          </a:p>
          <a:p>
            <a:pPr algn="l"/>
            <a:endParaRPr lang="en-US" altLang="ko-KR" sz="3200" dirty="0">
              <a:solidFill>
                <a:srgbClr val="444447"/>
              </a:solidFill>
              <a:latin typeface="-apple-system"/>
            </a:endParaRPr>
          </a:p>
          <a:p>
            <a:pPr algn="l"/>
            <a:r>
              <a:rPr lang="en-US" altLang="ko-KR" sz="3200" dirty="0"/>
              <a:t>- </a:t>
            </a:r>
            <a:r>
              <a:rPr lang="ko-KR" altLang="en-US" sz="3200" dirty="0"/>
              <a:t>과연 지역별 </a:t>
            </a:r>
            <a:r>
              <a:rPr lang="en-US" altLang="ko-KR" sz="3200" dirty="0"/>
              <a:t>GDP</a:t>
            </a:r>
            <a:r>
              <a:rPr lang="ko-KR" altLang="en-US" sz="3200" dirty="0"/>
              <a:t>가 오르면 범죄율이 낮아질까</a:t>
            </a:r>
            <a:r>
              <a:rPr lang="en-US" altLang="ko-KR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79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870C0B-586F-4ACD-981C-B9D51DBF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257498">
            <a:off x="9127865" y="5003143"/>
            <a:ext cx="4129322" cy="29731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F31150-5A7F-4AEF-A309-275666041FDA}"/>
              </a:ext>
            </a:extLst>
          </p:cNvPr>
          <p:cNvSpPr/>
          <p:nvPr/>
        </p:nvSpPr>
        <p:spPr>
          <a:xfrm>
            <a:off x="334962" y="-1"/>
            <a:ext cx="139171" cy="1014631"/>
          </a:xfrm>
          <a:prstGeom prst="rect">
            <a:avLst/>
          </a:prstGeom>
          <a:solidFill>
            <a:srgbClr val="C09465"/>
          </a:solidFill>
          <a:ln>
            <a:solidFill>
              <a:srgbClr val="C09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9465"/>
              </a:solidFill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3C8390B-B6B1-43EB-8D32-6A5AE1E2F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536557"/>
              </p:ext>
            </p:extLst>
          </p:nvPr>
        </p:nvGraphicFramePr>
        <p:xfrm>
          <a:off x="730332" y="516576"/>
          <a:ext cx="10539351" cy="5824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4029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313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-apple-system</vt:lpstr>
      <vt:lpstr>HY목각파임B</vt:lpstr>
      <vt:lpstr>NotoR</vt:lpstr>
      <vt:lpstr>나눔고딕</vt:lpstr>
      <vt:lpstr>맑은 고딕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KDP-27</dc:creator>
  <cp:lastModifiedBy>kdp</cp:lastModifiedBy>
  <cp:revision>17</cp:revision>
  <dcterms:created xsi:type="dcterms:W3CDTF">2024-07-18T02:00:28Z</dcterms:created>
  <dcterms:modified xsi:type="dcterms:W3CDTF">2024-07-18T08:43:40Z</dcterms:modified>
</cp:coreProperties>
</file>