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2" r:id="rId4"/>
    <p:sldId id="258" r:id="rId5"/>
    <p:sldId id="259" r:id="rId6"/>
    <p:sldId id="271" r:id="rId7"/>
    <p:sldId id="260" r:id="rId8"/>
    <p:sldId id="261" r:id="rId9"/>
    <p:sldId id="263" r:id="rId10"/>
    <p:sldId id="264" r:id="rId11"/>
    <p:sldId id="265" r:id="rId12"/>
    <p:sldId id="266" r:id="rId13"/>
    <p:sldId id="268" r:id="rId14"/>
    <p:sldId id="269" r:id="rId15"/>
    <p:sldId id="267" r:id="rId16"/>
    <p:sldId id="270" r:id="rId17"/>
    <p:sldId id="272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E7F33-D278-46AC-B39C-8FD185C8D0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2AFD7-B85E-4B38-8846-07C60F77D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9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924F-1360-4E94-B52A-96F4EF016E74}" type="datetime1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Walmart ++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489A-2F95-4411-8F38-CA60525F0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9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BF73-5F89-4F2F-BD94-6D191459CB79}" type="datetime1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Walmart ++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489A-2F95-4411-8F38-CA60525F0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9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5269-A737-4277-9723-75C960855496}" type="datetime1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Walmart ++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489A-2F95-4411-8F38-CA60525F0FA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854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8132-9398-4927-8853-841EA053424E}" type="datetime1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Walmart ++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489A-2F95-4411-8F38-CA60525F0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13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8EC9-F82C-4466-9C6B-7A61CF0534EE}" type="datetime1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Walmart ++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489A-2F95-4411-8F38-CA60525F0FA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0663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0E43-A287-4A22-A5DC-9FB283322130}" type="datetime1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Walmart ++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489A-2F95-4411-8F38-CA60525F0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91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50F-A8C2-4DEF-AF54-B1AA9EF30992}" type="datetime1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Walmart ++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489A-2F95-4411-8F38-CA60525F0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27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0CD0-86DC-4359-916D-ED7643CE22FC}" type="datetime1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Walmart ++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489A-2F95-4411-8F38-CA60525F0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1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56B1-B5B3-4CD5-9F13-F1C14972B42C}" type="datetime1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Walmart ++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489A-2F95-4411-8F38-CA60525F0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8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CD36-4229-4299-AF89-21D55B1F33F8}" type="datetime1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Walmart ++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489A-2F95-4411-8F38-CA60525F0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4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ADEF-9F56-476A-9CBA-C8B740AD4037}" type="datetime1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Walmart ++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489A-2F95-4411-8F38-CA60525F0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7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7A4F-B6BC-4FD4-BC1E-05FFA96A3653}" type="datetime1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Walmart ++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489A-2F95-4411-8F38-CA60525F0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56A3-DCC5-4CE8-9252-B0CC3C9F6B9D}" type="datetime1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Walmart ++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489A-2F95-4411-8F38-CA60525F0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3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08F2-9ADE-4AE8-AC6D-8E37FC0DC7EE}" type="datetime1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Walmart 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489A-2F95-4411-8F38-CA60525F0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6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2854-8A5A-4EDB-958A-3A901C1C38C4}" type="datetime1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Walmart ++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489A-2F95-4411-8F38-CA60525F0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2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8177-D902-4FC6-B877-8DF8D2C2D461}" type="datetime1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Walmart ++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489A-2F95-4411-8F38-CA60525F0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3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B0C2A-387C-43CC-AFAC-FE6AA401E090}" type="datetime1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Walmart ++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11489A-2F95-4411-8F38-CA60525F0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gcommerce.com/articles/ecommerce/#the-impact-of-ecommerce" TargetMode="External"/><Relationship Id="rId13" Type="http://schemas.openxmlformats.org/officeDocument/2006/relationships/image" Target="../media/image1.png"/><Relationship Id="rId3" Type="http://schemas.openxmlformats.org/officeDocument/2006/relationships/hyperlink" Target="https://pathtopurchaseiq.com/amazon-still-primed-growth" TargetMode="External"/><Relationship Id="rId7" Type="http://schemas.openxmlformats.org/officeDocument/2006/relationships/hyperlink" Target="https://www.bigcommerce.com/blog/amazon-statistics/#getting-the-prime-treatment" TargetMode="External"/><Relationship Id="rId12" Type="http://schemas.openxmlformats.org/officeDocument/2006/relationships/hyperlink" Target="https://blog.popcornmetrics.com/5-user-engagement-metrics-for-growth/" TargetMode="External"/><Relationship Id="rId2" Type="http://schemas.openxmlformats.org/officeDocument/2006/relationships/hyperlink" Target="https://progressivegrocer.com/why-amazon-primed-record-breaking-20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usinessinsider.com/amazon-prime-now-reaches-25-of-customers-2016-3" TargetMode="External"/><Relationship Id="rId11" Type="http://schemas.openxmlformats.org/officeDocument/2006/relationships/hyperlink" Target="https://www.similarweb.com/corp/blog/ecommerce-benchmarks-metrics/" TargetMode="External"/><Relationship Id="rId5" Type="http://schemas.openxmlformats.org/officeDocument/2006/relationships/hyperlink" Target="https://pattern.com/blog/amazon-prime-a-timeline-from-2005-to-2020/" TargetMode="External"/><Relationship Id="rId10" Type="http://schemas.openxmlformats.org/officeDocument/2006/relationships/hyperlink" Target="https://www.digitalcommerce360.com/2020/08/18/walmarts-online-sales-nearly-double-in-q2-as-pandemic-continues/#:~:text=For%20the%20second%20quarter%20of,7.5%25%20to%20reach%20%24140.20%20billion" TargetMode="External"/><Relationship Id="rId4" Type="http://schemas.openxmlformats.org/officeDocument/2006/relationships/hyperlink" Target="https://www.today.com/news/walmart-announces-new-2-hour-delivery-service-t180490" TargetMode="External"/><Relationship Id="rId9" Type="http://schemas.openxmlformats.org/officeDocument/2006/relationships/hyperlink" Target="https://www.barrons.com/articles/amazon-sales-estimates-online-shopping-covid-19-lockdowns-landemic-5159415385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businessinsider.com/amazon-prime-now-reaches-25-of-customers-2016-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47CA-114A-41A9-8BC9-1D846C3D31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Introducing Walmart 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CCBAE-6001-4BD1-9924-3E9933D59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Kinjal Das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3E5B5C-7274-4E94-9C5C-D1EDBFDF4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789" y="3313894"/>
            <a:ext cx="7810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7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AD33F-A875-45F5-A28C-E019D5AA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4944"/>
          </a:xfrm>
        </p:spPr>
        <p:txBody>
          <a:bodyPr/>
          <a:lstStyle/>
          <a:p>
            <a:r>
              <a:rPr lang="en-US" dirty="0"/>
              <a:t>Operational Workflow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93D1E-9308-49A1-AD34-42AE29B9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489A-2F95-4411-8F38-CA60525F0FA7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8A5D16-995A-4A7C-BB9E-DA22C3EDB609}"/>
              </a:ext>
            </a:extLst>
          </p:cNvPr>
          <p:cNvSpPr/>
          <p:nvPr/>
        </p:nvSpPr>
        <p:spPr>
          <a:xfrm>
            <a:off x="1052121" y="1546018"/>
            <a:ext cx="8596668" cy="1245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/>
              <a:t>Assumptions: </a:t>
            </a:r>
          </a:p>
          <a:p>
            <a:pPr marL="342900" indent="-342900">
              <a:buAutoNum type="arabicParenR"/>
            </a:pPr>
            <a:r>
              <a:rPr lang="en-US" sz="1400" i="1" dirty="0" err="1"/>
              <a:t>Doordash</a:t>
            </a:r>
            <a:r>
              <a:rPr lang="en-US" sz="1400" i="1" dirty="0"/>
              <a:t> is our last mile delivery partner</a:t>
            </a:r>
          </a:p>
          <a:p>
            <a:pPr marL="342900" indent="-342900">
              <a:buAutoNum type="arabicParenR"/>
            </a:pPr>
            <a:r>
              <a:rPr lang="en-US" sz="1400" i="1" dirty="0" err="1"/>
              <a:t>Doordash</a:t>
            </a:r>
            <a:r>
              <a:rPr lang="en-US" sz="1400" i="1" dirty="0"/>
              <a:t> associates are going to collect packages from Walmart Store or warehouse and deliver to the Walmart customer</a:t>
            </a:r>
          </a:p>
          <a:p>
            <a:pPr marL="342900" indent="-342900">
              <a:buAutoNum type="arabicParenR"/>
            </a:pPr>
            <a:r>
              <a:rPr lang="en-US" sz="1400" i="1" dirty="0"/>
              <a:t>Only one Walmart store will be used to fulfill the items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D3D6FA-2155-4AE5-A238-4C79BB79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13" y="71918"/>
            <a:ext cx="962450" cy="73944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8EDCD2-6B7F-481B-9268-336F2C466427}"/>
              </a:ext>
            </a:extLst>
          </p:cNvPr>
          <p:cNvSpPr/>
          <p:nvPr/>
        </p:nvSpPr>
        <p:spPr>
          <a:xfrm>
            <a:off x="307465" y="4066076"/>
            <a:ext cx="2178882" cy="845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Listing down Categories and Products that W++ eligible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CB7F8E-624C-4024-89D8-4BD3687CE2A1}"/>
              </a:ext>
            </a:extLst>
          </p:cNvPr>
          <p:cNvSpPr/>
          <p:nvPr/>
        </p:nvSpPr>
        <p:spPr>
          <a:xfrm>
            <a:off x="3121377" y="3761926"/>
            <a:ext cx="2805605" cy="1605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 accepts the Orders placed by Customer and prioritizes the fulfilment by different factors</a:t>
            </a:r>
          </a:p>
          <a:p>
            <a:pPr marL="342900" indent="-342900" algn="ctr">
              <a:buAutoNum type="arabicParenR"/>
            </a:pPr>
            <a:r>
              <a:rPr lang="en-US" sz="1400" dirty="0"/>
              <a:t>Time slots selection</a:t>
            </a:r>
          </a:p>
          <a:p>
            <a:pPr marL="342900" indent="-342900" algn="ctr">
              <a:buAutoNum type="arabicParenR"/>
            </a:pPr>
            <a:r>
              <a:rPr lang="en-US" sz="1400" dirty="0"/>
              <a:t>Pharmacy and medicines</a:t>
            </a:r>
          </a:p>
          <a:p>
            <a:pPr marL="342900" indent="-342900" algn="ctr">
              <a:buAutoNum type="arabicParenR"/>
            </a:pPr>
            <a:r>
              <a:rPr lang="en-US" sz="1400" dirty="0"/>
              <a:t>Perishable items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E38F97-91FF-48C5-8BD6-DD83FBF420FD}"/>
              </a:ext>
            </a:extLst>
          </p:cNvPr>
          <p:cNvSpPr/>
          <p:nvPr/>
        </p:nvSpPr>
        <p:spPr>
          <a:xfrm>
            <a:off x="6327676" y="3122196"/>
            <a:ext cx="1580509" cy="649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 special category items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722585A-EA3B-42A2-AE69-56DF7B8FC5C1}"/>
              </a:ext>
            </a:extLst>
          </p:cNvPr>
          <p:cNvSpPr/>
          <p:nvPr/>
        </p:nvSpPr>
        <p:spPr>
          <a:xfrm>
            <a:off x="6327675" y="4222539"/>
            <a:ext cx="1580509" cy="649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Medicines collections and packaging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131294E-BD0D-4963-BACC-B6CDFB2D8CC9}"/>
              </a:ext>
            </a:extLst>
          </p:cNvPr>
          <p:cNvSpPr/>
          <p:nvPr/>
        </p:nvSpPr>
        <p:spPr>
          <a:xfrm>
            <a:off x="6327674" y="5306698"/>
            <a:ext cx="1580509" cy="826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Perishable items and Cold packaging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58616F5-BD41-4A72-954D-AEFE1E24957F}"/>
              </a:ext>
            </a:extLst>
          </p:cNvPr>
          <p:cNvSpPr/>
          <p:nvPr/>
        </p:nvSpPr>
        <p:spPr>
          <a:xfrm>
            <a:off x="8565683" y="3695302"/>
            <a:ext cx="2805605" cy="1605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Prepare a consolidated package for Last mile Delivery partner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7160B48C-D5EE-48AC-ACEA-60A3C22D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Walmart ++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545343F-C729-40F1-BCAC-E4CE273766F6}"/>
              </a:ext>
            </a:extLst>
          </p:cNvPr>
          <p:cNvSpPr/>
          <p:nvPr/>
        </p:nvSpPr>
        <p:spPr>
          <a:xfrm>
            <a:off x="2640458" y="4356243"/>
            <a:ext cx="390418" cy="277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39E95CB-53C9-405C-9A40-8528898F0F5B}"/>
              </a:ext>
            </a:extLst>
          </p:cNvPr>
          <p:cNvSpPr/>
          <p:nvPr/>
        </p:nvSpPr>
        <p:spPr>
          <a:xfrm rot="18844862">
            <a:off x="5883694" y="3459805"/>
            <a:ext cx="390418" cy="277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28C9D18-3288-4F3D-9C6A-520BA0BB369F}"/>
              </a:ext>
            </a:extLst>
          </p:cNvPr>
          <p:cNvSpPr/>
          <p:nvPr/>
        </p:nvSpPr>
        <p:spPr>
          <a:xfrm>
            <a:off x="6017482" y="4362219"/>
            <a:ext cx="275465" cy="271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32AD72C-7D0C-4C34-9BAE-B1E74281E638}"/>
              </a:ext>
            </a:extLst>
          </p:cNvPr>
          <p:cNvSpPr/>
          <p:nvPr/>
        </p:nvSpPr>
        <p:spPr>
          <a:xfrm rot="2892452">
            <a:off x="5892842" y="5345091"/>
            <a:ext cx="390418" cy="277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8E170D8-D5F6-4FF9-A7E8-79CA6E6DD67E}"/>
              </a:ext>
            </a:extLst>
          </p:cNvPr>
          <p:cNvSpPr/>
          <p:nvPr/>
        </p:nvSpPr>
        <p:spPr>
          <a:xfrm>
            <a:off x="8006735" y="4345919"/>
            <a:ext cx="437873" cy="287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5CB95DB-6DA7-42E0-BAF7-5932456C6F38}"/>
              </a:ext>
            </a:extLst>
          </p:cNvPr>
          <p:cNvSpPr/>
          <p:nvPr/>
        </p:nvSpPr>
        <p:spPr>
          <a:xfrm rot="2892452">
            <a:off x="8093265" y="3556601"/>
            <a:ext cx="390418" cy="277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670698B-F496-4140-A00D-65EE3F1E5984}"/>
              </a:ext>
            </a:extLst>
          </p:cNvPr>
          <p:cNvSpPr/>
          <p:nvPr/>
        </p:nvSpPr>
        <p:spPr>
          <a:xfrm rot="18844862">
            <a:off x="8069488" y="5228485"/>
            <a:ext cx="390418" cy="277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89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4F976-F913-4628-B48E-ABDDA6BE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218"/>
          </a:xfrm>
        </p:spPr>
        <p:txBody>
          <a:bodyPr/>
          <a:lstStyle/>
          <a:p>
            <a:r>
              <a:rPr lang="en-US" dirty="0"/>
              <a:t>Consolidated Feature List - MVP </a:t>
            </a:r>
            <a:r>
              <a:rPr lang="en-US" sz="2400" i="1" dirty="0"/>
              <a:t>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EAE04-8F8D-4F2C-9383-B9A7339FD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0766"/>
            <a:ext cx="8596668" cy="3847139"/>
          </a:xfrm>
        </p:spPr>
        <p:txBody>
          <a:bodyPr>
            <a:normAutofit/>
          </a:bodyPr>
          <a:lstStyle/>
          <a:p>
            <a:r>
              <a:rPr lang="en-US" dirty="0"/>
              <a:t>Categories and Products availability for Walmart++ service</a:t>
            </a:r>
          </a:p>
          <a:p>
            <a:pPr lvl="1"/>
            <a:r>
              <a:rPr lang="en-US" dirty="0"/>
              <a:t>Ability to select categories as Walmart++ category eligible and by Region</a:t>
            </a:r>
          </a:p>
          <a:p>
            <a:pPr lvl="1"/>
            <a:r>
              <a:rPr lang="en-US" dirty="0"/>
              <a:t>Based on Analytics (Inventory and Daily store consumption), the products within the categories can be available for Walmart++ at a particular location</a:t>
            </a:r>
          </a:p>
          <a:p>
            <a:r>
              <a:rPr lang="en-US" dirty="0"/>
              <a:t>Customer Centric Features</a:t>
            </a:r>
          </a:p>
          <a:p>
            <a:pPr lvl="1"/>
            <a:r>
              <a:rPr lang="en-US" dirty="0"/>
              <a:t>Ability for Customer to select address of Delivery and saved at User profile (Existing functionality)</a:t>
            </a:r>
          </a:p>
          <a:p>
            <a:pPr lvl="1"/>
            <a:r>
              <a:rPr lang="en-US" dirty="0"/>
              <a:t>Based on the location, shortlisting of Walmart store within 10-15 miles and list of products eligible for Walmart++ fulfillment (Maximum of 10-15 miles </a:t>
            </a:r>
            <a:r>
              <a:rPr lang="en-US" baseline="30000" dirty="0"/>
              <a:t>1 2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Ability to choose the Delivery slots – (Delivery Fee is added based on the selection of slots)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6FFB1-5855-4EB0-804C-2C1FC6F2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489A-2F95-4411-8F38-CA60525F0FA7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C1E10A-2B5B-420A-A6A5-1698A0A9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401560" cy="564921"/>
          </a:xfrm>
        </p:spPr>
        <p:txBody>
          <a:bodyPr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Walmart ++</a:t>
            </a:r>
          </a:p>
          <a:p>
            <a:r>
              <a:rPr lang="en-US" sz="1400" baseline="30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90% of US population lives in 10 miles of Walmart store - corporate.walmart.com/newsroom</a:t>
            </a:r>
          </a:p>
          <a:p>
            <a:r>
              <a:rPr lang="en-US" sz="1400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</a:rPr>
              <a:t>Doordash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 covers max of 5 miles - https://get.doordash.com/faq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9FD2D0-776B-44C1-A852-5F4DC8D63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13" y="71918"/>
            <a:ext cx="962450" cy="73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41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F566-F00B-44FC-8B34-65ECE0842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7411"/>
          </a:xfrm>
        </p:spPr>
        <p:txBody>
          <a:bodyPr/>
          <a:lstStyle/>
          <a:p>
            <a:r>
              <a:rPr lang="en-US" dirty="0"/>
              <a:t>Consolidated Feature List - 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171CB-3557-4F82-9EAE-4E980A541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9479"/>
            <a:ext cx="8596668" cy="476892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Fulfilment Features</a:t>
            </a:r>
          </a:p>
          <a:p>
            <a:pPr lvl="1"/>
            <a:r>
              <a:rPr lang="en-US" dirty="0"/>
              <a:t>Ability to Prioritize customer order based on the selected slots</a:t>
            </a:r>
          </a:p>
          <a:p>
            <a:pPr lvl="1"/>
            <a:r>
              <a:rPr lang="en-US" dirty="0"/>
              <a:t>Ability to categorize and route the fulfilment to different sections based on </a:t>
            </a:r>
          </a:p>
          <a:p>
            <a:pPr lvl="2"/>
            <a:r>
              <a:rPr lang="en-US" dirty="0"/>
              <a:t>Pharmacy (instructions for dosage and special package – UV protection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Perishable Items (Cold packages and packages of fragile items)</a:t>
            </a:r>
          </a:p>
          <a:p>
            <a:pPr lvl="2"/>
            <a:r>
              <a:rPr lang="en-US" dirty="0"/>
              <a:t>Other Categories </a:t>
            </a:r>
          </a:p>
          <a:p>
            <a:pPr lvl="1"/>
            <a:r>
              <a:rPr lang="en-US" dirty="0"/>
              <a:t>Ability to track and update by Walmart associate of the fulfilment of the order (Walmart Associate App – Existing App)</a:t>
            </a:r>
          </a:p>
          <a:p>
            <a:pPr lvl="1"/>
            <a:r>
              <a:rPr lang="en-US" dirty="0"/>
              <a:t>Ability to consolidate the order(s) – Single Customer Order</a:t>
            </a:r>
          </a:p>
          <a:p>
            <a:pPr lvl="1"/>
            <a:r>
              <a:rPr lang="en-US" dirty="0"/>
              <a:t>Ability to place the request to the Last Mile Delivery partner about 15 mins before Pick up</a:t>
            </a:r>
          </a:p>
          <a:p>
            <a:pPr lvl="1"/>
            <a:r>
              <a:rPr lang="en-US" dirty="0"/>
              <a:t>Ability to provide the SMS or email update to the customer </a:t>
            </a:r>
          </a:p>
          <a:p>
            <a:r>
              <a:rPr lang="en-US" dirty="0"/>
              <a:t>Non - Functional Features</a:t>
            </a:r>
          </a:p>
          <a:p>
            <a:pPr lvl="1"/>
            <a:r>
              <a:rPr lang="en-US" dirty="0"/>
              <a:t>Storage of Customer Data – Security and Encryption</a:t>
            </a:r>
          </a:p>
          <a:p>
            <a:pPr lvl="1"/>
            <a:r>
              <a:rPr lang="en-US" dirty="0"/>
              <a:t>Scaling of Backend services – with more customers opting for Walmart++ services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4947E-2D36-43EC-9DAF-AD669D56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489A-2F95-4411-8F38-CA60525F0FA7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41424E-AB9C-4717-BFD7-FF0F0FC7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Walmart ++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57A0FB-108C-4DBD-B150-E5CA6EE0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13" y="71918"/>
            <a:ext cx="962450" cy="73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10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8E87-EE5F-4967-92EB-3A90265D3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670"/>
          </a:xfrm>
        </p:spPr>
        <p:txBody>
          <a:bodyPr/>
          <a:lstStyle/>
          <a:p>
            <a:r>
              <a:rPr lang="en-US" dirty="0"/>
              <a:t>Walmart++ Categories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16A7B-5333-4DFA-B0FB-4649BE69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489A-2F95-4411-8F38-CA60525F0FA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96DEA-A40B-4DF5-A24B-5389706FE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85" y="2032748"/>
            <a:ext cx="5581419" cy="411291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68D50A7-4D92-4F60-A844-53D6B810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041362"/>
            <a:ext cx="7913329" cy="534099"/>
          </a:xfrm>
        </p:spPr>
        <p:txBody>
          <a:bodyPr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Walmart ++</a:t>
            </a:r>
          </a:p>
          <a:p>
            <a:r>
              <a:rPr lang="en-US" sz="1400" baseline="30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- https://www.statista.com/statistics/248013/distribution-of-amazoncom-sales-by-category/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6071DD-6AF0-4855-A6D7-0859D75ABF00}"/>
              </a:ext>
            </a:extLst>
          </p:cNvPr>
          <p:cNvSpPr txBox="1"/>
          <p:nvPr/>
        </p:nvSpPr>
        <p:spPr>
          <a:xfrm>
            <a:off x="750013" y="1520575"/>
            <a:ext cx="879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can be categories for same day delivery </a:t>
            </a:r>
            <a:r>
              <a:rPr lang="en-US" baseline="30000" dirty="0"/>
              <a:t>1 </a:t>
            </a:r>
            <a:r>
              <a:rPr lang="en-US" dirty="0"/>
              <a:t> - Also include Pharmacy services     </a:t>
            </a:r>
            <a:r>
              <a:rPr lang="en-US" baseline="30000" dirty="0"/>
              <a:t>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C54B8C-145D-4A9F-8428-0E2F0995F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713" y="71918"/>
            <a:ext cx="962450" cy="73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20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66CE-1003-4089-BEB2-4DA576B2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3847"/>
          </a:xfrm>
        </p:spPr>
        <p:txBody>
          <a:bodyPr>
            <a:normAutofit fontScale="90000"/>
          </a:bodyPr>
          <a:lstStyle/>
          <a:p>
            <a:r>
              <a:rPr lang="en-US" dirty="0"/>
              <a:t>Walmart++ Success Metrics and Monitoring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566C9-E2F6-4C87-82C3-B72175AC1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253" y="2043496"/>
            <a:ext cx="8596668" cy="3175776"/>
          </a:xfrm>
        </p:spPr>
        <p:txBody>
          <a:bodyPr>
            <a:normAutofit/>
          </a:bodyPr>
          <a:lstStyle/>
          <a:p>
            <a:r>
              <a:rPr lang="en-US" dirty="0"/>
              <a:t>1 Cart Abandonment rate</a:t>
            </a:r>
          </a:p>
          <a:p>
            <a:r>
              <a:rPr lang="en-US" dirty="0"/>
              <a:t>2 Number of existing Walmart customer utilizing the Walmart++ service</a:t>
            </a:r>
          </a:p>
          <a:p>
            <a:r>
              <a:rPr lang="en-US" dirty="0"/>
              <a:t>3 Number of new users using the Walmart++ services</a:t>
            </a:r>
          </a:p>
          <a:p>
            <a:r>
              <a:rPr lang="en-US" dirty="0"/>
              <a:t>4 Number of new users using other services – Walmart+ and Pick-Up services once they used Walmart++ services</a:t>
            </a:r>
          </a:p>
          <a:p>
            <a:r>
              <a:rPr lang="en-US" dirty="0"/>
              <a:t>5 Average purchases by user on Walmart++ compared with Walmart+ and Walmart.com</a:t>
            </a:r>
          </a:p>
          <a:p>
            <a:r>
              <a:rPr lang="en-US" dirty="0"/>
              <a:t>6 Daily Active users (DAU) and Monthly Active users (MAU)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82061-9F2E-4B11-A0C7-375E4D65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489A-2F95-4411-8F38-CA60525F0FA7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5F9827-E96F-4BC7-9295-E5099CF5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Walmart ++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3C0BD0-C681-4235-8084-44DE51DF0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13" y="71918"/>
            <a:ext cx="962450" cy="73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3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A2B6-D86E-471D-B021-1B773FA4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4121"/>
          </a:xfrm>
        </p:spPr>
        <p:txBody>
          <a:bodyPr>
            <a:normAutofit/>
          </a:bodyPr>
          <a:lstStyle/>
          <a:p>
            <a:r>
              <a:rPr lang="en-US" dirty="0"/>
              <a:t>Feature Sets for Next iterations </a:t>
            </a:r>
            <a:r>
              <a:rPr lang="en-US" sz="2400" i="1" dirty="0"/>
              <a:t>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C4F55-DFC5-4FFB-8D24-9B021A5DA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05149"/>
          </a:xfrm>
        </p:spPr>
        <p:txBody>
          <a:bodyPr>
            <a:normAutofit/>
          </a:bodyPr>
          <a:lstStyle/>
          <a:p>
            <a:r>
              <a:rPr lang="en-US" dirty="0"/>
              <a:t>Products availability for Walmart++ service</a:t>
            </a:r>
          </a:p>
          <a:p>
            <a:pPr lvl="1"/>
            <a:r>
              <a:rPr lang="en-US" dirty="0"/>
              <a:t>ML to predict Product Categories to squeeze as much products can be made available to the customers</a:t>
            </a:r>
          </a:p>
          <a:p>
            <a:r>
              <a:rPr lang="en-US" dirty="0"/>
              <a:t>Customer Centric Features</a:t>
            </a:r>
          </a:p>
          <a:p>
            <a:pPr lvl="1"/>
            <a:r>
              <a:rPr lang="en-US" dirty="0"/>
              <a:t>Substitution configurations</a:t>
            </a:r>
          </a:p>
          <a:p>
            <a:pPr lvl="1"/>
            <a:r>
              <a:rPr lang="en-US" dirty="0"/>
              <a:t>If a customer is frequently ordering Walmart++ services, ability to recognize and provide a recommendation for the customer to order that product ahead of time</a:t>
            </a:r>
          </a:p>
          <a:p>
            <a:pPr lvl="2"/>
            <a:r>
              <a:rPr lang="en-US" dirty="0"/>
              <a:t>Saves money for the customer</a:t>
            </a:r>
          </a:p>
          <a:p>
            <a:pPr lvl="2"/>
            <a:r>
              <a:rPr lang="en-US" dirty="0"/>
              <a:t>Also, the supply chain can be more optimized </a:t>
            </a:r>
          </a:p>
          <a:p>
            <a:pPr lvl="1"/>
            <a:r>
              <a:rPr lang="en-US" dirty="0"/>
              <a:t>If a product is not Walmart++ category, and many customers are requesting for those products, that can be a feedback to Products availability for Walmart++ service</a:t>
            </a:r>
          </a:p>
          <a:p>
            <a:pPr lvl="1"/>
            <a:r>
              <a:rPr lang="en-US" dirty="0"/>
              <a:t>Real time chat with the Walmart associate during item fulfilment for Product substitution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1582C-C6DE-4C88-9F3C-97C6E9EE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489A-2F95-4411-8F38-CA60525F0FA7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05272EA-0DFE-4DA5-8B93-CF6AB6E9A7EE}"/>
              </a:ext>
            </a:extLst>
          </p:cNvPr>
          <p:cNvSpPr txBox="1">
            <a:spLocks/>
          </p:cNvSpPr>
          <p:nvPr/>
        </p:nvSpPr>
        <p:spPr>
          <a:xfrm>
            <a:off x="829734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Walmart ++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E03B5E-7F76-4114-8302-B1A976DFE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13" y="71918"/>
            <a:ext cx="962450" cy="73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47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7E3E-FDDF-4B77-819F-4DDADAF9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396"/>
          </a:xfrm>
        </p:spPr>
        <p:txBody>
          <a:bodyPr/>
          <a:lstStyle/>
          <a:p>
            <a:r>
              <a:rPr lang="en-US" dirty="0"/>
              <a:t>Feature Sets for Next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149CF-55FB-4A45-A567-ECF774DE6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4961"/>
            <a:ext cx="8596668" cy="3637051"/>
          </a:xfrm>
        </p:spPr>
        <p:txBody>
          <a:bodyPr/>
          <a:lstStyle/>
          <a:p>
            <a:r>
              <a:rPr lang="en-US" dirty="0"/>
              <a:t>Customer Centric Features </a:t>
            </a:r>
            <a:r>
              <a:rPr lang="en-US" sz="1400" u="sng" dirty="0"/>
              <a:t>(Contd.)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Ability to set Delivery prices by region (Promotional Prices) and by delivery slots</a:t>
            </a:r>
          </a:p>
          <a:p>
            <a:r>
              <a:rPr lang="en-US" dirty="0"/>
              <a:t>Fulfilment Features</a:t>
            </a:r>
          </a:p>
          <a:p>
            <a:pPr lvl="1"/>
            <a:r>
              <a:rPr lang="en-US" dirty="0"/>
              <a:t>Ability to group multiple customer orders so that Walmart Associate may be able to fulfil those orders together – the operations cost saving can be passed on the customer for later time slot </a:t>
            </a:r>
          </a:p>
          <a:p>
            <a:r>
              <a:rPr lang="en-US" dirty="0"/>
              <a:t>Non-Functional Features</a:t>
            </a:r>
          </a:p>
          <a:p>
            <a:pPr lvl="1"/>
            <a:r>
              <a:rPr lang="en-US" dirty="0"/>
              <a:t>Reporting and dashboard for executives</a:t>
            </a:r>
          </a:p>
          <a:p>
            <a:pPr lvl="1"/>
            <a:r>
              <a:rPr lang="en-US" dirty="0"/>
              <a:t>Data storage and integration with other services</a:t>
            </a:r>
          </a:p>
          <a:p>
            <a:pPr lvl="1"/>
            <a:r>
              <a:rPr lang="en-US" dirty="0"/>
              <a:t>A/B testing capability (Existing functionality)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8B716-2278-4354-89D9-2445FCDE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489A-2F95-4411-8F38-CA60525F0FA7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C05337-64F2-4211-870D-06E64AA7D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13" y="71918"/>
            <a:ext cx="962450" cy="739443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F8CE43-8303-4962-8E2B-4F71234DBA96}"/>
              </a:ext>
            </a:extLst>
          </p:cNvPr>
          <p:cNvSpPr txBox="1">
            <a:spLocks/>
          </p:cNvSpPr>
          <p:nvPr/>
        </p:nvSpPr>
        <p:spPr>
          <a:xfrm>
            <a:off x="829734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Walmart ++</a:t>
            </a:r>
          </a:p>
        </p:txBody>
      </p:sp>
    </p:spTree>
    <p:extLst>
      <p:ext uri="{BB962C8B-B14F-4D97-AF65-F5344CB8AC3E}">
        <p14:creationId xmlns:p14="http://schemas.microsoft.com/office/powerpoint/2010/main" val="1566594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38639-8A08-4F7C-8ECD-87830BFD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211489A-2F95-4411-8F38-CA60525F0FA7}" type="slidenum">
              <a:rPr lang="en-US" smtClean="0"/>
              <a:pPr defTabSz="914400">
                <a:spcAft>
                  <a:spcPts val="600"/>
                </a:spcAft>
              </a:pPr>
              <a:t>17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BFADC9-6683-4FEE-A931-3735F11EC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90072"/>
              </p:ext>
            </p:extLst>
          </p:nvPr>
        </p:nvGraphicFramePr>
        <p:xfrm>
          <a:off x="829734" y="1661281"/>
          <a:ext cx="8869071" cy="2370369"/>
        </p:xfrm>
        <a:graphic>
          <a:graphicData uri="http://schemas.openxmlformats.org/drawingml/2006/table">
            <a:tbl>
              <a:tblPr/>
              <a:tblGrid>
                <a:gridCol w="1969771">
                  <a:extLst>
                    <a:ext uri="{9D8B030D-6E8A-4147-A177-3AD203B41FA5}">
                      <a16:colId xmlns:a16="http://schemas.microsoft.com/office/drawing/2014/main" val="2921732780"/>
                    </a:ext>
                  </a:extLst>
                </a:gridCol>
                <a:gridCol w="820822">
                  <a:extLst>
                    <a:ext uri="{9D8B030D-6E8A-4147-A177-3AD203B41FA5}">
                      <a16:colId xmlns:a16="http://schemas.microsoft.com/office/drawing/2014/main" val="2559160196"/>
                    </a:ext>
                  </a:extLst>
                </a:gridCol>
                <a:gridCol w="1241796">
                  <a:extLst>
                    <a:ext uri="{9D8B030D-6E8A-4147-A177-3AD203B41FA5}">
                      <a16:colId xmlns:a16="http://schemas.microsoft.com/office/drawing/2014/main" val="3645282408"/>
                    </a:ext>
                  </a:extLst>
                </a:gridCol>
                <a:gridCol w="1059670">
                  <a:extLst>
                    <a:ext uri="{9D8B030D-6E8A-4147-A177-3AD203B41FA5}">
                      <a16:colId xmlns:a16="http://schemas.microsoft.com/office/drawing/2014/main" val="427109901"/>
                    </a:ext>
                  </a:extLst>
                </a:gridCol>
                <a:gridCol w="1259004">
                  <a:extLst>
                    <a:ext uri="{9D8B030D-6E8A-4147-A177-3AD203B41FA5}">
                      <a16:colId xmlns:a16="http://schemas.microsoft.com/office/drawing/2014/main" val="3749565291"/>
                    </a:ext>
                  </a:extLst>
                </a:gridCol>
                <a:gridCol w="1259004">
                  <a:extLst>
                    <a:ext uri="{9D8B030D-6E8A-4147-A177-3AD203B41FA5}">
                      <a16:colId xmlns:a16="http://schemas.microsoft.com/office/drawing/2014/main" val="882464930"/>
                    </a:ext>
                  </a:extLst>
                </a:gridCol>
                <a:gridCol w="1259004">
                  <a:extLst>
                    <a:ext uri="{9D8B030D-6E8A-4147-A177-3AD203B41FA5}">
                      <a16:colId xmlns:a16="http://schemas.microsoft.com/office/drawing/2014/main" val="8218477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564179"/>
                  </a:ext>
                </a:extLst>
              </a:tr>
              <a:tr h="567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Walmart Users (MM)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146.28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155.06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164.36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184.68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411992"/>
                  </a:ext>
                </a:extLst>
              </a:tr>
              <a:tr h="49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Projected Number of Walmart++ users (MM)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440729"/>
                  </a:ext>
                </a:extLst>
              </a:tr>
              <a:tr h="567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Yearly spends by each user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$1,200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1,267.20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$ 1,338.16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$ 1,413.10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$ 1,492.23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$ 1,575.80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700146"/>
                  </a:ext>
                </a:extLst>
              </a:tr>
              <a:tr h="567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 from Walmart++ (in MM)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$1,656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1,946.34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$ 2,178.66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$ 2,438.70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$ 2,729.79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$ 3,055.61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89891"/>
                  </a:ext>
                </a:extLst>
              </a:tr>
            </a:tbl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BBA5B3CF-5F22-4682-AE50-C6B96D35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03" y="900723"/>
            <a:ext cx="8596668" cy="582246"/>
          </a:xfrm>
        </p:spPr>
        <p:txBody>
          <a:bodyPr>
            <a:normAutofit fontScale="90000"/>
          </a:bodyPr>
          <a:lstStyle/>
          <a:p>
            <a:r>
              <a:rPr lang="en-US" dirty="0"/>
              <a:t>Revenue Projections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108C55F-777B-4493-80C1-DB91D0FA5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13" y="71918"/>
            <a:ext cx="962450" cy="739443"/>
          </a:xfrm>
          <a:prstGeom prst="rect">
            <a:avLst/>
          </a:prstGeom>
        </p:spPr>
      </p:pic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5E9101C7-7ACB-4E55-8C41-673621B7292E}"/>
              </a:ext>
            </a:extLst>
          </p:cNvPr>
          <p:cNvSpPr txBox="1">
            <a:spLocks/>
          </p:cNvSpPr>
          <p:nvPr/>
        </p:nvSpPr>
        <p:spPr>
          <a:xfrm>
            <a:off x="829734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Walmart ++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397AE-19ED-4197-AE9A-164281B1EAFB}"/>
              </a:ext>
            </a:extLst>
          </p:cNvPr>
          <p:cNvSpPr txBox="1"/>
          <p:nvPr/>
        </p:nvSpPr>
        <p:spPr>
          <a:xfrm>
            <a:off x="814975" y="4368224"/>
            <a:ext cx="85163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Assumptions: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Considering the initial conversion of 1% of the Walmart.com users (Industry average is 4.78%)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Considering growth of Walmart.com users 6% (Average is 5.6% on shopping platform)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Considering growth of Walmart++ users by 5% (Conservative compared with Walmart.com users)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Considering Average Customer purchase is $1,200 (Compared with $1,400 on a competitive platform)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Not considering impact on focused marketing for Walmart++ services</a:t>
            </a:r>
          </a:p>
        </p:txBody>
      </p:sp>
    </p:spTree>
    <p:extLst>
      <p:ext uri="{BB962C8B-B14F-4D97-AF65-F5344CB8AC3E}">
        <p14:creationId xmlns:p14="http://schemas.microsoft.com/office/powerpoint/2010/main" val="3513853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7698-88A4-4A1E-911B-6CFB98E5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988" y="2594155"/>
            <a:ext cx="8596668" cy="643847"/>
          </a:xfrm>
        </p:spPr>
        <p:txBody>
          <a:bodyPr>
            <a:noAutofit/>
          </a:bodyPr>
          <a:lstStyle/>
          <a:p>
            <a:r>
              <a:rPr lang="en-US" sz="7200" dirty="0"/>
              <a:t>Thank You !!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F02AA-3BB5-4DA4-8EE1-8FF404B2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489A-2F95-4411-8F38-CA60525F0FA7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76053-ECD6-4E18-A1A9-B9EFA258F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13" y="71918"/>
            <a:ext cx="962450" cy="739443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E39FD4E-727D-43FC-A161-9C0E7DDC8E01}"/>
              </a:ext>
            </a:extLst>
          </p:cNvPr>
          <p:cNvSpPr txBox="1">
            <a:spLocks/>
          </p:cNvSpPr>
          <p:nvPr/>
        </p:nvSpPr>
        <p:spPr>
          <a:xfrm>
            <a:off x="829734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Walmart ++</a:t>
            </a:r>
          </a:p>
        </p:txBody>
      </p:sp>
    </p:spTree>
    <p:extLst>
      <p:ext uri="{BB962C8B-B14F-4D97-AF65-F5344CB8AC3E}">
        <p14:creationId xmlns:p14="http://schemas.microsoft.com/office/powerpoint/2010/main" val="476966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E1D0-B55A-463C-ADB0-D676BEAF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7137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0A897-5618-4FE6-B27E-6514F4406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6737"/>
            <a:ext cx="8596668" cy="4664625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https://progressivegrocer.com/why-amazon-primed-record-breaking-2020</a:t>
            </a:r>
            <a:endParaRPr lang="en-US" dirty="0"/>
          </a:p>
          <a:p>
            <a:r>
              <a:rPr lang="en-US" dirty="0">
                <a:hlinkClick r:id="rId3"/>
              </a:rPr>
              <a:t>https://pathtopurchaseiq.com/amazon-still-primed-growth</a:t>
            </a:r>
            <a:endParaRPr lang="en-US" dirty="0"/>
          </a:p>
          <a:p>
            <a:r>
              <a:rPr lang="en-US" dirty="0">
                <a:hlinkClick r:id="rId4"/>
              </a:rPr>
              <a:t>https://www.today.com/news/walmart-announces-new-2-hour-delivery-service-t180490</a:t>
            </a:r>
            <a:endParaRPr lang="en-US" dirty="0"/>
          </a:p>
          <a:p>
            <a:r>
              <a:rPr lang="en-US" dirty="0">
                <a:hlinkClick r:id="rId5"/>
              </a:rPr>
              <a:t>https://pattern.com/blog/amazon-prime-a-timeline-from-2005-to-2020/</a:t>
            </a:r>
            <a:endParaRPr lang="en-US" dirty="0"/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https://www.businessinsider.com/amazon-prime-now-reaches-25-of-customers-2016-3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hlinkClick r:id="rId7"/>
              </a:rPr>
              <a:t>https://www.bigcommerce.com/blog/amazon-statistics/#getting-the-prime-treatment</a:t>
            </a:r>
            <a:endParaRPr lang="en-US" dirty="0"/>
          </a:p>
          <a:p>
            <a:r>
              <a:rPr lang="en-US" dirty="0">
                <a:hlinkClick r:id="rId8"/>
              </a:rPr>
              <a:t>https://www.bigcommerce.com/articles/ecommerce/#the-impact-of-ecommerce</a:t>
            </a:r>
            <a:endParaRPr lang="en-US" dirty="0"/>
          </a:p>
          <a:p>
            <a:r>
              <a:rPr lang="en-US" dirty="0">
                <a:hlinkClick r:id="rId9"/>
              </a:rPr>
              <a:t>https://www.barrons.com/articles/amazon-sales-estimates-online-shopping-covid-19-lockdowns-landemic-51594153854</a:t>
            </a:r>
            <a:endParaRPr lang="en-US" dirty="0"/>
          </a:p>
          <a:p>
            <a:r>
              <a:rPr lang="en-US" dirty="0">
                <a:hlinkClick r:id="rId10"/>
              </a:rPr>
              <a:t>https://www.digitalcommerce360.com/2020/08/18/walmarts-online-sales-nearly-double-in-q2-as-pandemic-continues/#:~:text=For%20the%20second%20quarter%20of,7.5%25%20to%20reach%20%24140.20%20billion</a:t>
            </a:r>
            <a:endParaRPr lang="en-US" dirty="0"/>
          </a:p>
          <a:p>
            <a:r>
              <a:rPr lang="en-US" dirty="0">
                <a:hlinkClick r:id="rId11"/>
              </a:rPr>
              <a:t>https://www.similarweb.com/corp/blog/ecommerce-benchmarks-metrics/</a:t>
            </a:r>
            <a:endParaRPr lang="en-US" dirty="0"/>
          </a:p>
          <a:p>
            <a:r>
              <a:rPr lang="en-US" dirty="0">
                <a:hlinkClick r:id="rId12"/>
              </a:rPr>
              <a:t>https://blog.popcornmetrics.com/5-user-engagement-metrics-for-growth/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A8347-1C6B-470B-9446-B338369B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489A-2F95-4411-8F38-CA60525F0FA7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D30E9-5273-4ED0-B778-AF160DAB3D8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31713" y="71918"/>
            <a:ext cx="962450" cy="739443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95A7F08-F5FF-40F9-A180-821AD38F5430}"/>
              </a:ext>
            </a:extLst>
          </p:cNvPr>
          <p:cNvSpPr txBox="1">
            <a:spLocks/>
          </p:cNvSpPr>
          <p:nvPr/>
        </p:nvSpPr>
        <p:spPr>
          <a:xfrm>
            <a:off x="829734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Walmart ++</a:t>
            </a:r>
          </a:p>
        </p:txBody>
      </p:sp>
    </p:spTree>
    <p:extLst>
      <p:ext uri="{BB962C8B-B14F-4D97-AF65-F5344CB8AC3E}">
        <p14:creationId xmlns:p14="http://schemas.microsoft.com/office/powerpoint/2010/main" val="70570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6BEB-D76C-4E20-9416-D0599259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0124"/>
            <a:ext cx="8596668" cy="613025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CDAEB-C92D-4536-BB83-547FEFAE8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5641"/>
            <a:ext cx="9771484" cy="46336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Case Structure</a:t>
            </a:r>
          </a:p>
          <a:p>
            <a:r>
              <a:rPr lang="en-US" dirty="0"/>
              <a:t>Customer Pain points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Business Case</a:t>
            </a:r>
          </a:p>
          <a:p>
            <a:r>
              <a:rPr lang="en-US" dirty="0"/>
              <a:t>Customer Personas</a:t>
            </a:r>
          </a:p>
          <a:p>
            <a:r>
              <a:rPr lang="en-US" dirty="0"/>
              <a:t>Customer Journey</a:t>
            </a:r>
          </a:p>
          <a:p>
            <a:r>
              <a:rPr lang="en-US" dirty="0"/>
              <a:t>Operational workflow</a:t>
            </a:r>
          </a:p>
          <a:p>
            <a:r>
              <a:rPr lang="en-US" dirty="0"/>
              <a:t>Consolidated Feature List - MVP</a:t>
            </a:r>
          </a:p>
          <a:p>
            <a:r>
              <a:rPr lang="en-US" dirty="0"/>
              <a:t>Product Success Metrics and Monitoring </a:t>
            </a:r>
          </a:p>
          <a:p>
            <a:r>
              <a:rPr lang="en-US" dirty="0"/>
              <a:t>Subsequent Iterations</a:t>
            </a:r>
          </a:p>
          <a:p>
            <a:r>
              <a:rPr lang="en-US" dirty="0"/>
              <a:t>Revenue Projections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7955F-550B-4E1C-90D9-58B4CB667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099" y="77193"/>
            <a:ext cx="962450" cy="73944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B9A0D-3F5C-43C5-BA4F-D0D906E4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489A-2F95-4411-8F38-CA60525F0FA7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0DB350F-D817-463D-920B-C0EAA984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Walmart ++</a:t>
            </a:r>
          </a:p>
        </p:txBody>
      </p:sp>
    </p:spTree>
    <p:extLst>
      <p:ext uri="{BB962C8B-B14F-4D97-AF65-F5344CB8AC3E}">
        <p14:creationId xmlns:p14="http://schemas.microsoft.com/office/powerpoint/2010/main" val="29668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3930-C8F5-44BE-8AAE-124C60BD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2751"/>
          </a:xfrm>
        </p:spPr>
        <p:txBody>
          <a:bodyPr>
            <a:noAutofit/>
          </a:bodyPr>
          <a:lstStyle/>
          <a:p>
            <a:r>
              <a:rPr lang="en-US" dirty="0"/>
              <a:t>Case Structure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A194F-FC38-4197-95E2-33986DF9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489A-2F95-4411-8F38-CA60525F0FA7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D00B4-E026-453A-9C89-78900492F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099" y="77193"/>
            <a:ext cx="962450" cy="73944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FF2AB5-1F3F-4E3F-8B3D-EDB1373DD075}"/>
              </a:ext>
            </a:extLst>
          </p:cNvPr>
          <p:cNvSpPr/>
          <p:nvPr/>
        </p:nvSpPr>
        <p:spPr>
          <a:xfrm>
            <a:off x="92471" y="2946115"/>
            <a:ext cx="1109605" cy="845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 Pain Points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51203C-746C-4EAC-9807-E47FCFB258BB}"/>
              </a:ext>
            </a:extLst>
          </p:cNvPr>
          <p:cNvSpPr/>
          <p:nvPr/>
        </p:nvSpPr>
        <p:spPr>
          <a:xfrm>
            <a:off x="1486104" y="2946115"/>
            <a:ext cx="1193508" cy="845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Problem Statement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4DCB36-2FC1-4982-9DA3-9340F20E1BDC}"/>
              </a:ext>
            </a:extLst>
          </p:cNvPr>
          <p:cNvSpPr/>
          <p:nvPr/>
        </p:nvSpPr>
        <p:spPr>
          <a:xfrm>
            <a:off x="4494487" y="2292496"/>
            <a:ext cx="1351505" cy="845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 Facing workflows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2F3758-3E63-4A25-A803-9CD53D8CE818}"/>
              </a:ext>
            </a:extLst>
          </p:cNvPr>
          <p:cNvSpPr/>
          <p:nvPr/>
        </p:nvSpPr>
        <p:spPr>
          <a:xfrm>
            <a:off x="4494487" y="3628216"/>
            <a:ext cx="1351505" cy="845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Operational Workflows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6A370F4-2897-411E-AF8B-86AB70ACB701}"/>
              </a:ext>
            </a:extLst>
          </p:cNvPr>
          <p:cNvSpPr/>
          <p:nvPr/>
        </p:nvSpPr>
        <p:spPr>
          <a:xfrm>
            <a:off x="6270204" y="2292496"/>
            <a:ext cx="1351505" cy="845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 Facing Feature List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D440E4E-5661-485F-83D1-8080D38B4BA2}"/>
              </a:ext>
            </a:extLst>
          </p:cNvPr>
          <p:cNvSpPr/>
          <p:nvPr/>
        </p:nvSpPr>
        <p:spPr>
          <a:xfrm>
            <a:off x="6270204" y="3628216"/>
            <a:ext cx="1351505" cy="845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Operational Feature List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3187210-7BF7-4E22-9D0D-5273F9F4DB71}"/>
              </a:ext>
            </a:extLst>
          </p:cNvPr>
          <p:cNvSpPr/>
          <p:nvPr/>
        </p:nvSpPr>
        <p:spPr>
          <a:xfrm>
            <a:off x="3045828" y="2946115"/>
            <a:ext cx="1193509" cy="845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case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256F6B-DD33-4078-B19F-6D7E2F351CB6}"/>
              </a:ext>
            </a:extLst>
          </p:cNvPr>
          <p:cNvSpPr/>
          <p:nvPr/>
        </p:nvSpPr>
        <p:spPr>
          <a:xfrm>
            <a:off x="7922497" y="2938483"/>
            <a:ext cx="1351505" cy="845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Feature Priority and MVP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653CE8-4DE5-43F6-8BE8-9EBDB576D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967" y="2992721"/>
            <a:ext cx="962450" cy="739443"/>
          </a:xfrm>
          <a:prstGeom prst="rect">
            <a:avLst/>
          </a:prstGeom>
        </p:spPr>
      </p:pic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580AC75A-1E62-4078-90BE-6BD6D5228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Walmart ++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428FBED-88E5-436D-B74F-29DDEF19CCEA}"/>
              </a:ext>
            </a:extLst>
          </p:cNvPr>
          <p:cNvSpPr/>
          <p:nvPr/>
        </p:nvSpPr>
        <p:spPr>
          <a:xfrm>
            <a:off x="1230954" y="3265472"/>
            <a:ext cx="234598" cy="163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989C137-61AD-4E44-84E7-1C056AD9BD60}"/>
              </a:ext>
            </a:extLst>
          </p:cNvPr>
          <p:cNvSpPr/>
          <p:nvPr/>
        </p:nvSpPr>
        <p:spPr>
          <a:xfrm>
            <a:off x="2741488" y="3265472"/>
            <a:ext cx="263476" cy="151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Up-Down 26">
            <a:extLst>
              <a:ext uri="{FF2B5EF4-FFF2-40B4-BE49-F238E27FC236}">
                <a16:creationId xmlns:a16="http://schemas.microsoft.com/office/drawing/2014/main" id="{6C52FBB4-B66E-4D66-BB6C-BA252345EBF8}"/>
              </a:ext>
            </a:extLst>
          </p:cNvPr>
          <p:cNvSpPr/>
          <p:nvPr/>
        </p:nvSpPr>
        <p:spPr>
          <a:xfrm>
            <a:off x="5041133" y="3133516"/>
            <a:ext cx="241141" cy="4947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3C79F6D2-3B56-4EA9-9F9B-7E8F95A9E3B0}"/>
              </a:ext>
            </a:extLst>
          </p:cNvPr>
          <p:cNvSpPr/>
          <p:nvPr/>
        </p:nvSpPr>
        <p:spPr>
          <a:xfrm>
            <a:off x="6857941" y="3131805"/>
            <a:ext cx="241141" cy="4947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EE834C8-0E6B-412A-8E0F-BE43F433602A}"/>
              </a:ext>
            </a:extLst>
          </p:cNvPr>
          <p:cNvSpPr/>
          <p:nvPr/>
        </p:nvSpPr>
        <p:spPr>
          <a:xfrm>
            <a:off x="5921797" y="2639249"/>
            <a:ext cx="263476" cy="151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1F65FD0-39A8-48C3-B9E6-56715252BD03}"/>
              </a:ext>
            </a:extLst>
          </p:cNvPr>
          <p:cNvSpPr/>
          <p:nvPr/>
        </p:nvSpPr>
        <p:spPr>
          <a:xfrm>
            <a:off x="5921797" y="3964622"/>
            <a:ext cx="263476" cy="151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0D276B3-494D-4C5C-996F-E47E0A6075D4}"/>
              </a:ext>
            </a:extLst>
          </p:cNvPr>
          <p:cNvSpPr/>
          <p:nvPr/>
        </p:nvSpPr>
        <p:spPr>
          <a:xfrm>
            <a:off x="9335808" y="3263762"/>
            <a:ext cx="263476" cy="151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82E5014-3F7C-414A-BCD9-D55F02272229}"/>
              </a:ext>
            </a:extLst>
          </p:cNvPr>
          <p:cNvSpPr/>
          <p:nvPr/>
        </p:nvSpPr>
        <p:spPr>
          <a:xfrm rot="19225260">
            <a:off x="4181581" y="2772811"/>
            <a:ext cx="279345" cy="151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AE7219DC-8FA2-47F9-9FC0-56C742A9A9DB}"/>
              </a:ext>
            </a:extLst>
          </p:cNvPr>
          <p:cNvSpPr/>
          <p:nvPr/>
        </p:nvSpPr>
        <p:spPr>
          <a:xfrm rot="19225260">
            <a:off x="7642263" y="3788240"/>
            <a:ext cx="279345" cy="151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35EE277D-A2CE-4A30-9424-068D584FBF5E}"/>
              </a:ext>
            </a:extLst>
          </p:cNvPr>
          <p:cNvSpPr/>
          <p:nvPr/>
        </p:nvSpPr>
        <p:spPr>
          <a:xfrm rot="2954386">
            <a:off x="4200419" y="3829334"/>
            <a:ext cx="279345" cy="151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519D1A8-D7C1-4A9E-8BBC-171FA10FABA6}"/>
              </a:ext>
            </a:extLst>
          </p:cNvPr>
          <p:cNvSpPr/>
          <p:nvPr/>
        </p:nvSpPr>
        <p:spPr>
          <a:xfrm rot="2954386">
            <a:off x="7684019" y="2769588"/>
            <a:ext cx="279345" cy="151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F6ED1A1-0A54-4B8F-8AC0-C3DDC0918938}"/>
              </a:ext>
            </a:extLst>
          </p:cNvPr>
          <p:cNvSpPr/>
          <p:nvPr/>
        </p:nvSpPr>
        <p:spPr>
          <a:xfrm>
            <a:off x="7944706" y="4413403"/>
            <a:ext cx="1351505" cy="845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Backlog features</a:t>
            </a:r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id="{A4402567-45E6-4FCC-88F6-159287995809}"/>
              </a:ext>
            </a:extLst>
          </p:cNvPr>
          <p:cNvSpPr/>
          <p:nvPr/>
        </p:nvSpPr>
        <p:spPr>
          <a:xfrm>
            <a:off x="8470092" y="3851118"/>
            <a:ext cx="241141" cy="4947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5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0045-34C7-4BD4-B696-424CCC9C9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396"/>
          </a:xfrm>
        </p:spPr>
        <p:txBody>
          <a:bodyPr/>
          <a:lstStyle/>
          <a:p>
            <a:r>
              <a:rPr lang="en-US" dirty="0"/>
              <a:t>Customer 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1F2B8-E3AA-4663-ADEE-3EEEDC2E1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9753"/>
            <a:ext cx="9237228" cy="4916734"/>
          </a:xfrm>
        </p:spPr>
        <p:txBody>
          <a:bodyPr>
            <a:normAutofit/>
          </a:bodyPr>
          <a:lstStyle/>
          <a:p>
            <a:r>
              <a:rPr lang="en-US" dirty="0"/>
              <a:t>Currently on Walmart+ plan, a customer must wait for the next day delivery or 2-day delivery.</a:t>
            </a:r>
          </a:p>
          <a:p>
            <a:r>
              <a:rPr lang="en-US" dirty="0"/>
              <a:t>For any emergency purchases, the customer must visit Walmart store. There might be scenarios such as below when the going to Walmart store becomes difficult: </a:t>
            </a:r>
          </a:p>
          <a:p>
            <a:pPr lvl="1"/>
            <a:r>
              <a:rPr lang="en-US" dirty="0"/>
              <a:t>Travel and packing</a:t>
            </a:r>
          </a:p>
          <a:p>
            <a:pPr lvl="1"/>
            <a:r>
              <a:rPr lang="en-US" dirty="0"/>
              <a:t>Friends and Family coming over</a:t>
            </a:r>
          </a:p>
          <a:p>
            <a:pPr lvl="1"/>
            <a:r>
              <a:rPr lang="en-US" dirty="0"/>
              <a:t>No available modes of transportation</a:t>
            </a:r>
          </a:p>
          <a:p>
            <a:pPr lvl="1"/>
            <a:r>
              <a:rPr lang="en-US" dirty="0"/>
              <a:t>Snowfall and heavy rain</a:t>
            </a:r>
          </a:p>
          <a:p>
            <a:r>
              <a:rPr lang="en-US" dirty="0"/>
              <a:t>Emergency purchases can be below: </a:t>
            </a:r>
          </a:p>
          <a:p>
            <a:pPr lvl="1"/>
            <a:r>
              <a:rPr lang="en-US" dirty="0"/>
              <a:t>Pharmacy and medicines</a:t>
            </a:r>
          </a:p>
          <a:p>
            <a:pPr lvl="1"/>
            <a:r>
              <a:rPr lang="en-US" dirty="0"/>
              <a:t>Groceries</a:t>
            </a:r>
          </a:p>
          <a:p>
            <a:pPr lvl="1"/>
            <a:r>
              <a:rPr lang="en-US" dirty="0"/>
              <a:t>Electronics and auxiliary electronics items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E739AD-E4C6-499F-BED0-2AD465769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099" y="77193"/>
            <a:ext cx="962450" cy="73944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6F122-515B-472A-9D2F-D0C1ED11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Walmart ++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F32EB-6A94-4FFF-B94A-E12766FA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489A-2F95-4411-8F38-CA60525F0FA7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87EE30-AD40-48A9-8150-C1009489E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778" y="2914169"/>
            <a:ext cx="41148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1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B44C-8B7B-4042-AF9D-F6A73586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1928"/>
          </a:xfrm>
        </p:spPr>
        <p:txBody>
          <a:bodyPr>
            <a:no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3839-7F09-4651-AD50-4A7CB5913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8657"/>
            <a:ext cx="8596668" cy="4227813"/>
          </a:xfrm>
        </p:spPr>
        <p:txBody>
          <a:bodyPr>
            <a:normAutofit/>
          </a:bodyPr>
          <a:lstStyle/>
          <a:p>
            <a:r>
              <a:rPr lang="en-US" dirty="0"/>
              <a:t>Walmart Customers must wait for at least 2 days to get the delivery for their items, forcing the Walmart customers to utilize the competitors shopping platform</a:t>
            </a:r>
          </a:p>
          <a:p>
            <a:pPr lvl="1"/>
            <a:r>
              <a:rPr lang="en-US" dirty="0"/>
              <a:t>If the Walmart Customers use the competitors shopping platform, there is higher rate of the customer churn and decrease in the Customer lifetime value (CLV) by </a:t>
            </a:r>
            <a:r>
              <a:rPr lang="en-US" b="1" dirty="0"/>
              <a:t>25%¹</a:t>
            </a:r>
          </a:p>
          <a:p>
            <a:pPr lvl="1"/>
            <a:r>
              <a:rPr lang="en-US" dirty="0"/>
              <a:t>The stickiness of the shopping platform is on an average of 23% </a:t>
            </a:r>
            <a:r>
              <a:rPr lang="en-US" baseline="30000" dirty="0"/>
              <a:t>2</a:t>
            </a:r>
            <a:r>
              <a:rPr lang="en-US" dirty="0"/>
              <a:t>, meaning there is 23% chances of the users navigating to another platform because of lack of same day delivery</a:t>
            </a:r>
          </a:p>
          <a:p>
            <a:pPr lvl="1"/>
            <a:r>
              <a:rPr lang="en-US" dirty="0"/>
              <a:t>Positive Impact of cross services adoption because of Same Day Delivery services (Walmart++) on Walmart+ and/or Pick-Up services </a:t>
            </a:r>
          </a:p>
          <a:p>
            <a:pPr lvl="1"/>
            <a:r>
              <a:rPr lang="en-US" dirty="0"/>
              <a:t>Positive impact on scale of operations and further boost of “Every Day Low Price” strategy</a:t>
            </a:r>
          </a:p>
          <a:p>
            <a:pPr lvl="1"/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33888-3507-4C0E-8B6A-99FA896C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489A-2F95-4411-8F38-CA60525F0FA7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B1CE37C-DCEF-4CE4-86C7-E38721A3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534099"/>
          </a:xfrm>
        </p:spPr>
        <p:txBody>
          <a:bodyPr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Walmart ++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¹ - </a:t>
            </a:r>
            <a:r>
              <a:rPr lang="en-US" sz="1000" i="1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https://www.businessinsider.com/amazon-prime-now-reaches-25-of-customers-2016-3</a:t>
            </a:r>
            <a:endParaRPr lang="en-US" sz="1000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000" i="1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1000" i="1" dirty="0">
                <a:solidFill>
                  <a:schemeClr val="accent1">
                    <a:lumMod val="75000"/>
                  </a:schemeClr>
                </a:solidFill>
              </a:rPr>
              <a:t> - https://www.similarweb.com/corp/blog/ecommerce-benchmarks-metrics/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A347CE-1055-4028-BBC9-5C071A3F1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099" y="77193"/>
            <a:ext cx="962450" cy="73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5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1A90-3A96-44AA-8982-BCA55045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3847"/>
          </a:xfrm>
        </p:spPr>
        <p:txBody>
          <a:bodyPr/>
          <a:lstStyle/>
          <a:p>
            <a:r>
              <a:rPr lang="en-US" dirty="0"/>
              <a:t>Business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F15E7-18E5-4692-A5C3-AAF0A927C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511"/>
            <a:ext cx="8596668" cy="4301855"/>
          </a:xfrm>
        </p:spPr>
        <p:txBody>
          <a:bodyPr>
            <a:normAutofit/>
          </a:bodyPr>
          <a:lstStyle/>
          <a:p>
            <a:r>
              <a:rPr lang="en-US" dirty="0"/>
              <a:t>Executive Summary : </a:t>
            </a:r>
          </a:p>
          <a:p>
            <a:pPr marL="457200" lvl="1" indent="0" algn="just">
              <a:buNone/>
            </a:pPr>
            <a:r>
              <a:rPr lang="en-US" dirty="0"/>
              <a:t>Walmart Mobile App and Walmart.com will offer a same day delivery service (Walmart++) for Walmart Mobile app users for no order minimum. Walmart.com users will have to pay a delivery charge based on the timeslot selection. The product category that is eligible for the Walmart++ services will be determined by product category configuration and inventory analytics</a:t>
            </a:r>
          </a:p>
          <a:p>
            <a:r>
              <a:rPr lang="en-US" dirty="0"/>
              <a:t>Financials:</a:t>
            </a:r>
          </a:p>
          <a:p>
            <a:pPr marL="457200" lvl="1" indent="0" algn="just">
              <a:buNone/>
            </a:pPr>
            <a:r>
              <a:rPr lang="en-US" dirty="0"/>
              <a:t>Walmart++ projected revenues is $1,656MM</a:t>
            </a:r>
            <a:r>
              <a:rPr lang="en-US" baseline="30000" dirty="0"/>
              <a:t>1</a:t>
            </a:r>
            <a:r>
              <a:rPr lang="en-US" dirty="0"/>
              <a:t> in the first year and total of $5,781 MM of revenue in the first 3 years.</a:t>
            </a:r>
          </a:p>
          <a:p>
            <a:r>
              <a:rPr lang="en-US" dirty="0"/>
              <a:t>Operations</a:t>
            </a:r>
          </a:p>
          <a:p>
            <a:pPr marL="457200" lvl="1" indent="0" algn="just">
              <a:buNone/>
            </a:pPr>
            <a:r>
              <a:rPr lang="en-US" dirty="0"/>
              <a:t>Leveraging the existing customer ordering experience and leveraging existing Walmart operations capabilities, the new Walmart++ service can be rolled out in selected cities in phase 1 and in subsequent phases to other cities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0F209-035A-42BB-A70E-531E04F0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489A-2F95-4411-8F38-CA60525F0FA7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B78D634-B453-484A-A4B4-B28AC459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802" y="6041362"/>
            <a:ext cx="6297612" cy="365125"/>
          </a:xfrm>
        </p:spPr>
        <p:txBody>
          <a:bodyPr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Walmart ++</a:t>
            </a:r>
          </a:p>
          <a:p>
            <a:r>
              <a:rPr lang="en-US" sz="1400" baseline="30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1000" i="1" dirty="0">
                <a:solidFill>
                  <a:schemeClr val="accent1">
                    <a:lumMod val="75000"/>
                  </a:schemeClr>
                </a:solidFill>
              </a:rPr>
              <a:t>Based on the Financial Revenue Projections – Slide 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F38D14-2FF0-46A7-8CE5-FB2CDE475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099" y="77193"/>
            <a:ext cx="962450" cy="73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2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0A31-216F-416F-9B18-EA1AE133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315"/>
          </a:xfrm>
        </p:spPr>
        <p:txBody>
          <a:bodyPr/>
          <a:lstStyle/>
          <a:p>
            <a:r>
              <a:rPr lang="en-US" dirty="0"/>
              <a:t>Customer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23F14-D1CC-42E7-A04A-1FB9D379B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69" y="1232899"/>
            <a:ext cx="11609798" cy="48084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Customer 1 (Personal) : Customer 1 has invited family and friends for Thanksgiving and </a:t>
            </a:r>
            <a:r>
              <a:rPr lang="en-US" b="1" dirty="0"/>
              <a:t>suddenly</a:t>
            </a:r>
            <a:r>
              <a:rPr lang="en-US" dirty="0"/>
              <a:t> </a:t>
            </a:r>
            <a:r>
              <a:rPr lang="en-US" b="1" dirty="0"/>
              <a:t>realized</a:t>
            </a:r>
            <a:r>
              <a:rPr lang="en-US" dirty="0"/>
              <a:t> that Customer 1 doesn’t have cranberry for his or her Mom’s favorite Cranberry sauce. Customer 1 is  now </a:t>
            </a:r>
            <a:r>
              <a:rPr lang="en-US" b="1" dirty="0"/>
              <a:t>panicking</a:t>
            </a:r>
            <a:r>
              <a:rPr lang="en-US" dirty="0"/>
              <a:t> and as Customer 1 </a:t>
            </a:r>
            <a:r>
              <a:rPr lang="en-US" b="1" dirty="0"/>
              <a:t>must prepare thanksgiving dinner</a:t>
            </a:r>
            <a:r>
              <a:rPr lang="en-US" dirty="0"/>
              <a:t> for his or her friends and family, Customer 1</a:t>
            </a:r>
            <a:r>
              <a:rPr lang="en-US" b="1" dirty="0"/>
              <a:t> doesn’t have time to drive to Walmart store</a:t>
            </a:r>
            <a:endParaRPr lang="en-US" b="1" u="sng" dirty="0"/>
          </a:p>
          <a:p>
            <a:pPr lvl="1"/>
            <a:r>
              <a:rPr lang="en-US" dirty="0"/>
              <a:t>Constraints : Time, Delivery, Fresh</a:t>
            </a:r>
          </a:p>
          <a:p>
            <a:pPr lvl="1"/>
            <a:r>
              <a:rPr lang="en-US" dirty="0"/>
              <a:t>Decision points : Quick or fast delivery, Not price sensitive</a:t>
            </a:r>
          </a:p>
          <a:p>
            <a:pPr lvl="1"/>
            <a:r>
              <a:rPr lang="en-US" dirty="0"/>
              <a:t>Motivation: Not willing to make minimum purchase, Doesn’t mind high delivery fees</a:t>
            </a:r>
          </a:p>
          <a:p>
            <a:pPr algn="just"/>
            <a:r>
              <a:rPr lang="en-US" dirty="0"/>
              <a:t>Customer 2 (Professional) : Customer 2 is visiting San Francisco for a conference and </a:t>
            </a:r>
            <a:r>
              <a:rPr lang="en-US" b="1" dirty="0"/>
              <a:t>realized</a:t>
            </a:r>
            <a:r>
              <a:rPr lang="en-US" dirty="0"/>
              <a:t> that Customer 2 forgot </a:t>
            </a:r>
            <a:r>
              <a:rPr lang="en-US" b="1" dirty="0"/>
              <a:t>laptop charging cable</a:t>
            </a:r>
            <a:r>
              <a:rPr lang="en-US" dirty="0"/>
              <a:t>. Customer 2 has all day conference, and Customer 2 would </a:t>
            </a:r>
            <a:r>
              <a:rPr lang="en-US" b="1" dirty="0"/>
              <a:t>look unprofessional </a:t>
            </a:r>
            <a:r>
              <a:rPr lang="en-US" dirty="0"/>
              <a:t>if Customer 2 had to borrow charging cable from other conference participants. Customer 2 also must attend conference networking event now as he is speaking in that event, so </a:t>
            </a:r>
            <a:r>
              <a:rPr lang="en-US" b="1" dirty="0"/>
              <a:t>Customer 2 doesn’t have any time to drive or transportation to Walmart Store </a:t>
            </a:r>
            <a:r>
              <a:rPr lang="en-US" dirty="0"/>
              <a:t>in a new city</a:t>
            </a:r>
          </a:p>
          <a:p>
            <a:pPr lvl="1"/>
            <a:r>
              <a:rPr lang="en-US" dirty="0"/>
              <a:t>Constraints : Time, Delivery</a:t>
            </a:r>
          </a:p>
          <a:p>
            <a:pPr lvl="1"/>
            <a:r>
              <a:rPr lang="en-US" dirty="0"/>
              <a:t>Decision points : Fast delivery, Not price sensitive</a:t>
            </a:r>
          </a:p>
          <a:p>
            <a:pPr lvl="1"/>
            <a:r>
              <a:rPr lang="en-US" dirty="0"/>
              <a:t>Motivation: Not willing to make minimum purchase, Doesn’t mind high delivery fees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97F72-41B8-496A-8A6F-AF08A808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489A-2F95-4411-8F38-CA60525F0FA7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E737D3-6E9A-4A97-A231-8D04267CA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099" y="77193"/>
            <a:ext cx="962450" cy="739443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5D3B292-EE9D-4889-A9AA-499B8BDE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Walmart ++</a:t>
            </a:r>
          </a:p>
        </p:txBody>
      </p:sp>
    </p:spTree>
    <p:extLst>
      <p:ext uri="{BB962C8B-B14F-4D97-AF65-F5344CB8AC3E}">
        <p14:creationId xmlns:p14="http://schemas.microsoft.com/office/powerpoint/2010/main" val="136977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D4E1-6D6F-4E21-834C-C35B8548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2202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Journey </a:t>
            </a:r>
            <a:r>
              <a:rPr lang="en-US" sz="2700" i="1" dirty="0"/>
              <a:t>(Contd.)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F8A21-F25B-4FCF-9FA8-AF04A5CC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489A-2F95-4411-8F38-CA60525F0FA7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008070-C2F9-4870-B6D6-2A8F5CCEB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683" y="3217665"/>
            <a:ext cx="4064634" cy="228635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E4C85A-FE7B-4E0E-BF41-55E2A6661014}"/>
              </a:ext>
            </a:extLst>
          </p:cNvPr>
          <p:cNvSpPr/>
          <p:nvPr/>
        </p:nvSpPr>
        <p:spPr>
          <a:xfrm>
            <a:off x="4574786" y="1681420"/>
            <a:ext cx="2774018" cy="845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searches Items and add to cart. The Items can be shown as W++ eligible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659970-9C28-48DE-A98E-259CB6EE8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86" y="3148672"/>
            <a:ext cx="1836873" cy="196220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EF6F50-AD4B-4280-BF2E-BBE0F92443C1}"/>
              </a:ext>
            </a:extLst>
          </p:cNvPr>
          <p:cNvSpPr/>
          <p:nvPr/>
        </p:nvSpPr>
        <p:spPr>
          <a:xfrm>
            <a:off x="345444" y="1730237"/>
            <a:ext cx="1836873" cy="845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 Location/Address (One time User activity)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D060955-14BF-4F95-B47C-8C91680B1C56}"/>
              </a:ext>
            </a:extLst>
          </p:cNvPr>
          <p:cNvSpPr/>
          <p:nvPr/>
        </p:nvSpPr>
        <p:spPr>
          <a:xfrm>
            <a:off x="2722652" y="1941816"/>
            <a:ext cx="1341031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E03817EB-2E3D-499D-B15C-44F19024214C}"/>
              </a:ext>
            </a:extLst>
          </p:cNvPr>
          <p:cNvSpPr/>
          <p:nvPr/>
        </p:nvSpPr>
        <p:spPr>
          <a:xfrm rot="19572976">
            <a:off x="7724319" y="4560953"/>
            <a:ext cx="1303983" cy="4390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F3E6DB4-83EC-4ABD-BEB4-9D7015F12C2A}"/>
              </a:ext>
            </a:extLst>
          </p:cNvPr>
          <p:cNvSpPr/>
          <p:nvPr/>
        </p:nvSpPr>
        <p:spPr>
          <a:xfrm>
            <a:off x="7705794" y="1893271"/>
            <a:ext cx="1341031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B02A88-66D7-40E4-91A7-2AFD9747C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099" y="77193"/>
            <a:ext cx="962450" cy="739443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28BB117-472E-493F-8852-4E0BCB06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Walmart ++</a:t>
            </a:r>
          </a:p>
        </p:txBody>
      </p:sp>
    </p:spTree>
    <p:extLst>
      <p:ext uri="{BB962C8B-B14F-4D97-AF65-F5344CB8AC3E}">
        <p14:creationId xmlns:p14="http://schemas.microsoft.com/office/powerpoint/2010/main" val="26374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2EFFC-19F6-4CCF-827D-D7330C4C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489A-2F95-4411-8F38-CA60525F0FA7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5392EC-C8C2-4FD6-B6E9-6F411B5E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2202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Journey</a:t>
            </a:r>
            <a:endParaRPr lang="en-US" sz="27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3CAC31-B28C-40B1-8331-36F7BEE9C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12" y="3097016"/>
            <a:ext cx="4640494" cy="2610278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3A1923C2-32E4-497F-BB55-8AAF39673F9B}"/>
              </a:ext>
            </a:extLst>
          </p:cNvPr>
          <p:cNvSpPr/>
          <p:nvPr/>
        </p:nvSpPr>
        <p:spPr>
          <a:xfrm rot="19572976">
            <a:off x="3838106" y="4182645"/>
            <a:ext cx="1303983" cy="4390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702553A-7FCD-416F-AA77-DE322A5E35BA}"/>
              </a:ext>
            </a:extLst>
          </p:cNvPr>
          <p:cNvSpPr/>
          <p:nvPr/>
        </p:nvSpPr>
        <p:spPr>
          <a:xfrm>
            <a:off x="452219" y="1739162"/>
            <a:ext cx="431360" cy="341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2A356B-C0E7-458C-9608-C39EC1835651}"/>
              </a:ext>
            </a:extLst>
          </p:cNvPr>
          <p:cNvSpPr/>
          <p:nvPr/>
        </p:nvSpPr>
        <p:spPr>
          <a:xfrm>
            <a:off x="1052121" y="1546018"/>
            <a:ext cx="2774018" cy="845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searches selects available slots based on the current time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F71E70-D94B-4259-955B-28FD3BB79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605" y="3394751"/>
            <a:ext cx="1991099" cy="146481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F15703-2E98-40C8-A93D-29BD6F98A6AE}"/>
              </a:ext>
            </a:extLst>
          </p:cNvPr>
          <p:cNvSpPr/>
          <p:nvPr/>
        </p:nvSpPr>
        <p:spPr>
          <a:xfrm>
            <a:off x="6420145" y="1546018"/>
            <a:ext cx="2774018" cy="845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Based on slots selection, total amount is adjusted, and User checks out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5C8C92D-9042-4A71-B70B-92F1DC46A8AD}"/>
              </a:ext>
            </a:extLst>
          </p:cNvPr>
          <p:cNvSpPr/>
          <p:nvPr/>
        </p:nvSpPr>
        <p:spPr>
          <a:xfrm>
            <a:off x="4311759" y="1715187"/>
            <a:ext cx="1684594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1998A9-63BB-4D57-A126-E5C0519B5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713" y="71918"/>
            <a:ext cx="962450" cy="739443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FC5DA37-7ED4-410A-BE08-5DE3F326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Walmart ++</a:t>
            </a:r>
          </a:p>
        </p:txBody>
      </p:sp>
    </p:spTree>
    <p:extLst>
      <p:ext uri="{BB962C8B-B14F-4D97-AF65-F5344CB8AC3E}">
        <p14:creationId xmlns:p14="http://schemas.microsoft.com/office/powerpoint/2010/main" val="40896106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1797</Words>
  <Application>Microsoft Office PowerPoint</Application>
  <PresentationFormat>Widescreen</PresentationFormat>
  <Paragraphs>228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Introducing Walmart ++</vt:lpstr>
      <vt:lpstr>Agenda</vt:lpstr>
      <vt:lpstr>Case Structure</vt:lpstr>
      <vt:lpstr>Customer Pain Points</vt:lpstr>
      <vt:lpstr>Problem Statement</vt:lpstr>
      <vt:lpstr>Business Case</vt:lpstr>
      <vt:lpstr>Customer Personas</vt:lpstr>
      <vt:lpstr>Customer Journey (Contd.)</vt:lpstr>
      <vt:lpstr>Customer Journey</vt:lpstr>
      <vt:lpstr>Operational Workflow</vt:lpstr>
      <vt:lpstr>Consolidated Feature List - MVP (Contd.)</vt:lpstr>
      <vt:lpstr>Consolidated Feature List - MVP</vt:lpstr>
      <vt:lpstr>Walmart++ Categories</vt:lpstr>
      <vt:lpstr>Walmart++ Success Metrics and Monitoring  </vt:lpstr>
      <vt:lpstr>Feature Sets for Next iterations (Contd.)</vt:lpstr>
      <vt:lpstr>Feature Sets for Next iterations</vt:lpstr>
      <vt:lpstr>Revenue Projections</vt:lpstr>
      <vt:lpstr>Thank You !!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Walmart ++</dc:title>
  <dc:creator>Kinjal Das</dc:creator>
  <cp:lastModifiedBy>Kinjal Das</cp:lastModifiedBy>
  <cp:revision>78</cp:revision>
  <dcterms:created xsi:type="dcterms:W3CDTF">2021-01-19T03:33:19Z</dcterms:created>
  <dcterms:modified xsi:type="dcterms:W3CDTF">2021-02-13T23:22:07Z</dcterms:modified>
</cp:coreProperties>
</file>