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38" r:id="rId2"/>
    <p:sldId id="385" r:id="rId3"/>
    <p:sldId id="339" r:id="rId4"/>
    <p:sldId id="377" r:id="rId5"/>
    <p:sldId id="383" r:id="rId6"/>
    <p:sldId id="384" r:id="rId7"/>
    <p:sldId id="387" r:id="rId8"/>
    <p:sldId id="376" r:id="rId9"/>
  </p:sldIdLst>
  <p:sldSz cx="9144000" cy="5143500" type="screen16x9"/>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IZZ" id="{18E1CD62-1A59-4641-960F-8B35FF61AE5C}">
          <p14:sldIdLst>
            <p14:sldId id="338"/>
            <p14:sldId id="385"/>
            <p14:sldId id="339"/>
            <p14:sldId id="377"/>
            <p14:sldId id="383"/>
            <p14:sldId id="384"/>
            <p14:sldId id="387"/>
            <p14:sldId id="3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B1E"/>
    <a:srgbClr val="808080"/>
    <a:srgbClr val="FF0000"/>
    <a:srgbClr val="FFFFFF"/>
    <a:srgbClr val="D2AF24"/>
    <a:srgbClr val="6DCCBB"/>
    <a:srgbClr val="4D1654"/>
    <a:srgbClr val="8E8581"/>
    <a:srgbClr val="6B7E51"/>
    <a:srgbClr val="A05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354" autoAdjust="0"/>
    <p:restoredTop sz="68111" autoAdjust="0"/>
  </p:normalViewPr>
  <p:slideViewPr>
    <p:cSldViewPr showGuides="1">
      <p:cViewPr>
        <p:scale>
          <a:sx n="80" d="100"/>
          <a:sy n="80" d="100"/>
        </p:scale>
        <p:origin x="-1363" y="-62"/>
      </p:cViewPr>
      <p:guideLst>
        <p:guide orient="horz" pos="1620"/>
        <p:guide orient="horz" pos="804"/>
        <p:guide orient="horz" pos="2754"/>
        <p:guide pos="204"/>
        <p:guide pos="5556"/>
        <p:guide pos="748"/>
        <p:guide pos="5012"/>
      </p:guideLst>
    </p:cSldViewPr>
  </p:slideViewPr>
  <p:outlineViewPr>
    <p:cViewPr>
      <p:scale>
        <a:sx n="33" d="100"/>
        <a:sy n="33" d="100"/>
      </p:scale>
      <p:origin x="0" y="170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60" d="100"/>
          <a:sy n="60" d="100"/>
        </p:scale>
        <p:origin x="-3269"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47F7F-12E6-4174-A94A-6DE239C7F4D6}" type="doc">
      <dgm:prSet loTypeId="urn:microsoft.com/office/officeart/2005/8/layout/chart3" loCatId="relationship" qsTypeId="urn:microsoft.com/office/officeart/2005/8/quickstyle/simple1" qsCatId="simple" csTypeId="urn:microsoft.com/office/officeart/2005/8/colors/accent1_3" csCatId="accent1" phldr="1"/>
      <dgm:spPr/>
    </dgm:pt>
    <dgm:pt modelId="{95F9F0C0-306B-48B7-B2F0-21C2DA2C6627}">
      <dgm:prSet phldrT="[Texte]" custT="1"/>
      <dgm:spPr/>
      <dgm:t>
        <a:bodyPr/>
        <a:lstStyle/>
        <a:p>
          <a:r>
            <a:rPr lang="fr-FR" sz="1600" dirty="0" smtClean="0"/>
            <a:t>stagiaire</a:t>
          </a:r>
          <a:endParaRPr lang="fr-FR" sz="1000" dirty="0"/>
        </a:p>
      </dgm:t>
    </dgm:pt>
    <dgm:pt modelId="{C6834458-685C-42BD-AE9F-77074ACCF128}" type="parTrans" cxnId="{997C3C97-3959-4960-8477-63A209D8E828}">
      <dgm:prSet/>
      <dgm:spPr/>
      <dgm:t>
        <a:bodyPr/>
        <a:lstStyle/>
        <a:p>
          <a:endParaRPr lang="fr-FR"/>
        </a:p>
      </dgm:t>
    </dgm:pt>
    <dgm:pt modelId="{68F2924A-1426-419D-A8DD-C8E7B64A3B8E}" type="sibTrans" cxnId="{997C3C97-3959-4960-8477-63A209D8E828}">
      <dgm:prSet/>
      <dgm:spPr/>
      <dgm:t>
        <a:bodyPr/>
        <a:lstStyle/>
        <a:p>
          <a:endParaRPr lang="fr-FR"/>
        </a:p>
      </dgm:t>
    </dgm:pt>
    <dgm:pt modelId="{28BB256F-3284-444C-AB8C-9AC0D0A7B30C}">
      <dgm:prSet phldrT="[Texte]" custT="1"/>
      <dgm:spPr/>
      <dgm:t>
        <a:bodyPr/>
        <a:lstStyle/>
        <a:p>
          <a:r>
            <a:rPr lang="fr-FR" sz="1600" dirty="0" smtClean="0"/>
            <a:t>Prestataire</a:t>
          </a:r>
          <a:endParaRPr lang="fr-FR" sz="1200" dirty="0"/>
        </a:p>
      </dgm:t>
    </dgm:pt>
    <dgm:pt modelId="{38103CB8-0326-4140-9C79-CF912EB961A9}" type="parTrans" cxnId="{84B83DD0-FF6F-4779-AEFF-21E1E8A21418}">
      <dgm:prSet/>
      <dgm:spPr/>
      <dgm:t>
        <a:bodyPr/>
        <a:lstStyle/>
        <a:p>
          <a:endParaRPr lang="fr-FR"/>
        </a:p>
      </dgm:t>
    </dgm:pt>
    <dgm:pt modelId="{53D3A825-A24C-4E3A-9F79-427E89CB6B86}" type="sibTrans" cxnId="{84B83DD0-FF6F-4779-AEFF-21E1E8A21418}">
      <dgm:prSet/>
      <dgm:spPr/>
      <dgm:t>
        <a:bodyPr/>
        <a:lstStyle/>
        <a:p>
          <a:endParaRPr lang="fr-FR"/>
        </a:p>
      </dgm:t>
    </dgm:pt>
    <dgm:pt modelId="{AF703E7D-37F3-4145-9055-D57D8386488C}">
      <dgm:prSet phldrT="[Texte]" custT="1"/>
      <dgm:spPr/>
      <dgm:t>
        <a:bodyPr/>
        <a:lstStyle/>
        <a:p>
          <a:r>
            <a:rPr lang="fr-FR" sz="1800" dirty="0" smtClean="0"/>
            <a:t>Salarié</a:t>
          </a:r>
          <a:endParaRPr lang="fr-FR" sz="1400" dirty="0"/>
        </a:p>
      </dgm:t>
    </dgm:pt>
    <dgm:pt modelId="{5F90A9F3-0613-492D-B74B-12BCD7CAD99B}" type="parTrans" cxnId="{8C6EFDD7-6B4D-4DA8-A251-7BB648397336}">
      <dgm:prSet/>
      <dgm:spPr/>
      <dgm:t>
        <a:bodyPr/>
        <a:lstStyle/>
        <a:p>
          <a:endParaRPr lang="fr-FR"/>
        </a:p>
      </dgm:t>
    </dgm:pt>
    <dgm:pt modelId="{40F91139-88B9-4CA7-9E57-ECAD30DA3795}" type="sibTrans" cxnId="{8C6EFDD7-6B4D-4DA8-A251-7BB648397336}">
      <dgm:prSet/>
      <dgm:spPr/>
      <dgm:t>
        <a:bodyPr/>
        <a:lstStyle/>
        <a:p>
          <a:endParaRPr lang="fr-FR"/>
        </a:p>
      </dgm:t>
    </dgm:pt>
    <dgm:pt modelId="{C27BE105-4A3F-443D-9FFC-62F68E449B49}">
      <dgm:prSet custT="1"/>
      <dgm:spPr/>
      <dgm:t>
        <a:bodyPr/>
        <a:lstStyle/>
        <a:p>
          <a:r>
            <a:rPr lang="fr-FR" sz="1200" dirty="0" smtClean="0"/>
            <a:t>Chercheur invité</a:t>
          </a:r>
          <a:endParaRPr lang="fr-FR" sz="1200" dirty="0"/>
        </a:p>
      </dgm:t>
    </dgm:pt>
    <dgm:pt modelId="{AC80CE67-8F3B-481F-AC9F-1DF0A45A8432}" type="parTrans" cxnId="{0EFCE03F-A4A6-4999-807A-A183D4503707}">
      <dgm:prSet/>
      <dgm:spPr/>
      <dgm:t>
        <a:bodyPr/>
        <a:lstStyle/>
        <a:p>
          <a:endParaRPr lang="fr-FR"/>
        </a:p>
      </dgm:t>
    </dgm:pt>
    <dgm:pt modelId="{378409FB-94DF-4F2C-BD33-318595D1C7B2}" type="sibTrans" cxnId="{0EFCE03F-A4A6-4999-807A-A183D4503707}">
      <dgm:prSet/>
      <dgm:spPr/>
      <dgm:t>
        <a:bodyPr/>
        <a:lstStyle/>
        <a:p>
          <a:endParaRPr lang="fr-FR"/>
        </a:p>
      </dgm:t>
    </dgm:pt>
    <dgm:pt modelId="{2E3E0161-C55E-43F0-80F9-0A51B73B8AAB}">
      <dgm:prSet custT="1"/>
      <dgm:spPr/>
      <dgm:t>
        <a:bodyPr/>
        <a:lstStyle/>
        <a:p>
          <a:r>
            <a:rPr lang="fr-FR" sz="1400" dirty="0" smtClean="0"/>
            <a:t>Partenaire</a:t>
          </a:r>
        </a:p>
        <a:p>
          <a:r>
            <a:rPr lang="fr-FR" sz="1400" dirty="0" smtClean="0"/>
            <a:t>Institutionnel</a:t>
          </a:r>
          <a:endParaRPr lang="fr-FR" sz="1400" dirty="0"/>
        </a:p>
      </dgm:t>
    </dgm:pt>
    <dgm:pt modelId="{94DFAE0F-7739-473D-AD43-EE6BBAD80784}" type="parTrans" cxnId="{96C7D5B8-755F-4208-8076-0A326ED4E370}">
      <dgm:prSet/>
      <dgm:spPr/>
      <dgm:t>
        <a:bodyPr/>
        <a:lstStyle/>
        <a:p>
          <a:endParaRPr lang="fr-FR"/>
        </a:p>
      </dgm:t>
    </dgm:pt>
    <dgm:pt modelId="{D800EBC8-9479-49A3-B0F1-9C3EBF61F493}" type="sibTrans" cxnId="{96C7D5B8-755F-4208-8076-0A326ED4E370}">
      <dgm:prSet/>
      <dgm:spPr/>
      <dgm:t>
        <a:bodyPr/>
        <a:lstStyle/>
        <a:p>
          <a:endParaRPr lang="fr-FR"/>
        </a:p>
      </dgm:t>
    </dgm:pt>
    <dgm:pt modelId="{3C6D9526-F43A-4554-B684-A6EE78FB17DE}">
      <dgm:prSet custT="1"/>
      <dgm:spPr/>
      <dgm:t>
        <a:bodyPr/>
        <a:lstStyle/>
        <a:p>
          <a:r>
            <a:rPr lang="fr-FR" sz="1400" dirty="0" err="1" smtClean="0"/>
            <a:t>Contribut</a:t>
          </a:r>
          <a:r>
            <a:rPr lang="fr-FR" sz="1400" dirty="0" smtClean="0"/>
            <a:t>. non identifiés</a:t>
          </a:r>
          <a:endParaRPr lang="fr-FR" sz="1400" dirty="0"/>
        </a:p>
      </dgm:t>
    </dgm:pt>
    <dgm:pt modelId="{A9A8D8EC-F8DC-48C9-A9F4-63C9EB0FA878}" type="parTrans" cxnId="{B3A1C6D4-D2AE-4D03-9670-E3E1C5F5E298}">
      <dgm:prSet/>
      <dgm:spPr/>
      <dgm:t>
        <a:bodyPr/>
        <a:lstStyle/>
        <a:p>
          <a:endParaRPr lang="fr-FR"/>
        </a:p>
      </dgm:t>
    </dgm:pt>
    <dgm:pt modelId="{1E31CDBC-F9F2-462C-8C87-BE30B3DEF441}" type="sibTrans" cxnId="{B3A1C6D4-D2AE-4D03-9670-E3E1C5F5E298}">
      <dgm:prSet/>
      <dgm:spPr/>
      <dgm:t>
        <a:bodyPr/>
        <a:lstStyle/>
        <a:p>
          <a:endParaRPr lang="fr-FR"/>
        </a:p>
      </dgm:t>
    </dgm:pt>
    <dgm:pt modelId="{696FA577-028A-4AFE-91AE-AC6457574054}">
      <dgm:prSet/>
      <dgm:spPr/>
      <dgm:t>
        <a:bodyPr/>
        <a:lstStyle/>
        <a:p>
          <a:r>
            <a:rPr lang="fr-FR" dirty="0" smtClean="0"/>
            <a:t>Agent public</a:t>
          </a:r>
          <a:endParaRPr lang="fr-FR" dirty="0"/>
        </a:p>
      </dgm:t>
    </dgm:pt>
    <dgm:pt modelId="{32409D93-584C-4DF3-BF75-FB46636ADE9B}" type="parTrans" cxnId="{D4CD203D-AA46-40E6-B819-F723F843343E}">
      <dgm:prSet/>
      <dgm:spPr/>
      <dgm:t>
        <a:bodyPr/>
        <a:lstStyle/>
        <a:p>
          <a:endParaRPr lang="fr-FR"/>
        </a:p>
      </dgm:t>
    </dgm:pt>
    <dgm:pt modelId="{CF4FA0A5-D95B-4242-87D9-7ECDBCDD8F45}" type="sibTrans" cxnId="{D4CD203D-AA46-40E6-B819-F723F843343E}">
      <dgm:prSet/>
      <dgm:spPr/>
      <dgm:t>
        <a:bodyPr/>
        <a:lstStyle/>
        <a:p>
          <a:endParaRPr lang="fr-FR"/>
        </a:p>
      </dgm:t>
    </dgm:pt>
    <dgm:pt modelId="{333E25DD-0131-4099-A63D-5CB556E1E360}" type="pres">
      <dgm:prSet presAssocID="{F5047F7F-12E6-4174-A94A-6DE239C7F4D6}" presName="compositeShape" presStyleCnt="0">
        <dgm:presLayoutVars>
          <dgm:chMax val="7"/>
          <dgm:dir/>
          <dgm:resizeHandles val="exact"/>
        </dgm:presLayoutVars>
      </dgm:prSet>
      <dgm:spPr/>
    </dgm:pt>
    <dgm:pt modelId="{BF59BDA1-6273-4F2E-9464-D00EFAE57BE6}" type="pres">
      <dgm:prSet presAssocID="{F5047F7F-12E6-4174-A94A-6DE239C7F4D6}" presName="wedge1" presStyleLbl="node1" presStyleIdx="0" presStyleCnt="7" custScaleX="92996" custScaleY="91136" custLinFactNeighborX="-2774" custLinFactNeighborY="5405"/>
      <dgm:spPr/>
      <dgm:t>
        <a:bodyPr/>
        <a:lstStyle/>
        <a:p>
          <a:endParaRPr lang="fr-FR"/>
        </a:p>
      </dgm:t>
    </dgm:pt>
    <dgm:pt modelId="{90B25703-2CDB-4B18-81D9-FDE591AA765D}" type="pres">
      <dgm:prSet presAssocID="{F5047F7F-12E6-4174-A94A-6DE239C7F4D6}" presName="wedge1Tx" presStyleLbl="node1" presStyleIdx="0" presStyleCnt="7">
        <dgm:presLayoutVars>
          <dgm:chMax val="0"/>
          <dgm:chPref val="0"/>
          <dgm:bulletEnabled val="1"/>
        </dgm:presLayoutVars>
      </dgm:prSet>
      <dgm:spPr/>
      <dgm:t>
        <a:bodyPr/>
        <a:lstStyle/>
        <a:p>
          <a:endParaRPr lang="fr-FR"/>
        </a:p>
      </dgm:t>
    </dgm:pt>
    <dgm:pt modelId="{412A0BFD-6499-4531-8695-87BD4E29901E}" type="pres">
      <dgm:prSet presAssocID="{F5047F7F-12E6-4174-A94A-6DE239C7F4D6}" presName="wedge2" presStyleLbl="node1" presStyleIdx="1" presStyleCnt="7" custScaleX="92996" custScaleY="91136" custLinFactNeighborX="-121" custLinFactNeighborY="206"/>
      <dgm:spPr/>
      <dgm:t>
        <a:bodyPr/>
        <a:lstStyle/>
        <a:p>
          <a:endParaRPr lang="fr-FR"/>
        </a:p>
      </dgm:t>
    </dgm:pt>
    <dgm:pt modelId="{27E85BC8-440A-462B-9C51-94C609CA5D71}" type="pres">
      <dgm:prSet presAssocID="{F5047F7F-12E6-4174-A94A-6DE239C7F4D6}" presName="wedge2Tx" presStyleLbl="node1" presStyleIdx="1" presStyleCnt="7">
        <dgm:presLayoutVars>
          <dgm:chMax val="0"/>
          <dgm:chPref val="0"/>
          <dgm:bulletEnabled val="1"/>
        </dgm:presLayoutVars>
      </dgm:prSet>
      <dgm:spPr/>
      <dgm:t>
        <a:bodyPr/>
        <a:lstStyle/>
        <a:p>
          <a:endParaRPr lang="fr-FR"/>
        </a:p>
      </dgm:t>
    </dgm:pt>
    <dgm:pt modelId="{8147D20B-E8F2-4141-8F35-75C60D0CC8F7}" type="pres">
      <dgm:prSet presAssocID="{F5047F7F-12E6-4174-A94A-6DE239C7F4D6}" presName="wedge3" presStyleLbl="node1" presStyleIdx="2" presStyleCnt="7" custScaleX="93354" custScaleY="91534"/>
      <dgm:spPr/>
      <dgm:t>
        <a:bodyPr/>
        <a:lstStyle/>
        <a:p>
          <a:endParaRPr lang="fr-FR"/>
        </a:p>
      </dgm:t>
    </dgm:pt>
    <dgm:pt modelId="{F3131822-CAAA-4884-873D-612A553723BD}" type="pres">
      <dgm:prSet presAssocID="{F5047F7F-12E6-4174-A94A-6DE239C7F4D6}" presName="wedge3Tx" presStyleLbl="node1" presStyleIdx="2" presStyleCnt="7">
        <dgm:presLayoutVars>
          <dgm:chMax val="0"/>
          <dgm:chPref val="0"/>
          <dgm:bulletEnabled val="1"/>
        </dgm:presLayoutVars>
      </dgm:prSet>
      <dgm:spPr/>
      <dgm:t>
        <a:bodyPr/>
        <a:lstStyle/>
        <a:p>
          <a:endParaRPr lang="fr-FR"/>
        </a:p>
      </dgm:t>
    </dgm:pt>
    <dgm:pt modelId="{F9833DC2-619B-4D78-BC5A-52AF96D67551}" type="pres">
      <dgm:prSet presAssocID="{F5047F7F-12E6-4174-A94A-6DE239C7F4D6}" presName="wedge4" presStyleLbl="node1" presStyleIdx="3" presStyleCnt="7" custScaleX="92996" custScaleY="91136"/>
      <dgm:spPr/>
      <dgm:t>
        <a:bodyPr/>
        <a:lstStyle/>
        <a:p>
          <a:endParaRPr lang="fr-FR"/>
        </a:p>
      </dgm:t>
    </dgm:pt>
    <dgm:pt modelId="{12C50FD0-75F0-4D09-87CB-E464FEB0C093}" type="pres">
      <dgm:prSet presAssocID="{F5047F7F-12E6-4174-A94A-6DE239C7F4D6}" presName="wedge4Tx" presStyleLbl="node1" presStyleIdx="3" presStyleCnt="7">
        <dgm:presLayoutVars>
          <dgm:chMax val="0"/>
          <dgm:chPref val="0"/>
          <dgm:bulletEnabled val="1"/>
        </dgm:presLayoutVars>
      </dgm:prSet>
      <dgm:spPr/>
      <dgm:t>
        <a:bodyPr/>
        <a:lstStyle/>
        <a:p>
          <a:endParaRPr lang="fr-FR"/>
        </a:p>
      </dgm:t>
    </dgm:pt>
    <dgm:pt modelId="{AFA87404-E37E-4B97-8663-387C94F91AE4}" type="pres">
      <dgm:prSet presAssocID="{F5047F7F-12E6-4174-A94A-6DE239C7F4D6}" presName="wedge5" presStyleLbl="node1" presStyleIdx="4" presStyleCnt="7" custScaleX="92996" custScaleY="91136"/>
      <dgm:spPr/>
      <dgm:t>
        <a:bodyPr/>
        <a:lstStyle/>
        <a:p>
          <a:endParaRPr lang="fr-FR"/>
        </a:p>
      </dgm:t>
    </dgm:pt>
    <dgm:pt modelId="{A4436C8E-9552-45B0-8CAD-4CCF5E35E48A}" type="pres">
      <dgm:prSet presAssocID="{F5047F7F-12E6-4174-A94A-6DE239C7F4D6}" presName="wedge5Tx" presStyleLbl="node1" presStyleIdx="4" presStyleCnt="7">
        <dgm:presLayoutVars>
          <dgm:chMax val="0"/>
          <dgm:chPref val="0"/>
          <dgm:bulletEnabled val="1"/>
        </dgm:presLayoutVars>
      </dgm:prSet>
      <dgm:spPr/>
      <dgm:t>
        <a:bodyPr/>
        <a:lstStyle/>
        <a:p>
          <a:endParaRPr lang="fr-FR"/>
        </a:p>
      </dgm:t>
    </dgm:pt>
    <dgm:pt modelId="{9728B4C0-5FB1-416D-81F2-89EA4F5F53DB}" type="pres">
      <dgm:prSet presAssocID="{F5047F7F-12E6-4174-A94A-6DE239C7F4D6}" presName="wedge6" presStyleLbl="node1" presStyleIdx="5" presStyleCnt="7" custScaleX="92996" custScaleY="91136"/>
      <dgm:spPr/>
      <dgm:t>
        <a:bodyPr/>
        <a:lstStyle/>
        <a:p>
          <a:endParaRPr lang="fr-FR"/>
        </a:p>
      </dgm:t>
    </dgm:pt>
    <dgm:pt modelId="{03B32587-26F4-4992-BB4F-6858EE3FCF6E}" type="pres">
      <dgm:prSet presAssocID="{F5047F7F-12E6-4174-A94A-6DE239C7F4D6}" presName="wedge6Tx" presStyleLbl="node1" presStyleIdx="5" presStyleCnt="7">
        <dgm:presLayoutVars>
          <dgm:chMax val="0"/>
          <dgm:chPref val="0"/>
          <dgm:bulletEnabled val="1"/>
        </dgm:presLayoutVars>
      </dgm:prSet>
      <dgm:spPr/>
      <dgm:t>
        <a:bodyPr/>
        <a:lstStyle/>
        <a:p>
          <a:endParaRPr lang="fr-FR"/>
        </a:p>
      </dgm:t>
    </dgm:pt>
    <dgm:pt modelId="{B1C6B9AC-F48E-43F0-92C3-96B4483F298C}" type="pres">
      <dgm:prSet presAssocID="{F5047F7F-12E6-4174-A94A-6DE239C7F4D6}" presName="wedge7" presStyleLbl="node1" presStyleIdx="6" presStyleCnt="7" custScaleX="92996" custScaleY="91136"/>
      <dgm:spPr/>
      <dgm:t>
        <a:bodyPr/>
        <a:lstStyle/>
        <a:p>
          <a:endParaRPr lang="fr-FR"/>
        </a:p>
      </dgm:t>
    </dgm:pt>
    <dgm:pt modelId="{678BA5BF-381E-4E20-8299-6CDB5D6E130D}" type="pres">
      <dgm:prSet presAssocID="{F5047F7F-12E6-4174-A94A-6DE239C7F4D6}" presName="wedge7Tx" presStyleLbl="node1" presStyleIdx="6" presStyleCnt="7">
        <dgm:presLayoutVars>
          <dgm:chMax val="0"/>
          <dgm:chPref val="0"/>
          <dgm:bulletEnabled val="1"/>
        </dgm:presLayoutVars>
      </dgm:prSet>
      <dgm:spPr/>
      <dgm:t>
        <a:bodyPr/>
        <a:lstStyle/>
        <a:p>
          <a:endParaRPr lang="fr-FR"/>
        </a:p>
      </dgm:t>
    </dgm:pt>
  </dgm:ptLst>
  <dgm:cxnLst>
    <dgm:cxn modelId="{6DC3F82A-FE09-4F7D-A123-2DDFED7D9DE0}" type="presOf" srcId="{95F9F0C0-306B-48B7-B2F0-21C2DA2C6627}" destId="{90B25703-2CDB-4B18-81D9-FDE591AA765D}" srcOrd="1" destOrd="0" presId="urn:microsoft.com/office/officeart/2005/8/layout/chart3"/>
    <dgm:cxn modelId="{D4CD203D-AA46-40E6-B819-F723F843343E}" srcId="{F5047F7F-12E6-4174-A94A-6DE239C7F4D6}" destId="{696FA577-028A-4AFE-91AE-AC6457574054}" srcOrd="5" destOrd="0" parTransId="{32409D93-584C-4DF3-BF75-FB46636ADE9B}" sibTransId="{CF4FA0A5-D95B-4242-87D9-7ECDBCDD8F45}"/>
    <dgm:cxn modelId="{9EA747DB-AB7F-4BDB-B197-288BB0689471}" type="presOf" srcId="{696FA577-028A-4AFE-91AE-AC6457574054}" destId="{03B32587-26F4-4992-BB4F-6858EE3FCF6E}" srcOrd="1" destOrd="0" presId="urn:microsoft.com/office/officeart/2005/8/layout/chart3"/>
    <dgm:cxn modelId="{BCB4E253-0289-4CF1-A5AF-DC2839932940}" type="presOf" srcId="{F5047F7F-12E6-4174-A94A-6DE239C7F4D6}" destId="{333E25DD-0131-4099-A63D-5CB556E1E360}" srcOrd="0" destOrd="0" presId="urn:microsoft.com/office/officeart/2005/8/layout/chart3"/>
    <dgm:cxn modelId="{4125E306-1212-4CA8-9C77-3BD7F37DB639}" type="presOf" srcId="{2E3E0161-C55E-43F0-80F9-0A51B73B8AAB}" destId="{12C50FD0-75F0-4D09-87CB-E464FEB0C093}" srcOrd="1" destOrd="0" presId="urn:microsoft.com/office/officeart/2005/8/layout/chart3"/>
    <dgm:cxn modelId="{8C6EFDD7-6B4D-4DA8-A251-7BB648397336}" srcId="{F5047F7F-12E6-4174-A94A-6DE239C7F4D6}" destId="{AF703E7D-37F3-4145-9055-D57D8386488C}" srcOrd="6" destOrd="0" parTransId="{5F90A9F3-0613-492D-B74B-12BCD7CAD99B}" sibTransId="{40F91139-88B9-4CA7-9E57-ECAD30DA3795}"/>
    <dgm:cxn modelId="{45BD3FC7-7E1A-469E-942E-44834497D6AA}" type="presOf" srcId="{3C6D9526-F43A-4554-B684-A6EE78FB17DE}" destId="{AFA87404-E37E-4B97-8663-387C94F91AE4}" srcOrd="0" destOrd="0" presId="urn:microsoft.com/office/officeart/2005/8/layout/chart3"/>
    <dgm:cxn modelId="{8AA38BBA-69F0-44D0-96D6-F06E61194161}" type="presOf" srcId="{C27BE105-4A3F-443D-9FFC-62F68E449B49}" destId="{F3131822-CAAA-4884-873D-612A553723BD}" srcOrd="1" destOrd="0" presId="urn:microsoft.com/office/officeart/2005/8/layout/chart3"/>
    <dgm:cxn modelId="{A777315D-4676-49D4-933B-7FCCC3E69966}" type="presOf" srcId="{3C6D9526-F43A-4554-B684-A6EE78FB17DE}" destId="{A4436C8E-9552-45B0-8CAD-4CCF5E35E48A}" srcOrd="1" destOrd="0" presId="urn:microsoft.com/office/officeart/2005/8/layout/chart3"/>
    <dgm:cxn modelId="{5CBEAC50-2406-48E1-84BF-201B9486A1CD}" type="presOf" srcId="{28BB256F-3284-444C-AB8C-9AC0D0A7B30C}" destId="{27E85BC8-440A-462B-9C51-94C609CA5D71}" srcOrd="1" destOrd="0" presId="urn:microsoft.com/office/officeart/2005/8/layout/chart3"/>
    <dgm:cxn modelId="{84B83DD0-FF6F-4779-AEFF-21E1E8A21418}" srcId="{F5047F7F-12E6-4174-A94A-6DE239C7F4D6}" destId="{28BB256F-3284-444C-AB8C-9AC0D0A7B30C}" srcOrd="1" destOrd="0" parTransId="{38103CB8-0326-4140-9C79-CF912EB961A9}" sibTransId="{53D3A825-A24C-4E3A-9F79-427E89CB6B86}"/>
    <dgm:cxn modelId="{96C7D5B8-755F-4208-8076-0A326ED4E370}" srcId="{F5047F7F-12E6-4174-A94A-6DE239C7F4D6}" destId="{2E3E0161-C55E-43F0-80F9-0A51B73B8AAB}" srcOrd="3" destOrd="0" parTransId="{94DFAE0F-7739-473D-AD43-EE6BBAD80784}" sibTransId="{D800EBC8-9479-49A3-B0F1-9C3EBF61F493}"/>
    <dgm:cxn modelId="{7542C279-DE36-408B-99C1-393CD57B18D2}" type="presOf" srcId="{95F9F0C0-306B-48B7-B2F0-21C2DA2C6627}" destId="{BF59BDA1-6273-4F2E-9464-D00EFAE57BE6}" srcOrd="0" destOrd="0" presId="urn:microsoft.com/office/officeart/2005/8/layout/chart3"/>
    <dgm:cxn modelId="{D1BAAD5A-D00B-4E99-9618-016A643371DF}" type="presOf" srcId="{28BB256F-3284-444C-AB8C-9AC0D0A7B30C}" destId="{412A0BFD-6499-4531-8695-87BD4E29901E}" srcOrd="0" destOrd="0" presId="urn:microsoft.com/office/officeart/2005/8/layout/chart3"/>
    <dgm:cxn modelId="{0EFCE03F-A4A6-4999-807A-A183D4503707}" srcId="{F5047F7F-12E6-4174-A94A-6DE239C7F4D6}" destId="{C27BE105-4A3F-443D-9FFC-62F68E449B49}" srcOrd="2" destOrd="0" parTransId="{AC80CE67-8F3B-481F-AC9F-1DF0A45A8432}" sibTransId="{378409FB-94DF-4F2C-BD33-318595D1C7B2}"/>
    <dgm:cxn modelId="{997C3C97-3959-4960-8477-63A209D8E828}" srcId="{F5047F7F-12E6-4174-A94A-6DE239C7F4D6}" destId="{95F9F0C0-306B-48B7-B2F0-21C2DA2C6627}" srcOrd="0" destOrd="0" parTransId="{C6834458-685C-42BD-AE9F-77074ACCF128}" sibTransId="{68F2924A-1426-419D-A8DD-C8E7B64A3B8E}"/>
    <dgm:cxn modelId="{83A30300-4AEE-4888-9F21-5EC73E482373}" type="presOf" srcId="{C27BE105-4A3F-443D-9FFC-62F68E449B49}" destId="{8147D20B-E8F2-4141-8F35-75C60D0CC8F7}" srcOrd="0" destOrd="0" presId="urn:microsoft.com/office/officeart/2005/8/layout/chart3"/>
    <dgm:cxn modelId="{65531472-DFDF-4DAB-832B-5CF65AB219D8}" type="presOf" srcId="{AF703E7D-37F3-4145-9055-D57D8386488C}" destId="{678BA5BF-381E-4E20-8299-6CDB5D6E130D}" srcOrd="1" destOrd="0" presId="urn:microsoft.com/office/officeart/2005/8/layout/chart3"/>
    <dgm:cxn modelId="{7C37A4C8-CA21-43CE-B143-1B95971673C0}" type="presOf" srcId="{2E3E0161-C55E-43F0-80F9-0A51B73B8AAB}" destId="{F9833DC2-619B-4D78-BC5A-52AF96D67551}" srcOrd="0" destOrd="0" presId="urn:microsoft.com/office/officeart/2005/8/layout/chart3"/>
    <dgm:cxn modelId="{38B9D060-3345-4F5D-987A-16D66D868A49}" type="presOf" srcId="{696FA577-028A-4AFE-91AE-AC6457574054}" destId="{9728B4C0-5FB1-416D-81F2-89EA4F5F53DB}" srcOrd="0" destOrd="0" presId="urn:microsoft.com/office/officeart/2005/8/layout/chart3"/>
    <dgm:cxn modelId="{AC176323-396B-40D1-929B-81CAD4777737}" type="presOf" srcId="{AF703E7D-37F3-4145-9055-D57D8386488C}" destId="{B1C6B9AC-F48E-43F0-92C3-96B4483F298C}" srcOrd="0" destOrd="0" presId="urn:microsoft.com/office/officeart/2005/8/layout/chart3"/>
    <dgm:cxn modelId="{B3A1C6D4-D2AE-4D03-9670-E3E1C5F5E298}" srcId="{F5047F7F-12E6-4174-A94A-6DE239C7F4D6}" destId="{3C6D9526-F43A-4554-B684-A6EE78FB17DE}" srcOrd="4" destOrd="0" parTransId="{A9A8D8EC-F8DC-48C9-A9F4-63C9EB0FA878}" sibTransId="{1E31CDBC-F9F2-462C-8C87-BE30B3DEF441}"/>
    <dgm:cxn modelId="{CC1F08B6-F148-494F-A04C-B9B8303A21F6}" type="presParOf" srcId="{333E25DD-0131-4099-A63D-5CB556E1E360}" destId="{BF59BDA1-6273-4F2E-9464-D00EFAE57BE6}" srcOrd="0" destOrd="0" presId="urn:microsoft.com/office/officeart/2005/8/layout/chart3"/>
    <dgm:cxn modelId="{0AA0DF98-D238-4704-8662-E770B3EFBA33}" type="presParOf" srcId="{333E25DD-0131-4099-A63D-5CB556E1E360}" destId="{90B25703-2CDB-4B18-81D9-FDE591AA765D}" srcOrd="1" destOrd="0" presId="urn:microsoft.com/office/officeart/2005/8/layout/chart3"/>
    <dgm:cxn modelId="{143E5F4A-833C-490D-AAA9-DC3810DA495D}" type="presParOf" srcId="{333E25DD-0131-4099-A63D-5CB556E1E360}" destId="{412A0BFD-6499-4531-8695-87BD4E29901E}" srcOrd="2" destOrd="0" presId="urn:microsoft.com/office/officeart/2005/8/layout/chart3"/>
    <dgm:cxn modelId="{8B3A9BB4-D2C2-47C1-8669-FECB1DABC374}" type="presParOf" srcId="{333E25DD-0131-4099-A63D-5CB556E1E360}" destId="{27E85BC8-440A-462B-9C51-94C609CA5D71}" srcOrd="3" destOrd="0" presId="urn:microsoft.com/office/officeart/2005/8/layout/chart3"/>
    <dgm:cxn modelId="{CC80FC30-B4A1-47B6-A548-28A66D98A5A4}" type="presParOf" srcId="{333E25DD-0131-4099-A63D-5CB556E1E360}" destId="{8147D20B-E8F2-4141-8F35-75C60D0CC8F7}" srcOrd="4" destOrd="0" presId="urn:microsoft.com/office/officeart/2005/8/layout/chart3"/>
    <dgm:cxn modelId="{EAA61148-1018-4C98-AD59-8CB866E4CFE1}" type="presParOf" srcId="{333E25DD-0131-4099-A63D-5CB556E1E360}" destId="{F3131822-CAAA-4884-873D-612A553723BD}" srcOrd="5" destOrd="0" presId="urn:microsoft.com/office/officeart/2005/8/layout/chart3"/>
    <dgm:cxn modelId="{3337B0D4-316D-49CD-9935-D1D36B682457}" type="presParOf" srcId="{333E25DD-0131-4099-A63D-5CB556E1E360}" destId="{F9833DC2-619B-4D78-BC5A-52AF96D67551}" srcOrd="6" destOrd="0" presId="urn:microsoft.com/office/officeart/2005/8/layout/chart3"/>
    <dgm:cxn modelId="{DFFE8FFE-CADA-4C53-A7BC-DC5B9C31D03F}" type="presParOf" srcId="{333E25DD-0131-4099-A63D-5CB556E1E360}" destId="{12C50FD0-75F0-4D09-87CB-E464FEB0C093}" srcOrd="7" destOrd="0" presId="urn:microsoft.com/office/officeart/2005/8/layout/chart3"/>
    <dgm:cxn modelId="{734675D8-D471-478B-9B80-2DAA17D519A1}" type="presParOf" srcId="{333E25DD-0131-4099-A63D-5CB556E1E360}" destId="{AFA87404-E37E-4B97-8663-387C94F91AE4}" srcOrd="8" destOrd="0" presId="urn:microsoft.com/office/officeart/2005/8/layout/chart3"/>
    <dgm:cxn modelId="{7A95C411-EFF5-4E99-8B75-8DFF1400784D}" type="presParOf" srcId="{333E25DD-0131-4099-A63D-5CB556E1E360}" destId="{A4436C8E-9552-45B0-8CAD-4CCF5E35E48A}" srcOrd="9" destOrd="0" presId="urn:microsoft.com/office/officeart/2005/8/layout/chart3"/>
    <dgm:cxn modelId="{DC92091E-D0E2-4626-B850-53C6EEEF8105}" type="presParOf" srcId="{333E25DD-0131-4099-A63D-5CB556E1E360}" destId="{9728B4C0-5FB1-416D-81F2-89EA4F5F53DB}" srcOrd="10" destOrd="0" presId="urn:microsoft.com/office/officeart/2005/8/layout/chart3"/>
    <dgm:cxn modelId="{7580152D-880D-4B80-ABAA-9DE7D24FE9B1}" type="presParOf" srcId="{333E25DD-0131-4099-A63D-5CB556E1E360}" destId="{03B32587-26F4-4992-BB4F-6858EE3FCF6E}" srcOrd="11" destOrd="0" presId="urn:microsoft.com/office/officeart/2005/8/layout/chart3"/>
    <dgm:cxn modelId="{9EF59249-8A7A-469B-AE75-6A1BC65FCCF7}" type="presParOf" srcId="{333E25DD-0131-4099-A63D-5CB556E1E360}" destId="{B1C6B9AC-F48E-43F0-92C3-96B4483F298C}" srcOrd="12" destOrd="0" presId="urn:microsoft.com/office/officeart/2005/8/layout/chart3"/>
    <dgm:cxn modelId="{7B97D082-6326-46CD-954E-889883023274}" type="presParOf" srcId="{333E25DD-0131-4099-A63D-5CB556E1E360}" destId="{678BA5BF-381E-4E20-8299-6CDB5D6E130D}"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9BDA1-6273-4F2E-9464-D00EFAE57BE6}">
      <dsp:nvSpPr>
        <dsp:cNvPr id="0" name=""/>
        <dsp:cNvSpPr/>
      </dsp:nvSpPr>
      <dsp:spPr>
        <a:xfrm>
          <a:off x="517684" y="815094"/>
          <a:ext cx="4138457" cy="4055684"/>
        </a:xfrm>
        <a:prstGeom prst="pie">
          <a:avLst>
            <a:gd name="adj1" fmla="val 16200000"/>
            <a:gd name="adj2" fmla="val 19285716"/>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stagiaire</a:t>
          </a:r>
          <a:endParaRPr lang="fr-FR" sz="1000" kern="1200" dirty="0"/>
        </a:p>
      </dsp:txBody>
      <dsp:txXfrm>
        <a:off x="2627804" y="1201350"/>
        <a:ext cx="1133148" cy="700088"/>
      </dsp:txXfrm>
    </dsp:sp>
    <dsp:sp modelId="{412A0BFD-6499-4531-8695-87BD4E29901E}">
      <dsp:nvSpPr>
        <dsp:cNvPr id="0" name=""/>
        <dsp:cNvSpPr/>
      </dsp:nvSpPr>
      <dsp:spPr>
        <a:xfrm>
          <a:off x="520784" y="822132"/>
          <a:ext cx="4138457" cy="4055684"/>
        </a:xfrm>
        <a:prstGeom prst="pie">
          <a:avLst>
            <a:gd name="adj1" fmla="val 19285716"/>
            <a:gd name="adj2" fmla="val 771428"/>
          </a:avLst>
        </a:prstGeom>
        <a:solidFill>
          <a:schemeClr val="accent1">
            <a:shade val="80000"/>
            <a:hueOff val="85647"/>
            <a:satOff val="-13904"/>
            <a:lumOff val="69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Prestataire</a:t>
          </a:r>
          <a:endParaRPr lang="fr-FR" sz="1200" kern="1200" dirty="0"/>
        </a:p>
      </dsp:txBody>
      <dsp:txXfrm>
        <a:off x="3353657" y="2270591"/>
        <a:ext cx="1202123" cy="748370"/>
      </dsp:txXfrm>
    </dsp:sp>
    <dsp:sp modelId="{8147D20B-E8F2-4141-8F35-75C60D0CC8F7}">
      <dsp:nvSpPr>
        <dsp:cNvPr id="0" name=""/>
        <dsp:cNvSpPr/>
      </dsp:nvSpPr>
      <dsp:spPr>
        <a:xfrm>
          <a:off x="518203" y="804109"/>
          <a:ext cx="4154388" cy="4073395"/>
        </a:xfrm>
        <a:prstGeom prst="pie">
          <a:avLst>
            <a:gd name="adj1" fmla="val 771428"/>
            <a:gd name="adj2" fmla="val 3857143"/>
          </a:avLst>
        </a:prstGeom>
        <a:solidFill>
          <a:schemeClr val="accent1">
            <a:shade val="80000"/>
            <a:hueOff val="171295"/>
            <a:satOff val="-27808"/>
            <a:lumOff val="138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Chercheur invité</a:t>
          </a:r>
          <a:endParaRPr lang="fr-FR" sz="1200" kern="1200" dirty="0"/>
        </a:p>
      </dsp:txBody>
      <dsp:txXfrm>
        <a:off x="3188881" y="3228749"/>
        <a:ext cx="1088054" cy="775884"/>
      </dsp:txXfrm>
    </dsp:sp>
    <dsp:sp modelId="{F9833DC2-619B-4D78-BC5A-52AF96D67551}">
      <dsp:nvSpPr>
        <dsp:cNvPr id="0" name=""/>
        <dsp:cNvSpPr/>
      </dsp:nvSpPr>
      <dsp:spPr>
        <a:xfrm>
          <a:off x="526169" y="812965"/>
          <a:ext cx="4138457" cy="4055684"/>
        </a:xfrm>
        <a:prstGeom prst="pie">
          <a:avLst>
            <a:gd name="adj1" fmla="val 3857226"/>
            <a:gd name="adj2" fmla="val 6942858"/>
          </a:avLst>
        </a:prstGeom>
        <a:solidFill>
          <a:schemeClr val="accent1">
            <a:shade val="80000"/>
            <a:hueOff val="256942"/>
            <a:satOff val="-41712"/>
            <a:lumOff val="208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Partenaire</a:t>
          </a:r>
        </a:p>
        <a:p>
          <a:pPr lvl="0" algn="ctr" defTabSz="622300">
            <a:lnSpc>
              <a:spcPct val="90000"/>
            </a:lnSpc>
            <a:spcBef>
              <a:spcPct val="0"/>
            </a:spcBef>
            <a:spcAft>
              <a:spcPct val="35000"/>
            </a:spcAft>
          </a:pPr>
          <a:r>
            <a:rPr lang="fr-FR" sz="1400" kern="1200" dirty="0" smtClean="0"/>
            <a:t>Institutionnel</a:t>
          </a:r>
          <a:endParaRPr lang="fr-FR" sz="1400" kern="1200" dirty="0"/>
        </a:p>
      </dsp:txBody>
      <dsp:txXfrm>
        <a:off x="2041140" y="3999574"/>
        <a:ext cx="1108515" cy="772511"/>
      </dsp:txXfrm>
    </dsp:sp>
    <dsp:sp modelId="{AFA87404-E37E-4B97-8663-387C94F91AE4}">
      <dsp:nvSpPr>
        <dsp:cNvPr id="0" name=""/>
        <dsp:cNvSpPr/>
      </dsp:nvSpPr>
      <dsp:spPr>
        <a:xfrm>
          <a:off x="526169" y="812965"/>
          <a:ext cx="4138457" cy="4055684"/>
        </a:xfrm>
        <a:prstGeom prst="pie">
          <a:avLst>
            <a:gd name="adj1" fmla="val 6942858"/>
            <a:gd name="adj2" fmla="val 10028574"/>
          </a:avLst>
        </a:prstGeom>
        <a:solidFill>
          <a:schemeClr val="accent1">
            <a:shade val="80000"/>
            <a:hueOff val="342589"/>
            <a:satOff val="-55616"/>
            <a:lumOff val="277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err="1" smtClean="0"/>
            <a:t>Contribut</a:t>
          </a:r>
          <a:r>
            <a:rPr lang="fr-FR" sz="1400" kern="1200" dirty="0" smtClean="0"/>
            <a:t>. non identifiés</a:t>
          </a:r>
          <a:endParaRPr lang="fr-FR" sz="1400" kern="1200" dirty="0"/>
        </a:p>
      </dsp:txBody>
      <dsp:txXfrm>
        <a:off x="920308" y="3227063"/>
        <a:ext cx="1083881" cy="772511"/>
      </dsp:txXfrm>
    </dsp:sp>
    <dsp:sp modelId="{9728B4C0-5FB1-416D-81F2-89EA4F5F53DB}">
      <dsp:nvSpPr>
        <dsp:cNvPr id="0" name=""/>
        <dsp:cNvSpPr/>
      </dsp:nvSpPr>
      <dsp:spPr>
        <a:xfrm>
          <a:off x="526169" y="812965"/>
          <a:ext cx="4138457" cy="4055684"/>
        </a:xfrm>
        <a:prstGeom prst="pie">
          <a:avLst>
            <a:gd name="adj1" fmla="val 10028574"/>
            <a:gd name="adj2" fmla="val 13114284"/>
          </a:avLst>
        </a:prstGeom>
        <a:solidFill>
          <a:schemeClr val="accent1">
            <a:shade val="80000"/>
            <a:hueOff val="428236"/>
            <a:satOff val="-69520"/>
            <a:lumOff val="347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fr-FR" sz="2400" kern="1200" dirty="0" smtClean="0"/>
            <a:t>Agent public</a:t>
          </a:r>
          <a:endParaRPr lang="fr-FR" sz="2400" kern="1200" dirty="0"/>
        </a:p>
      </dsp:txBody>
      <dsp:txXfrm>
        <a:off x="629630" y="2261423"/>
        <a:ext cx="1202123" cy="748370"/>
      </dsp:txXfrm>
    </dsp:sp>
    <dsp:sp modelId="{B1C6B9AC-F48E-43F0-92C3-96B4483F298C}">
      <dsp:nvSpPr>
        <dsp:cNvPr id="0" name=""/>
        <dsp:cNvSpPr/>
      </dsp:nvSpPr>
      <dsp:spPr>
        <a:xfrm>
          <a:off x="526169" y="812965"/>
          <a:ext cx="4138457" cy="4055684"/>
        </a:xfrm>
        <a:prstGeom prst="pie">
          <a:avLst>
            <a:gd name="adj1" fmla="val 13114284"/>
            <a:gd name="adj2" fmla="val 16200000"/>
          </a:avLst>
        </a:prstGeom>
        <a:solidFill>
          <a:schemeClr val="accent1">
            <a:shade val="80000"/>
            <a:hueOff val="513884"/>
            <a:satOff val="-83424"/>
            <a:lumOff val="416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Salarié</a:t>
          </a:r>
          <a:endParaRPr lang="fr-FR" sz="1400" kern="1200" dirty="0"/>
        </a:p>
      </dsp:txBody>
      <dsp:txXfrm>
        <a:off x="1422834" y="1199220"/>
        <a:ext cx="1133148" cy="70008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2"/>
            <a:ext cx="3076363" cy="511731"/>
          </a:xfrm>
          <a:prstGeom prst="rect">
            <a:avLst/>
          </a:prstGeom>
        </p:spPr>
        <p:txBody>
          <a:bodyPr vert="horz" lIns="94740" tIns="47370" rIns="94740" bIns="47370" rtlCol="0"/>
          <a:lstStyle>
            <a:lvl1pPr algn="l">
              <a:defRPr sz="1200"/>
            </a:lvl1pPr>
          </a:lstStyle>
          <a:p>
            <a:endParaRPr lang="fr-FR" dirty="0"/>
          </a:p>
        </p:txBody>
      </p:sp>
      <p:sp>
        <p:nvSpPr>
          <p:cNvPr id="3" name="Espace réservé de la date 2"/>
          <p:cNvSpPr>
            <a:spLocks noGrp="1"/>
          </p:cNvSpPr>
          <p:nvPr>
            <p:ph type="dt" sz="quarter" idx="1"/>
          </p:nvPr>
        </p:nvSpPr>
        <p:spPr>
          <a:xfrm>
            <a:off x="4021297" y="2"/>
            <a:ext cx="3076363" cy="511731"/>
          </a:xfrm>
          <a:prstGeom prst="rect">
            <a:avLst/>
          </a:prstGeom>
        </p:spPr>
        <p:txBody>
          <a:bodyPr vert="horz" lIns="94740" tIns="47370" rIns="94740" bIns="47370" rtlCol="0"/>
          <a:lstStyle>
            <a:lvl1pPr algn="r">
              <a:defRPr sz="1200"/>
            </a:lvl1pPr>
          </a:lstStyle>
          <a:p>
            <a:fld id="{494F23AE-5D51-45A1-9A00-83EB6441CDEF}" type="datetimeFigureOut">
              <a:rPr lang="fr-FR" smtClean="0"/>
              <a:t>19/11/2015</a:t>
            </a:fld>
            <a:endParaRPr lang="fr-FR" dirty="0"/>
          </a:p>
        </p:txBody>
      </p:sp>
      <p:sp>
        <p:nvSpPr>
          <p:cNvPr id="4" name="Espace réservé du pied de page 3"/>
          <p:cNvSpPr>
            <a:spLocks noGrp="1"/>
          </p:cNvSpPr>
          <p:nvPr>
            <p:ph type="ftr" sz="quarter" idx="2"/>
          </p:nvPr>
        </p:nvSpPr>
        <p:spPr>
          <a:xfrm>
            <a:off x="3" y="9721107"/>
            <a:ext cx="3076363" cy="511731"/>
          </a:xfrm>
          <a:prstGeom prst="rect">
            <a:avLst/>
          </a:prstGeom>
        </p:spPr>
        <p:txBody>
          <a:bodyPr vert="horz" lIns="94740" tIns="47370" rIns="94740" bIns="4737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4021297" y="9721107"/>
            <a:ext cx="3076363" cy="511731"/>
          </a:xfrm>
          <a:prstGeom prst="rect">
            <a:avLst/>
          </a:prstGeom>
        </p:spPr>
        <p:txBody>
          <a:bodyPr vert="horz" lIns="94740" tIns="47370" rIns="94740" bIns="47370" rtlCol="0" anchor="b"/>
          <a:lstStyle>
            <a:lvl1pPr algn="r">
              <a:defRPr sz="1200"/>
            </a:lvl1pPr>
          </a:lstStyle>
          <a:p>
            <a:fld id="{187E098F-542D-4AF6-A468-D2CF2B4BFC0C}" type="slidenum">
              <a:rPr lang="fr-FR" smtClean="0"/>
              <a:t>‹N°›</a:t>
            </a:fld>
            <a:endParaRPr lang="fr-FR" dirty="0"/>
          </a:p>
        </p:txBody>
      </p:sp>
    </p:spTree>
    <p:extLst>
      <p:ext uri="{BB962C8B-B14F-4D97-AF65-F5344CB8AC3E}">
        <p14:creationId xmlns:p14="http://schemas.microsoft.com/office/powerpoint/2010/main" val="356752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2"/>
            <a:ext cx="3076363" cy="511731"/>
          </a:xfrm>
          <a:prstGeom prst="rect">
            <a:avLst/>
          </a:prstGeom>
        </p:spPr>
        <p:txBody>
          <a:bodyPr vert="horz" lIns="94740" tIns="47370" rIns="94740" bIns="47370" rtlCol="0"/>
          <a:lstStyle>
            <a:lvl1pPr algn="l">
              <a:defRPr sz="1200"/>
            </a:lvl1pPr>
          </a:lstStyle>
          <a:p>
            <a:endParaRPr lang="fr-FR" dirty="0"/>
          </a:p>
        </p:txBody>
      </p:sp>
      <p:sp>
        <p:nvSpPr>
          <p:cNvPr id="3" name="Espace réservé de la date 2"/>
          <p:cNvSpPr>
            <a:spLocks noGrp="1"/>
          </p:cNvSpPr>
          <p:nvPr>
            <p:ph type="dt" idx="1"/>
          </p:nvPr>
        </p:nvSpPr>
        <p:spPr>
          <a:xfrm>
            <a:off x="4021297" y="2"/>
            <a:ext cx="3076363" cy="511731"/>
          </a:xfrm>
          <a:prstGeom prst="rect">
            <a:avLst/>
          </a:prstGeom>
        </p:spPr>
        <p:txBody>
          <a:bodyPr vert="horz" lIns="94740" tIns="47370" rIns="94740" bIns="47370" rtlCol="0"/>
          <a:lstStyle>
            <a:lvl1pPr algn="r">
              <a:defRPr sz="1200"/>
            </a:lvl1pPr>
          </a:lstStyle>
          <a:p>
            <a:fld id="{9ABBB101-BE51-40FE-8130-F6D718202824}" type="datetimeFigureOut">
              <a:rPr lang="fr-FR" smtClean="0"/>
              <a:pPr/>
              <a:t>19/11/2015</a:t>
            </a:fld>
            <a:endParaRPr lang="fr-FR" dirty="0"/>
          </a:p>
        </p:txBody>
      </p:sp>
      <p:sp>
        <p:nvSpPr>
          <p:cNvPr id="4" name="Espace réservé de l'image des diapositives 3"/>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4740" tIns="47370" rIns="94740" bIns="47370" rtlCol="0" anchor="ctr"/>
          <a:lstStyle/>
          <a:p>
            <a:endParaRPr lang="fr-FR" dirty="0"/>
          </a:p>
        </p:txBody>
      </p:sp>
      <p:sp>
        <p:nvSpPr>
          <p:cNvPr id="5" name="Espace réservé des commentaires 4"/>
          <p:cNvSpPr>
            <a:spLocks noGrp="1"/>
          </p:cNvSpPr>
          <p:nvPr>
            <p:ph type="body" sz="quarter" idx="3"/>
          </p:nvPr>
        </p:nvSpPr>
        <p:spPr>
          <a:xfrm>
            <a:off x="709931" y="4861444"/>
            <a:ext cx="5679440" cy="4605574"/>
          </a:xfrm>
          <a:prstGeom prst="rect">
            <a:avLst/>
          </a:prstGeom>
        </p:spPr>
        <p:txBody>
          <a:bodyPr vert="horz" lIns="94740" tIns="47370" rIns="94740" bIns="4737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3" y="9721107"/>
            <a:ext cx="3076363" cy="511731"/>
          </a:xfrm>
          <a:prstGeom prst="rect">
            <a:avLst/>
          </a:prstGeom>
        </p:spPr>
        <p:txBody>
          <a:bodyPr vert="horz" lIns="94740" tIns="47370" rIns="94740" bIns="4737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021297" y="9721107"/>
            <a:ext cx="3076363" cy="511731"/>
          </a:xfrm>
          <a:prstGeom prst="rect">
            <a:avLst/>
          </a:prstGeom>
        </p:spPr>
        <p:txBody>
          <a:bodyPr vert="horz" lIns="94740" tIns="47370" rIns="94740" bIns="47370" rtlCol="0" anchor="b"/>
          <a:lstStyle>
            <a:lvl1pPr algn="r">
              <a:defRPr sz="1200"/>
            </a:lvl1pPr>
          </a:lstStyle>
          <a:p>
            <a:fld id="{675FF2AE-FF4A-42B1-9BD3-B51E6D941A76}" type="slidenum">
              <a:rPr lang="fr-FR" smtClean="0"/>
              <a:pPr/>
              <a:t>‹N°›</a:t>
            </a:fld>
            <a:endParaRPr lang="fr-FR" dirty="0"/>
          </a:p>
        </p:txBody>
      </p:sp>
    </p:spTree>
    <p:extLst>
      <p:ext uri="{BB962C8B-B14F-4D97-AF65-F5344CB8AC3E}">
        <p14:creationId xmlns:p14="http://schemas.microsoft.com/office/powerpoint/2010/main" val="2117327923"/>
      </p:ext>
    </p:extLst>
  </p:cSld>
  <p:clrMap bg1="lt1" tx1="dk1" bg2="lt2" tx2="dk2" accent1="accent1" accent2="accent2" accent3="accent3" accent4="accent4" accent5="accent5" accent6="accent6" hlink="hlink" folHlink="folHlink"/>
  <p:notesStyle>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050" kern="1200">
        <a:solidFill>
          <a:schemeClr val="tx1"/>
        </a:solidFill>
        <a:latin typeface="+mn-lt"/>
        <a:ea typeface="+mn-ea"/>
        <a:cs typeface="+mn-cs"/>
      </a:defRPr>
    </a:lvl2pPr>
    <a:lvl3pPr marL="914400" algn="l" defTabSz="914400" rtl="0" eaLnBrk="1" latinLnBrk="0" hangingPunct="1">
      <a:defRPr sz="1050" kern="1200">
        <a:solidFill>
          <a:schemeClr val="tx1"/>
        </a:solidFill>
        <a:latin typeface="+mn-lt"/>
        <a:ea typeface="+mn-ea"/>
        <a:cs typeface="+mn-cs"/>
      </a:defRPr>
    </a:lvl3pPr>
    <a:lvl4pPr marL="1371600" algn="l" defTabSz="914400" rtl="0" eaLnBrk="1" latinLnBrk="0" hangingPunct="1">
      <a:defRPr sz="1050" kern="1200">
        <a:solidFill>
          <a:schemeClr val="tx1"/>
        </a:solidFill>
        <a:latin typeface="+mn-lt"/>
        <a:ea typeface="+mn-ea"/>
        <a:cs typeface="+mn-cs"/>
      </a:defRPr>
    </a:lvl4pPr>
    <a:lvl5pPr marL="1828800" algn="l" defTabSz="914400" rtl="0" eaLnBrk="1" latinLnBrk="0" hangingPunct="1">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Avertissements, précautions de lecture. </a:t>
            </a:r>
          </a:p>
          <a:p>
            <a:endParaRPr lang="fr-FR" dirty="0" smtClean="0"/>
          </a:p>
          <a:p>
            <a:r>
              <a:rPr lang="fr-FR" dirty="0" smtClean="0"/>
              <a:t>1/</a:t>
            </a:r>
            <a:r>
              <a:rPr lang="fr-FR" baseline="0" dirty="0" smtClean="0"/>
              <a:t> </a:t>
            </a:r>
            <a:r>
              <a:rPr lang="fr-FR" dirty="0" smtClean="0"/>
              <a:t>Ce document n’engage la responsabilité que de son auteur</a:t>
            </a:r>
            <a:r>
              <a:rPr lang="fr-FR" baseline="0" dirty="0" smtClean="0"/>
              <a:t> en aucun cas celle du Réseau </a:t>
            </a:r>
            <a:r>
              <a:rPr lang="fr-FR" baseline="0" dirty="0" err="1" smtClean="0"/>
              <a:t>LoOPS</a:t>
            </a:r>
            <a:r>
              <a:rPr lang="fr-FR" baseline="0" dirty="0" smtClean="0"/>
              <a:t> ou de l’Ecole polytechnique. </a:t>
            </a:r>
            <a:endParaRPr lang="fr-FR" dirty="0" smtClean="0"/>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2/ Ce document est réalisé</a:t>
            </a:r>
            <a:r>
              <a:rPr lang="fr-FR" baseline="0" dirty="0" smtClean="0"/>
              <a:t> en vu d’être le support </a:t>
            </a:r>
            <a:r>
              <a:rPr lang="fr-FR" b="1" u="sng" baseline="0" dirty="0" smtClean="0"/>
              <a:t>d’une présentation orale – suscitant questions, échanges et débats – </a:t>
            </a:r>
            <a:r>
              <a:rPr lang="fr-FR" b="0" u="none" baseline="0" dirty="0" smtClean="0"/>
              <a:t> </a:t>
            </a:r>
            <a:r>
              <a:rPr lang="fr-FR" baseline="0" dirty="0" smtClean="0"/>
              <a:t>sans laquelle certains éléments pourraient être mal interprétés ou compris.</a:t>
            </a:r>
            <a:r>
              <a:rPr lang="fr-FR" dirty="0" smtClean="0"/>
              <a:t> </a:t>
            </a:r>
            <a:r>
              <a:rPr lang="fr-FR" baseline="0" dirty="0" smtClean="0"/>
              <a:t> </a:t>
            </a:r>
          </a:p>
          <a:p>
            <a:endParaRPr lang="fr-FR" baseline="0" dirty="0" smtClean="0"/>
          </a:p>
          <a:p>
            <a:r>
              <a:rPr lang="fr-FR" baseline="0" dirty="0" smtClean="0"/>
              <a:t>3/ Ce document ne saurait en aucun cas se substituer à l’expertise au cas par cas par un professionnel (juriste, chargé d’affaires, TTO) de chaque situation.</a:t>
            </a:r>
            <a:endParaRPr lang="fr-FR" dirty="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1</a:t>
            </a:fld>
            <a:endParaRPr lang="fr-FR" dirty="0"/>
          </a:p>
        </p:txBody>
      </p:sp>
    </p:spTree>
    <p:extLst>
      <p:ext uri="{BB962C8B-B14F-4D97-AF65-F5344CB8AC3E}">
        <p14:creationId xmlns:p14="http://schemas.microsoft.com/office/powerpoint/2010/main" val="342280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La</a:t>
            </a:r>
            <a:r>
              <a:rPr lang="fr-FR" b="1" baseline="0" dirty="0" smtClean="0"/>
              <a:t> licence CC-BY-NC-SA est-elle une licence libre? </a:t>
            </a:r>
          </a:p>
          <a:p>
            <a:endParaRPr lang="fr-FR" baseline="0" dirty="0" smtClean="0"/>
          </a:p>
          <a:p>
            <a:r>
              <a:rPr lang="fr-FR" baseline="0" dirty="0" smtClean="0"/>
              <a:t>Non. Le « NC » (Non Commercial – Pas d’utilisation commerciale) vous empêche de faire une utilisation commerciale de ce document sans l’accord de son auteur. Une licence libre (GPL, FDL…) ne peut jamais interdire une utilisation commerciale de l’œuvre qu’elle protège. </a:t>
            </a:r>
          </a:p>
          <a:p>
            <a:endParaRPr lang="fr-FR" baseline="0" dirty="0" smtClean="0"/>
          </a:p>
          <a:p>
            <a:r>
              <a:rPr lang="fr-FR" baseline="0" dirty="0" smtClean="0"/>
              <a:t>Pour cette raison, elle fait partie de la catégorie des licences « de libre diffusion ». </a:t>
            </a:r>
            <a:endParaRPr lang="fr-FR" dirty="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2</a:t>
            </a:fld>
            <a:endParaRPr lang="fr-FR" dirty="0"/>
          </a:p>
        </p:txBody>
      </p:sp>
    </p:spTree>
    <p:extLst>
      <p:ext uri="{BB962C8B-B14F-4D97-AF65-F5344CB8AC3E}">
        <p14:creationId xmlns:p14="http://schemas.microsoft.com/office/powerpoint/2010/main" val="173580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dirty="0" smtClean="0"/>
              <a:t>Quelques</a:t>
            </a:r>
            <a:r>
              <a:rPr lang="fr-FR" baseline="0" dirty="0" smtClean="0"/>
              <a:t> explications</a:t>
            </a:r>
          </a:p>
          <a:p>
            <a:endParaRPr lang="fr-FR" baseline="0" dirty="0" smtClean="0"/>
          </a:p>
          <a:p>
            <a:r>
              <a:rPr lang="fr-FR" baseline="0" dirty="0" smtClean="0"/>
              <a:t>Le principe est simple: l’auteur, c’est-à-dire la personne physique qui réalise l’œuvre (logiciel) en est le propriétaire. Il existe cependant quelques exceptions ou aménagements: </a:t>
            </a:r>
          </a:p>
          <a:p>
            <a:endParaRPr lang="fr-FR" baseline="0" dirty="0" smtClean="0"/>
          </a:p>
          <a:p>
            <a:pPr defTabSz="947684">
              <a:spcAft>
                <a:spcPts val="622"/>
              </a:spcAft>
              <a:defRPr/>
            </a:pPr>
            <a:r>
              <a:rPr lang="fr-FR" b="1" dirty="0"/>
              <a:t>Auteur salarié et agent public</a:t>
            </a:r>
            <a:r>
              <a:rPr lang="fr-FR" dirty="0"/>
              <a:t>: l’employeur est cessionnaire des droits patrimoniaux (cession automatique L.113-9 CPI)</a:t>
            </a:r>
          </a:p>
          <a:p>
            <a:pPr>
              <a:spcAft>
                <a:spcPts val="622"/>
              </a:spcAft>
            </a:pPr>
            <a:r>
              <a:rPr lang="fr-FR" b="1" dirty="0"/>
              <a:t>Auteur stagiaire</a:t>
            </a:r>
            <a:r>
              <a:rPr lang="fr-FR" dirty="0"/>
              <a:t>: le stagiaire lui-même est propriétaire de ses droits. Il faut procéder à une cession </a:t>
            </a:r>
            <a:r>
              <a:rPr lang="fr-FR" b="1" dirty="0"/>
              <a:t>à la fin </a:t>
            </a:r>
            <a:r>
              <a:rPr lang="fr-FR" dirty="0"/>
              <a:t>du stage (pas au début pour éviter le risque que la cession soit annulée pour cause d’interdiction de cession globales d’œuvres futures).</a:t>
            </a:r>
          </a:p>
          <a:p>
            <a:pPr>
              <a:spcAft>
                <a:spcPts val="622"/>
              </a:spcAft>
            </a:pPr>
            <a:r>
              <a:rPr lang="fr-FR" b="1" dirty="0"/>
              <a:t>Auteur intérimaire</a:t>
            </a:r>
            <a:r>
              <a:rPr lang="fr-FR" dirty="0"/>
              <a:t>: son employeur (agence d’intérim). Il faut obtenir les droits de l’agence.</a:t>
            </a:r>
          </a:p>
          <a:p>
            <a:pPr>
              <a:spcAft>
                <a:spcPts val="622"/>
              </a:spcAft>
            </a:pPr>
            <a:r>
              <a:rPr lang="fr-FR" b="1" dirty="0"/>
              <a:t>Chercheur invité</a:t>
            </a:r>
            <a:r>
              <a:rPr lang="fr-FR" dirty="0"/>
              <a:t>: le fait qu’un auteur soit invité, pris en charge, défrayé ou encadré </a:t>
            </a:r>
            <a:r>
              <a:rPr lang="fr-FR" dirty="0" smtClean="0"/>
              <a:t>ne </a:t>
            </a:r>
            <a:r>
              <a:rPr lang="fr-FR" dirty="0"/>
              <a:t>lui enlève ni sa qualité d’auteur, </a:t>
            </a:r>
            <a:r>
              <a:rPr lang="fr-FR" dirty="0" smtClean="0"/>
              <a:t>ni</a:t>
            </a:r>
            <a:r>
              <a:rPr lang="fr-FR" baseline="0" dirty="0" smtClean="0"/>
              <a:t> la qualité de propriétaire de son employeur</a:t>
            </a:r>
            <a:r>
              <a:rPr lang="fr-FR" dirty="0" smtClean="0"/>
              <a:t>. </a:t>
            </a:r>
            <a:r>
              <a:rPr lang="fr-FR" dirty="0"/>
              <a:t>Pour les chercheurs invités étrangers, le mécanisme dépend de leur pays d’origine. </a:t>
            </a:r>
          </a:p>
          <a:p>
            <a:pPr>
              <a:spcAft>
                <a:spcPts val="622"/>
              </a:spcAft>
            </a:pPr>
            <a:r>
              <a:rPr lang="fr-FR" b="1" dirty="0"/>
              <a:t>Œuvre de commande (prestataire): </a:t>
            </a:r>
            <a:r>
              <a:rPr lang="fr-FR" dirty="0"/>
              <a:t>le fait que l’œuvre soit commandée/commanditée ne change rien. Donc un prestataire de service qui développe un logiciel en est propriétaire. Il faut signer un contrat de prestation qui prévoit expressément que le logiciel sera la propriété du commanditaire. </a:t>
            </a:r>
          </a:p>
          <a:p>
            <a:pPr>
              <a:spcAft>
                <a:spcPts val="622"/>
              </a:spcAft>
            </a:pPr>
            <a:r>
              <a:rPr lang="fr-FR" b="1" dirty="0"/>
              <a:t>Œuvre avec multiples auteurs</a:t>
            </a:r>
            <a:r>
              <a:rPr lang="fr-FR" dirty="0"/>
              <a:t>:</a:t>
            </a:r>
          </a:p>
          <a:p>
            <a:pPr marL="651533" lvl="1" indent="-177691">
              <a:spcAft>
                <a:spcPts val="622"/>
              </a:spcAft>
              <a:buFont typeface="Arial" panose="020B0604020202020204" pitchFamily="34" charset="0"/>
              <a:buChar char="•"/>
            </a:pPr>
            <a:r>
              <a:rPr lang="fr-FR" dirty="0"/>
              <a:t>Œuvre collective (L.113-5 CPI): on ne peut pas différencier la contribution de chaque auteur ou on ne peut pas identifier les auteurs –&gt; le propriétaire de l’</a:t>
            </a:r>
            <a:r>
              <a:rPr lang="fr-FR" dirty="0" err="1"/>
              <a:t>oevure</a:t>
            </a:r>
            <a:r>
              <a:rPr lang="fr-FR" dirty="0"/>
              <a:t> est, </a:t>
            </a:r>
            <a:r>
              <a:rPr lang="fr-FR" b="1" u="sng" dirty="0"/>
              <a:t>sauf preuve contraire</a:t>
            </a:r>
            <a:r>
              <a:rPr lang="fr-FR" dirty="0"/>
              <a:t>, la personne qui a pris l’initiative du projet et au nom de laquelle l’œuvre est diffusée.</a:t>
            </a:r>
          </a:p>
          <a:p>
            <a:pPr marL="651533" lvl="1" indent="-177691">
              <a:spcAft>
                <a:spcPts val="622"/>
              </a:spcAft>
              <a:buFont typeface="Arial" panose="020B0604020202020204" pitchFamily="34" charset="0"/>
              <a:buChar char="•"/>
            </a:pPr>
            <a:r>
              <a:rPr lang="fr-FR" dirty="0"/>
              <a:t>Œuvre de collaboration (L.113-3 CPI): on peut attribuer sa contribution à chaque auteur -&gt; chaque contributeur est auteur et propriétaire de sa propre contribution (indivision). </a:t>
            </a:r>
          </a:p>
          <a:p>
            <a:pPr defTabSz="947684">
              <a:defRPr/>
            </a:pPr>
            <a:endParaRPr lang="fr-FR" dirty="0" smtClean="0"/>
          </a:p>
          <a:p>
            <a:pPr defTabSz="947684">
              <a:defRPr/>
            </a:pPr>
            <a:r>
              <a:rPr lang="fr-FR" dirty="0" smtClean="0"/>
              <a:t>Bien entendu, toutes ces situations sont cumulables</a:t>
            </a:r>
            <a:r>
              <a:rPr lang="fr-FR" baseline="0" dirty="0" smtClean="0"/>
              <a:t> et interdépendantes: un logiciel réalisé au sein d’un laboratoire par des permanant, un thésard, un chercheur invité, 2 stagiaires et un prestataire extérieur est une œuvre complexe dont il faut analyser les caractéristiques. </a:t>
            </a:r>
            <a:endParaRPr lang="fr-FR" dirty="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3</a:t>
            </a:fld>
            <a:endParaRPr lang="fr-FR" dirty="0"/>
          </a:p>
        </p:txBody>
      </p:sp>
    </p:spTree>
    <p:extLst>
      <p:ext uri="{BB962C8B-B14F-4D97-AF65-F5344CB8AC3E}">
        <p14:creationId xmlns:p14="http://schemas.microsoft.com/office/powerpoint/2010/main" val="202362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a:t>
            </a:r>
            <a:r>
              <a:rPr lang="fr-FR" baseline="0" dirty="0" smtClean="0"/>
              <a:t> logiciel n’est pas qu’un code source. Il est le résultat de travaux préparatoires très importants qui sont souvent même la part essentielle de la puissance et de l’utilité d’un logiciel. </a:t>
            </a:r>
          </a:p>
          <a:p>
            <a:endParaRPr lang="fr-FR" baseline="0" dirty="0" smtClean="0"/>
          </a:p>
          <a:p>
            <a:r>
              <a:rPr lang="fr-FR" baseline="0" dirty="0" smtClean="0"/>
              <a:t>Certaines contributions font nécessairement partie intégrante du logiciel et son sont droit propre: le codage, les algorithmes, les routines internes et leurs mises à jour par exemples.</a:t>
            </a:r>
          </a:p>
          <a:p>
            <a:endParaRPr lang="fr-FR" baseline="0" dirty="0" smtClean="0"/>
          </a:p>
          <a:p>
            <a:r>
              <a:rPr lang="fr-FR" baseline="0" dirty="0" smtClean="0"/>
              <a:t>Certaines contributions ne font pas partie du logiciel: réaliser un tutoriels en ligne, réaliser l’IHM, la seule compilation d’un code, le fait de déposer le code à l’Agence pour la Protection des Programmes.</a:t>
            </a:r>
          </a:p>
          <a:p>
            <a:endParaRPr lang="fr-FR" baseline="0" dirty="0" smtClean="0"/>
          </a:p>
          <a:p>
            <a:r>
              <a:rPr lang="fr-FR" baseline="0" dirty="0" smtClean="0"/>
              <a:t>Certaines contributions peuvent faire partie du logiciel ou non en fonction du contexte: réaliser la documentation utilisateur et développeur, réaliser un composant externe au logiciel (plug-in, </a:t>
            </a:r>
            <a:r>
              <a:rPr lang="fr-FR" baseline="0" dirty="0" err="1" smtClean="0"/>
              <a:t>add-on</a:t>
            </a:r>
            <a:r>
              <a:rPr lang="fr-FR" baseline="0" dirty="0" smtClean="0"/>
              <a:t>…), réaliser le cahier des spécifications techniques et/ou fonctionnelles du logiciel.</a:t>
            </a:r>
            <a:endParaRPr lang="fr-FR" dirty="0" smtClean="0"/>
          </a:p>
          <a:p>
            <a:endParaRPr lang="fr-FR" dirty="0" smtClean="0"/>
          </a:p>
          <a:p>
            <a:r>
              <a:rPr lang="fr-FR" dirty="0" smtClean="0"/>
              <a:t>Bien entendu,</a:t>
            </a:r>
            <a:r>
              <a:rPr lang="fr-FR" baseline="0" dirty="0" smtClean="0"/>
              <a:t> conférer la qualité de (</a:t>
            </a:r>
            <a:r>
              <a:rPr lang="fr-FR" baseline="0" dirty="0" err="1" smtClean="0"/>
              <a:t>co</a:t>
            </a:r>
            <a:r>
              <a:rPr lang="fr-FR" baseline="0" dirty="0" smtClean="0"/>
              <a:t>)auteur,  la contribution doit être originale (sans quoi même les items en vert/orange passeraient au rouge!). </a:t>
            </a:r>
            <a:endParaRPr lang="fr-FR" dirty="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4</a:t>
            </a:fld>
            <a:endParaRPr lang="fr-FR" dirty="0"/>
          </a:p>
        </p:txBody>
      </p:sp>
    </p:spTree>
    <p:extLst>
      <p:ext uri="{BB962C8B-B14F-4D97-AF65-F5344CB8AC3E}">
        <p14:creationId xmlns:p14="http://schemas.microsoft.com/office/powerpoint/2010/main" val="148222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Le logiciel ne</a:t>
            </a:r>
            <a:r>
              <a:rPr lang="fr-FR" b="1" baseline="0" dirty="0" smtClean="0"/>
              <a:t> nécessite aucune procédure spécifique pour être protégé: VRAI</a:t>
            </a:r>
          </a:p>
          <a:p>
            <a:r>
              <a:rPr lang="fr-FR" baseline="0" dirty="0" smtClean="0"/>
              <a:t>Le logiciel est protégé « du seul fait de sa création », contrairement au brevet il ne nécessite aucune procédure spéciale pour être protégé. En revanche, la protection débute au moment de la création et l’auteur/propriétaire doit pouvoir prouver cette date de création. Il est recommandé de procéder à des dépôts probatoires (ayant valeur de preuve). </a:t>
            </a:r>
          </a:p>
          <a:p>
            <a:endParaRPr lang="fr-FR" baseline="0" dirty="0" smtClean="0"/>
          </a:p>
          <a:p>
            <a:r>
              <a:rPr lang="fr-FR" b="1" baseline="0" dirty="0" smtClean="0"/>
              <a:t>Tous les logiciels sont protégés par le droit d’auteur: FAUX</a:t>
            </a:r>
          </a:p>
          <a:p>
            <a:r>
              <a:rPr lang="fr-FR" dirty="0" smtClean="0"/>
              <a:t>Seuls</a:t>
            </a:r>
            <a:r>
              <a:rPr lang="fr-FR" baseline="0" dirty="0" smtClean="0"/>
              <a:t> les logiciels « originaux » sont protégés. C’est-à-dire ceux pour lesquels l’auteur a fourni un « </a:t>
            </a:r>
            <a:r>
              <a:rPr lang="fr-FR" dirty="0"/>
              <a:t>effort personnalisé allant au-delà de la simple mise en œuvre d’une logique automatique et contraignante » (décision très connue de la Cour de Cassation du 7 mars 1986). </a:t>
            </a:r>
          </a:p>
          <a:p>
            <a:r>
              <a:rPr lang="fr-FR" dirty="0"/>
              <a:t>En pratique un « petit modèle » qui consiste dans la succession de formules mathématiques qui ne sont ni originales en elles-mêmes, ni originales dans la façon des les ordonner n’est pas protégé. Ex: un logiciel de caisse enregistreuse qui se limite à </a:t>
            </a:r>
            <a:r>
              <a:rPr lang="fr-FR" dirty="0" smtClean="0"/>
              <a:t>faire « Prix X nombre X TVA » sans originalité.</a:t>
            </a:r>
          </a:p>
          <a:p>
            <a:endParaRPr lang="fr-FR" dirty="0"/>
          </a:p>
          <a:p>
            <a:r>
              <a:rPr lang="fr-FR" b="1" baseline="0" dirty="0" smtClean="0"/>
              <a:t>Le logiciel n’est pas brevetable: VRAI… mais!</a:t>
            </a:r>
          </a:p>
          <a:p>
            <a:r>
              <a:rPr lang="fr-FR" dirty="0" smtClean="0"/>
              <a:t>La</a:t>
            </a:r>
            <a:r>
              <a:rPr lang="fr-FR" baseline="0" dirty="0" smtClean="0"/>
              <a:t> loi est clair: art. L611-10 « Ne sont pas considérés comme des inventions (…) les programmes d’ordinateur ». </a:t>
            </a:r>
          </a:p>
          <a:p>
            <a:r>
              <a:rPr lang="fr-FR" baseline="0" dirty="0" smtClean="0"/>
              <a:t>Cependant, les inventions mises en œuvres par ordinateur peuvent être brevetées si les conditions sont réunies. </a:t>
            </a:r>
          </a:p>
          <a:p>
            <a:r>
              <a:rPr lang="fr-FR" baseline="0" dirty="0" smtClean="0"/>
              <a:t>En clair: le simple fait qu’une invention nécessite un programme d’ordinateur n’exclue pas nécessairement sa brevetabilité, en revanche, une invention qui consiste uniquement dans un programme d’ordinateur n’est pas brevetable (pour plus d’info contacter votre TTO).</a:t>
            </a:r>
            <a:endParaRPr lang="fr-FR" dirty="0"/>
          </a:p>
          <a:p>
            <a:endParaRPr lang="fr-FR" dirty="0"/>
          </a:p>
          <a:p>
            <a:r>
              <a:rPr lang="fr-FR" b="1" dirty="0"/>
              <a:t>Une base de donnée peut aussi être protégée par le droit d’auteur: VRAI… mais!</a:t>
            </a:r>
          </a:p>
          <a:p>
            <a:r>
              <a:rPr lang="fr-FR" dirty="0" smtClean="0"/>
              <a:t>C’est effectivement théoriquement possible. La structure et l’alimentation</a:t>
            </a:r>
            <a:r>
              <a:rPr lang="fr-FR" baseline="0" dirty="0" smtClean="0"/>
              <a:t> de la base, s’ils sont originaux, peuvent être protégés par le droit d’auteur. Cela dit, il est beaucoup plus courant de recourir à un droit spécifique: celui des producteurs de bases de données. </a:t>
            </a:r>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5</a:t>
            </a:fld>
            <a:endParaRPr lang="fr-FR" dirty="0"/>
          </a:p>
        </p:txBody>
      </p:sp>
    </p:spTree>
    <p:extLst>
      <p:ext uri="{BB962C8B-B14F-4D97-AF65-F5344CB8AC3E}">
        <p14:creationId xmlns:p14="http://schemas.microsoft.com/office/powerpoint/2010/main" val="428253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r>
              <a:rPr lang="fr-FR" dirty="0" smtClean="0"/>
              <a:t>De</a:t>
            </a:r>
            <a:r>
              <a:rPr lang="fr-FR" baseline="0" dirty="0" smtClean="0"/>
              <a:t> nombreuses fausses vérités sont rependues sur le logiciels libres. </a:t>
            </a:r>
          </a:p>
          <a:p>
            <a:endParaRPr lang="fr-FR" baseline="0" dirty="0" smtClean="0"/>
          </a:p>
          <a:p>
            <a:r>
              <a:rPr lang="fr-FR" b="1" baseline="0" dirty="0" smtClean="0"/>
              <a:t>Un logiciel libre n’a pas de propriétaire: FAUX. </a:t>
            </a:r>
            <a:r>
              <a:rPr lang="fr-FR" dirty="0" smtClean="0"/>
              <a:t>Seul</a:t>
            </a:r>
            <a:r>
              <a:rPr lang="fr-FR" baseline="0" dirty="0" smtClean="0"/>
              <a:t> le propriétaire d’un logiciel peut décider de le mettre en libre. Par ailleurs, toutes licences libres imposent que le nom de l’auteur du logiciel soit mentionné. Sur quel fondement cet « auteur » peut-il imposer que son nom soit mentionné dans les entêtes de fichiers sources? Parce qu’il en est propriétaire: CQFD.</a:t>
            </a:r>
          </a:p>
          <a:p>
            <a:endParaRPr lang="fr-FR" baseline="0" dirty="0" smtClean="0"/>
          </a:p>
          <a:p>
            <a:r>
              <a:rPr lang="fr-FR" b="1" baseline="0" dirty="0" smtClean="0"/>
              <a:t>Libre = libre de droits: FAUX. </a:t>
            </a:r>
            <a:r>
              <a:rPr lang="fr-FR" dirty="0" smtClean="0"/>
              <a:t>« Libre de droits » signifie</a:t>
            </a:r>
            <a:r>
              <a:rPr lang="fr-FR" baseline="0" dirty="0" smtClean="0"/>
              <a:t> « dont l’auteur est décédé depuis plus de 70 ans »: La Joconde, la prélude n°1 de Bach, la Guerre des Boutons sont des œuvres libres de droits. </a:t>
            </a:r>
          </a:p>
          <a:p>
            <a:r>
              <a:rPr lang="fr-FR" dirty="0" smtClean="0"/>
              <a:t>Libre = libre</a:t>
            </a:r>
            <a:r>
              <a:rPr lang="fr-FR" baseline="0" dirty="0" smtClean="0"/>
              <a:t> d’utilisation interne et de diffusion. Par ailleurs, « libre » ne veut pas dire « sans conditions » (toutes les libertés, mêmes les plus fondamentales ne s’exerce pas sauvagement sans limite). Chaque licence libre impose de respecter certaines conditions en fonction du modèle libre qu’elle privilégie: mention du nom de chaque contributeur, mise à disposition du code, redistribution sous les mêmes termes de licence… Comment ces conditions sont-elles imposées? -&gt; voir préjugé suivant</a:t>
            </a:r>
          </a:p>
          <a:p>
            <a:endParaRPr lang="fr-FR" baseline="0" dirty="0" smtClean="0"/>
          </a:p>
          <a:p>
            <a:r>
              <a:rPr lang="fr-FR" b="1" baseline="0" dirty="0" smtClean="0"/>
              <a:t>Une logiciel libre est diffusé sans contrat: FAUX. </a:t>
            </a:r>
            <a:r>
              <a:rPr lang="fr-FR" b="0" baseline="0" dirty="0" smtClean="0"/>
              <a:t>L’expression « logiciel libre » est en fait la contraction de l’expression complète « logiciel diffusé selon les termes d’un contrat de licence libre ». La GPL, la BSD, la MIT, l’Apache sont des « contrats de licence ». L’utilisateur accepte ce contrat lorsqu’il installe/utilise le logiciel. </a:t>
            </a:r>
          </a:p>
          <a:p>
            <a:r>
              <a:rPr lang="fr-FR" b="0" baseline="0" dirty="0" smtClean="0"/>
              <a:t>Certains pensent que le contrat n’existe pas puisqu’à aucun moment l’utilisateur ne signe un document. Signez-vous un document lorsque vous faites vos courses à la superette du coin? Signez vous un contrat lorsque vous achetez un billet de train sur voyages-sncf.com ? </a:t>
            </a:r>
          </a:p>
          <a:p>
            <a:endParaRPr lang="fr-FR" b="0" baseline="0" dirty="0" smtClean="0"/>
          </a:p>
          <a:p>
            <a:r>
              <a:rPr lang="fr-FR" b="1" baseline="0" dirty="0" smtClean="0"/>
              <a:t>Je peux décider seul de diffuser un logiciel de mon labo en libre: FAUX. </a:t>
            </a:r>
            <a:r>
              <a:rPr lang="fr-FR" b="0" baseline="0" dirty="0" smtClean="0"/>
              <a:t>Avez-vous réalisé ce logiciel dans le cadre de vos fonctions pro? C’est donc votre employeur qui en est propriétaire (cf. slide 2 du présent document) et qui peut décider de diffuser en libre. A </a:t>
            </a:r>
            <a:r>
              <a:rPr lang="fr-FR" b="0" baseline="0" dirty="0" err="1" smtClean="0"/>
              <a:t>minima</a:t>
            </a:r>
            <a:r>
              <a:rPr lang="fr-FR" b="0" baseline="0" dirty="0" smtClean="0"/>
              <a:t>, le directeur du Labo doit donner son accord après avoir rapidement évaluer la possibilité de valorisation du logiciel. </a:t>
            </a:r>
          </a:p>
          <a:p>
            <a:endParaRPr lang="fr-FR" b="0" baseline="0" dirty="0" smtClean="0"/>
          </a:p>
          <a:p>
            <a:r>
              <a:rPr lang="fr-FR" b="1" baseline="0" dirty="0" smtClean="0"/>
              <a:t>Utiliser un logiciel libre contamine les autres logiciels: FAUX.</a:t>
            </a:r>
            <a:r>
              <a:rPr lang="fr-FR" b="0" baseline="0" dirty="0" smtClean="0"/>
              <a:t> Seul la </a:t>
            </a:r>
            <a:r>
              <a:rPr lang="fr-FR" b="1" u="sng" baseline="0" dirty="0" smtClean="0"/>
              <a:t>DIFFUSION</a:t>
            </a:r>
            <a:r>
              <a:rPr lang="fr-FR" b="0" u="none" baseline="0" dirty="0" smtClean="0"/>
              <a:t> (et non l’utilisation) d’un logiciel contenant un morceau de code libre déclenche ce phénomène dit de « copyleft ». </a:t>
            </a:r>
          </a:p>
          <a:p>
            <a:endParaRPr lang="fr-FR" b="0" u="none" baseline="0" dirty="0" smtClean="0"/>
          </a:p>
          <a:p>
            <a:r>
              <a:rPr lang="fr-FR" b="1" u="none" baseline="0" dirty="0" smtClean="0"/>
              <a:t>Pas de valorisation: FAUX</a:t>
            </a:r>
            <a:r>
              <a:rPr lang="fr-FR" b="0" u="none" baseline="0" dirty="0" smtClean="0"/>
              <a:t>. Mettre en libre n’implique pas perdre tout espoir de faire de l’argent avec le logiciel. Demandez à Google, Facebook, Amazon ou Microsoft… Des modèles de valorisation sont tout à fait possibles et même encouragés: plus d’information auprès de votre service de valorisation! </a:t>
            </a:r>
          </a:p>
          <a:p>
            <a:endParaRPr lang="fr-FR" b="0" u="none" baseline="0" dirty="0" smtClean="0"/>
          </a:p>
          <a:p>
            <a:r>
              <a:rPr lang="fr-FR" b="1" u="none" baseline="0" dirty="0" smtClean="0"/>
              <a:t>Un logiciel libre est gratuit: VRAI… et FAUX</a:t>
            </a:r>
            <a:r>
              <a:rPr lang="fr-FR" b="0" u="none" baseline="0" dirty="0" smtClean="0"/>
              <a:t>. Si les logiciels libres sont souvent disponibles gratuitement, ils ne sont gratuit ni à l’usage, ni au développement: essayer de remplacer Microsoft Office par </a:t>
            </a:r>
            <a:r>
              <a:rPr lang="fr-FR" b="0" u="none" baseline="0" dirty="0" err="1" smtClean="0"/>
              <a:t>LibreOffice</a:t>
            </a:r>
            <a:r>
              <a:rPr lang="fr-FR" b="0" u="none" baseline="0" dirty="0" smtClean="0"/>
              <a:t> dans votre entreprise/université/école et vous verrez rapidement que cela implique des </a:t>
            </a:r>
            <a:r>
              <a:rPr lang="fr-FR" b="0" u="none" baseline="0" dirty="0" err="1" smtClean="0"/>
              <a:t>coûts</a:t>
            </a:r>
            <a:r>
              <a:rPr lang="fr-FR" b="0" u="none" baseline="0" dirty="0" smtClean="0"/>
              <a:t> importants. Bien moindres que le propriétaire sur le long terme mais certainement pas gratuits. </a:t>
            </a:r>
          </a:p>
          <a:p>
            <a:endParaRPr lang="fr-FR" b="0" baseline="0" dirty="0" smtClean="0"/>
          </a:p>
          <a:p>
            <a:endParaRPr lang="fr-FR" b="0" baseline="0" dirty="0" smtClean="0"/>
          </a:p>
          <a:p>
            <a:endParaRPr lang="fr-FR" b="0" baseline="0" dirty="0" smtClean="0"/>
          </a:p>
          <a:p>
            <a:endParaRPr lang="fr-FR" b="0" baseline="0" dirty="0" smtClean="0"/>
          </a:p>
          <a:p>
            <a:endParaRPr lang="fr-FR" b="0" baseline="0" dirty="0" smtClean="0"/>
          </a:p>
          <a:p>
            <a:endParaRPr lang="fr-FR" b="0" baseline="0" dirty="0" smtClean="0"/>
          </a:p>
          <a:p>
            <a:endParaRPr lang="fr-FR" b="0" baseline="0" dirty="0" smtClean="0"/>
          </a:p>
          <a:p>
            <a:endParaRPr lang="fr-FR" b="0" baseline="0" dirty="0" smtClean="0"/>
          </a:p>
          <a:p>
            <a:endParaRPr lang="fr-FR" b="0" baseline="0" dirty="0" smtClean="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6</a:t>
            </a:fld>
            <a:endParaRPr lang="fr-FR" dirty="0"/>
          </a:p>
        </p:txBody>
      </p:sp>
    </p:spTree>
    <p:extLst>
      <p:ext uri="{BB962C8B-B14F-4D97-AF65-F5344CB8AC3E}">
        <p14:creationId xmlns:p14="http://schemas.microsoft.com/office/powerpoint/2010/main" val="243384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pPr defTabSz="914345">
              <a:defRPr/>
            </a:pPr>
            <a:r>
              <a:rPr lang="fr-FR" b="1" baseline="0" dirty="0" smtClean="0"/>
              <a:t>Il est entendu que les institutions nommées dans ce slide le sont à titre de simple exemple.</a:t>
            </a:r>
          </a:p>
          <a:p>
            <a:pPr defTabSz="914345">
              <a:defRPr/>
            </a:pPr>
            <a:endParaRPr lang="fr-FR" b="1" baseline="0" dirty="0" smtClean="0"/>
          </a:p>
          <a:p>
            <a:pPr defTabSz="914345">
              <a:defRPr/>
            </a:pPr>
            <a:r>
              <a:rPr lang="fr-FR" b="1" baseline="0" dirty="0" smtClean="0"/>
              <a:t>1/ </a:t>
            </a:r>
            <a:r>
              <a:rPr lang="fr-FR" sz="1000" b="1" dirty="0"/>
              <a:t>Qui est(sont) le(les) propriétaire(s) du logiciel? Qui doit le déposer à l’APP? </a:t>
            </a:r>
          </a:p>
          <a:p>
            <a:pPr marL="171439" indent="-171439">
              <a:buFont typeface="Arial" charset="0"/>
              <a:buChar char="•"/>
            </a:pPr>
            <a:r>
              <a:rPr lang="fr-FR" baseline="0" dirty="0" smtClean="0"/>
              <a:t>Le chercheur, le doctorant et le post-doc sont salariés de l’X: l’Ecole polytechnique est donc propriétaire de leurs contribution du fait de la loi.</a:t>
            </a:r>
          </a:p>
          <a:p>
            <a:pPr marL="171439" indent="-171439">
              <a:buFont typeface="Arial" charset="0"/>
              <a:buChar char="•"/>
            </a:pPr>
            <a:r>
              <a:rPr lang="fr-FR" baseline="0" dirty="0" smtClean="0"/>
              <a:t>L’</a:t>
            </a:r>
            <a:r>
              <a:rPr lang="fr-FR" baseline="0" dirty="0" err="1" smtClean="0"/>
              <a:t>auto-entrepreneur</a:t>
            </a:r>
            <a:r>
              <a:rPr lang="fr-FR" baseline="0" dirty="0" smtClean="0"/>
              <a:t> intervient dans le cadre d’un cumul d’activité, il est donc son propre employeur au moment où il travaille sur ce logiciel: il est en principe lui-même propriétaire de sa contribution. Pour récupérer ses droits il faut lui faire signer un contrat de cession particulier. </a:t>
            </a:r>
          </a:p>
          <a:p>
            <a:r>
              <a:rPr lang="fr-FR" baseline="0" dirty="0" smtClean="0"/>
              <a:t>L’un ou l’autre des deux propriétaire peut déposer le logiciel à l’APP. </a:t>
            </a:r>
          </a:p>
          <a:p>
            <a:endParaRPr lang="fr-FR" baseline="0" dirty="0" smtClean="0"/>
          </a:p>
          <a:p>
            <a:r>
              <a:rPr lang="fr-FR" sz="1000" b="1" dirty="0"/>
              <a:t>2/ Quel sont les droits de l’AMU et de la fondation dans cette affaire? Est-ce légitime? </a:t>
            </a:r>
          </a:p>
          <a:p>
            <a:r>
              <a:rPr lang="fr-FR" sz="1000" dirty="0"/>
              <a:t>L’AMU: aucun! L’université a autorisé un cumul d’activité pour le chercheur. Cela implique que tout travail réalisé dans ce cadre échappe à la relation employeur/employé puisque ce lien est spécifiquement suspendu pendant cette période et pour cette activité. Il est donc normal que l’AMU ne soit pas concerné par la propriété intellectuelle générée par cette activité.  </a:t>
            </a:r>
          </a:p>
          <a:p>
            <a:r>
              <a:rPr lang="fr-FR" sz="1000" dirty="0"/>
              <a:t>La Fondation: dépend de la convention de financement. Il arrive que certains financeurs imposent certaines conditions lorsqu’ils soutiennent des projets. Les Fondations ont spécialement pour habitude de demander à ce que les résultats des projets qu’elles soutiennent profite le plus largement possible en imposant des publications parfois très générales. </a:t>
            </a:r>
          </a:p>
          <a:p>
            <a:endParaRPr lang="fr-FR" sz="1000" dirty="0"/>
          </a:p>
          <a:p>
            <a:r>
              <a:rPr lang="fr-FR" sz="1000" b="1" dirty="0"/>
              <a:t>3/ Quelle est la part contributive de chaque contributeur? </a:t>
            </a:r>
          </a:p>
          <a:p>
            <a:r>
              <a:rPr lang="fr-FR" sz="1000" dirty="0"/>
              <a:t>Elle doit être définie en fonction des apports scientifiques de chaque contributeur au logiciel. Attention, il faut prendre en compte tous les apports:</a:t>
            </a:r>
          </a:p>
          <a:p>
            <a:pPr marL="171439" indent="-171439">
              <a:buFont typeface="Arial" charset="0"/>
              <a:buChar char="•"/>
            </a:pPr>
            <a:r>
              <a:rPr lang="fr-FR" sz="1000" dirty="0"/>
              <a:t>Le codage à proprement parler</a:t>
            </a:r>
          </a:p>
          <a:p>
            <a:pPr marL="171439" indent="-171439">
              <a:buFont typeface="Arial" charset="0"/>
              <a:buChar char="•"/>
            </a:pPr>
            <a:r>
              <a:rPr lang="fr-FR" sz="1000" dirty="0"/>
              <a:t>La conception préparatoire du logiciel (algorithme, </a:t>
            </a:r>
            <a:r>
              <a:rPr lang="fr-FR" sz="1000" dirty="0" err="1"/>
              <a:t>spec</a:t>
            </a:r>
            <a:r>
              <a:rPr lang="fr-FR" sz="1000" dirty="0"/>
              <a:t>. </a:t>
            </a:r>
            <a:r>
              <a:rPr lang="fr-FR" sz="1000" dirty="0" err="1"/>
              <a:t>tech</a:t>
            </a:r>
            <a:r>
              <a:rPr lang="fr-FR" sz="1000" dirty="0"/>
              <a:t>. et </a:t>
            </a:r>
            <a:r>
              <a:rPr lang="fr-FR" sz="1000" dirty="0" err="1"/>
              <a:t>fonc</a:t>
            </a:r>
            <a:r>
              <a:rPr lang="fr-FR" sz="1000" dirty="0"/>
              <a:t>., </a:t>
            </a:r>
            <a:r>
              <a:rPr lang="fr-FR" sz="1000" dirty="0" err="1"/>
              <a:t>architechture</a:t>
            </a:r>
            <a:r>
              <a:rPr lang="fr-FR" sz="1000" dirty="0"/>
              <a:t>…)</a:t>
            </a:r>
          </a:p>
          <a:p>
            <a:endParaRPr lang="fr-FR" sz="1000" dirty="0"/>
          </a:p>
          <a:p>
            <a:r>
              <a:rPr lang="fr-FR" sz="1000" b="1" dirty="0"/>
              <a:t>4/ Les contributeurs sont-ils tous rémunérés selon les mêmes règles? Pourquoi? </a:t>
            </a:r>
          </a:p>
          <a:p>
            <a:r>
              <a:rPr lang="fr-FR" sz="1000" dirty="0"/>
              <a:t>Non. Les salariés bénéficient du régime des primes pour « travaux valorisables » (très proche du système de rémunération inventeur). Alors que l’</a:t>
            </a:r>
            <a:r>
              <a:rPr lang="fr-FR" sz="1000" dirty="0" err="1"/>
              <a:t>auto-entrepreneur</a:t>
            </a:r>
            <a:r>
              <a:rPr lang="fr-FR" sz="1000" dirty="0"/>
              <a:t> intervient de manière indépendante. Sa rémunération est donc à définir librement (forfait, pourcentage des revenus d’exploitation du logiciel…)</a:t>
            </a:r>
          </a:p>
          <a:p>
            <a:endParaRPr lang="fr-FR" sz="1000" dirty="0"/>
          </a:p>
          <a:p>
            <a:r>
              <a:rPr lang="fr-FR" sz="1000" b="1" dirty="0"/>
              <a:t>5/ Le laboratoire est une UMR X/CNRS/UPSUD/</a:t>
            </a:r>
            <a:r>
              <a:rPr lang="fr-FR" sz="1000" b="1" dirty="0" err="1"/>
              <a:t>CentraleSupelec</a:t>
            </a:r>
            <a:r>
              <a:rPr lang="fr-FR" sz="1000" b="1" dirty="0"/>
              <a:t>: cela change-t-il quelque chose? </a:t>
            </a:r>
          </a:p>
          <a:p>
            <a:r>
              <a:rPr lang="fr-FR" sz="1000" dirty="0"/>
              <a:t>Oui, il existe certainement une convention de cotutelle qui définit des règles spécifiques en matière de propriété intellectuelle. Dans ce cas, chaque tutelle du laboratoire pourra si cette convention le prévoie être copropriétaire du logiciel et/ou avoir des droits spécifiques. </a:t>
            </a:r>
          </a:p>
          <a:p>
            <a:endParaRPr lang="fr-FR" sz="1000" dirty="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7</a:t>
            </a:fld>
            <a:endParaRPr lang="fr-FR" dirty="0"/>
          </a:p>
        </p:txBody>
      </p:sp>
    </p:spTree>
    <p:extLst>
      <p:ext uri="{BB962C8B-B14F-4D97-AF65-F5344CB8AC3E}">
        <p14:creationId xmlns:p14="http://schemas.microsoft.com/office/powerpoint/2010/main" val="244188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75FF2AE-FF4A-42B1-9BD3-B51E6D941A76}" type="slidenum">
              <a:rPr lang="fr-FR" smtClean="0"/>
              <a:pPr/>
              <a:t>8</a:t>
            </a:fld>
            <a:endParaRPr lang="fr-FR" dirty="0"/>
          </a:p>
        </p:txBody>
      </p:sp>
    </p:spTree>
    <p:extLst>
      <p:ext uri="{BB962C8B-B14F-4D97-AF65-F5344CB8AC3E}">
        <p14:creationId xmlns:p14="http://schemas.microsoft.com/office/powerpoint/2010/main" val="3836405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cstate="print"/>
          <a:stretch>
            <a:fillRect/>
          </a:stretch>
        </p:blipFill>
        <p:spPr>
          <a:xfrm>
            <a:off x="-3600" y="-3600"/>
            <a:ext cx="9162000" cy="5160831"/>
          </a:xfrm>
          <a:prstGeom prst="rect">
            <a:avLst/>
          </a:prstGeom>
        </p:spPr>
      </p:pic>
      <p:sp>
        <p:nvSpPr>
          <p:cNvPr id="2" name="Titre 1"/>
          <p:cNvSpPr>
            <a:spLocks noGrp="1"/>
          </p:cNvSpPr>
          <p:nvPr>
            <p:ph type="ctrTitle" hasCustomPrompt="1"/>
          </p:nvPr>
        </p:nvSpPr>
        <p:spPr>
          <a:xfrm>
            <a:off x="4787900" y="1676654"/>
            <a:ext cx="4032250" cy="881706"/>
          </a:xfrm>
        </p:spPr>
        <p:txBody>
          <a:bodyPr anchor="b" anchorCtr="0">
            <a:normAutofit/>
          </a:bodyPr>
          <a:lstStyle>
            <a:lvl1pPr algn="r">
              <a:lnSpc>
                <a:spcPts val="2500"/>
              </a:lnSpc>
              <a:defRPr sz="2500" b="1">
                <a:solidFill>
                  <a:schemeClr val="bg1"/>
                </a:solidFill>
                <a:latin typeface="+mn-lt"/>
              </a:defRPr>
            </a:lvl1pPr>
          </a:lstStyle>
          <a:p>
            <a:r>
              <a:rPr lang="fr-FR" dirty="0" smtClean="0"/>
              <a:t>Titre de la présentation</a:t>
            </a:r>
            <a:endParaRPr lang="fr-FR" dirty="0"/>
          </a:p>
        </p:txBody>
      </p:sp>
      <p:sp>
        <p:nvSpPr>
          <p:cNvPr id="3" name="Sous-titre 2"/>
          <p:cNvSpPr>
            <a:spLocks noGrp="1"/>
          </p:cNvSpPr>
          <p:nvPr>
            <p:ph type="subTitle" idx="1" hasCustomPrompt="1"/>
          </p:nvPr>
        </p:nvSpPr>
        <p:spPr>
          <a:xfrm>
            <a:off x="4787900" y="2668699"/>
            <a:ext cx="4032249" cy="792682"/>
          </a:xfrm>
        </p:spPr>
        <p:txBody>
          <a:bodyPr>
            <a:normAutofit/>
          </a:bodyPr>
          <a:lstStyle>
            <a:lvl1pPr marL="0" indent="0" algn="r">
              <a:lnSpc>
                <a:spcPts val="1500"/>
              </a:lnSpc>
              <a:spcBef>
                <a:spcPts val="0"/>
              </a:spcBef>
              <a:spcAft>
                <a:spcPts val="0"/>
              </a:spcAft>
              <a:buNone/>
              <a:defRPr sz="1800"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 de la présentation</a:t>
            </a:r>
            <a:endParaRPr lang="fr-FR" dirty="0"/>
          </a:p>
        </p:txBody>
      </p:sp>
      <p:pic>
        <p:nvPicPr>
          <p:cNvPr id="7" name="Image 6"/>
          <p:cNvPicPr>
            <a:picLocks noChangeAspect="1"/>
          </p:cNvPicPr>
          <p:nvPr userDrawn="1"/>
        </p:nvPicPr>
        <p:blipFill>
          <a:blip r:embed="rId3" cstate="print"/>
          <a:stretch>
            <a:fillRect/>
          </a:stretch>
        </p:blipFill>
        <p:spPr>
          <a:xfrm>
            <a:off x="504000" y="1980000"/>
            <a:ext cx="927020" cy="12600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Titre de la slide sur une ou deux lignes</a:t>
            </a:r>
            <a:endParaRPr lang="fr-FR"/>
          </a:p>
        </p:txBody>
      </p:sp>
      <p:sp>
        <p:nvSpPr>
          <p:cNvPr id="3" name="Espace réservé du numéro de diapositive 2"/>
          <p:cNvSpPr>
            <a:spLocks noGrp="1"/>
          </p:cNvSpPr>
          <p:nvPr>
            <p:ph type="sldNum" sz="quarter" idx="10"/>
          </p:nvPr>
        </p:nvSpPr>
        <p:spPr/>
        <p:txBody>
          <a:bodyPr/>
          <a:lstStyle/>
          <a:p>
            <a:fld id="{646E7B68-C406-4B5C-B79D-A1CDE10CB85D}" type="slidenum">
              <a:rPr lang="fr-FR" smtClean="0"/>
              <a:pPr/>
              <a:t>‹N°›</a:t>
            </a:fld>
            <a:endParaRPr lang="fr-FR" dirty="0"/>
          </a:p>
        </p:txBody>
      </p:sp>
      <p:sp>
        <p:nvSpPr>
          <p:cNvPr id="6" name="Espace réservé du contenu 5"/>
          <p:cNvSpPr>
            <a:spLocks noGrp="1"/>
          </p:cNvSpPr>
          <p:nvPr>
            <p:ph sz="quarter" idx="12"/>
          </p:nvPr>
        </p:nvSpPr>
        <p:spPr/>
        <p:txBody>
          <a:bodyPr/>
          <a:lstStyle/>
          <a:p>
            <a:pPr lvl="0"/>
            <a:r>
              <a:rPr lang="fr-FR" smtClean="0"/>
              <a:t>Modifiez les styles du texte du masque</a:t>
            </a:r>
          </a:p>
          <a:p>
            <a:pPr lvl="1"/>
            <a:r>
              <a:rPr lang="fr-FR" smtClean="0"/>
              <a:t>Deuxième niveau</a:t>
            </a:r>
          </a:p>
          <a:p>
            <a:pPr lvl="2"/>
            <a:r>
              <a:rPr lang="fr-FR" smtClean="0"/>
              <a:t>Troisième niveau</a:t>
            </a:r>
          </a:p>
        </p:txBody>
      </p:sp>
      <p:pic>
        <p:nvPicPr>
          <p:cNvPr id="7" name="Espace réservé du contenu 6" descr="petitFiletSuperieur.jpg"/>
          <p:cNvPicPr>
            <a:picLocks noChangeAspect="1"/>
          </p:cNvPicPr>
          <p:nvPr userDrawn="1"/>
        </p:nvPicPr>
        <p:blipFill>
          <a:blip r:embed="rId2" cstate="print"/>
          <a:stretch>
            <a:fillRect/>
          </a:stretch>
        </p:blipFill>
        <p:spPr>
          <a:xfrm>
            <a:off x="107504" y="4876006"/>
            <a:ext cx="344859" cy="45719"/>
          </a:xfrm>
          <a:prstGeom prst="rect">
            <a:avLst/>
          </a:prstGeom>
        </p:spPr>
      </p:pic>
    </p:spTree>
    <p:extLst>
      <p:ext uri="{BB962C8B-B14F-4D97-AF65-F5344CB8AC3E}">
        <p14:creationId xmlns:p14="http://schemas.microsoft.com/office/powerpoint/2010/main" val="41616662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23850" y="339724"/>
            <a:ext cx="6480000" cy="503786"/>
          </a:xfrm>
          <a:prstGeom prst="rect">
            <a:avLst/>
          </a:prstGeom>
        </p:spPr>
        <p:txBody>
          <a:bodyPr vert="horz" lIns="0" tIns="0" rIns="0" bIns="0" rtlCol="0" anchor="t" anchorCtr="0">
            <a:normAutofit/>
          </a:bodyPr>
          <a:lstStyle/>
          <a:p>
            <a:r>
              <a:rPr lang="fr-FR" smtClean="0"/>
              <a:t>Titre de la slide sur une ou deux lignes</a:t>
            </a:r>
            <a:endParaRPr lang="fr-FR"/>
          </a:p>
        </p:txBody>
      </p:sp>
      <p:sp>
        <p:nvSpPr>
          <p:cNvPr id="3" name="Espace réservé du texte 2"/>
          <p:cNvSpPr>
            <a:spLocks noGrp="1"/>
          </p:cNvSpPr>
          <p:nvPr>
            <p:ph type="body" idx="1"/>
          </p:nvPr>
        </p:nvSpPr>
        <p:spPr>
          <a:xfrm>
            <a:off x="1187451" y="1276350"/>
            <a:ext cx="6769100" cy="3095625"/>
          </a:xfrm>
          <a:prstGeom prst="rect">
            <a:avLst/>
          </a:prstGeom>
        </p:spPr>
        <p:txBody>
          <a:bodyPr vert="horz" lIns="0" tIns="0" rIns="0" bIns="0" rtlCol="0">
            <a:normAutofit/>
          </a:bodyPr>
          <a:lstStyle/>
          <a:p>
            <a:pPr lvl="0"/>
            <a:r>
              <a:rPr lang="fr-FR" smtClean="0"/>
              <a:t>Premier niveau de texte</a:t>
            </a:r>
          </a:p>
          <a:p>
            <a:pPr lvl="1"/>
            <a:r>
              <a:rPr lang="fr-FR" smtClean="0"/>
              <a:t>Deuxième niveau</a:t>
            </a:r>
          </a:p>
          <a:p>
            <a:pPr lvl="2"/>
            <a:r>
              <a:rPr lang="fr-FR" smtClean="0"/>
              <a:t>Troisième niveau</a:t>
            </a:r>
          </a:p>
        </p:txBody>
      </p:sp>
      <p:sp>
        <p:nvSpPr>
          <p:cNvPr id="6" name="Espace réservé du numéro de diapositive 5"/>
          <p:cNvSpPr>
            <a:spLocks noGrp="1"/>
          </p:cNvSpPr>
          <p:nvPr>
            <p:ph type="sldNum" sz="quarter" idx="4"/>
          </p:nvPr>
        </p:nvSpPr>
        <p:spPr>
          <a:xfrm>
            <a:off x="8432814" y="4876006"/>
            <a:ext cx="360000" cy="144000"/>
          </a:xfrm>
          <a:prstGeom prst="rect">
            <a:avLst/>
          </a:prstGeom>
        </p:spPr>
        <p:txBody>
          <a:bodyPr vert="horz" lIns="0" tIns="0" rIns="0" bIns="0" rtlCol="0" anchor="ctr"/>
          <a:lstStyle>
            <a:lvl1pPr algn="r">
              <a:defRPr sz="900" baseline="0">
                <a:solidFill>
                  <a:schemeClr val="tx1">
                    <a:lumMod val="50000"/>
                    <a:lumOff val="50000"/>
                  </a:schemeClr>
                </a:solidFill>
              </a:defRPr>
            </a:lvl1pPr>
          </a:lstStyle>
          <a:p>
            <a:fld id="{646E7B68-C406-4B5C-B79D-A1CDE10CB85D}" type="slidenum">
              <a:rPr lang="fr-FR" smtClean="0"/>
              <a:pPr/>
              <a:t>‹N°›</a:t>
            </a:fld>
            <a:endParaRPr lang="fr-FR" dirty="0"/>
          </a:p>
        </p:txBody>
      </p:sp>
      <p:sp>
        <p:nvSpPr>
          <p:cNvPr id="8" name="ZoneTexte 7"/>
          <p:cNvSpPr txBox="1"/>
          <p:nvPr/>
        </p:nvSpPr>
        <p:spPr>
          <a:xfrm>
            <a:off x="107504" y="4876006"/>
            <a:ext cx="5400600" cy="216024"/>
          </a:xfrm>
          <a:prstGeom prst="rect">
            <a:avLst/>
          </a:prstGeom>
          <a:noFill/>
        </p:spPr>
        <p:txBody>
          <a:bodyPr wrap="square" lIns="0"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b="0" dirty="0" smtClean="0"/>
              <a:t>Jeremy Pappalardo  - 7eme Journée du </a:t>
            </a:r>
            <a:r>
              <a:rPr lang="fr-FR" sz="800" b="0" dirty="0" err="1" smtClean="0"/>
              <a:t>LoOPS</a:t>
            </a:r>
            <a:r>
              <a:rPr lang="fr-FR" sz="800" b="0" dirty="0" smtClean="0"/>
              <a:t> – </a:t>
            </a:r>
            <a:r>
              <a:rPr lang="fr-FR" sz="800" dirty="0" smtClean="0"/>
              <a:t>Droit</a:t>
            </a:r>
            <a:r>
              <a:rPr lang="fr-FR" sz="800" baseline="0" dirty="0" smtClean="0"/>
              <a:t> et logiciel – 17 novembre 2015 – CC-BY-NC-SA</a:t>
            </a:r>
            <a:endParaRPr lang="fr-FR" sz="800" dirty="0" smtClean="0"/>
          </a:p>
        </p:txBody>
      </p:sp>
      <p:pic>
        <p:nvPicPr>
          <p:cNvPr id="9" name="Image 8"/>
          <p:cNvPicPr>
            <a:picLocks noChangeAspect="1"/>
          </p:cNvPicPr>
          <p:nvPr/>
        </p:nvPicPr>
        <p:blipFill>
          <a:blip r:embed="rId4" cstate="print">
            <a:duotone>
              <a:schemeClr val="bg2">
                <a:shade val="45000"/>
                <a:satMod val="135000"/>
              </a:schemeClr>
              <a:prstClr val="white"/>
            </a:duotone>
          </a:blip>
          <a:stretch>
            <a:fillRect/>
          </a:stretch>
        </p:blipFill>
        <p:spPr>
          <a:xfrm>
            <a:off x="8136000" y="759600"/>
            <a:ext cx="649225" cy="853442"/>
          </a:xfrm>
          <a:prstGeom prst="rect">
            <a:avLst/>
          </a:prstGeom>
        </p:spPr>
      </p:pic>
      <p:pic>
        <p:nvPicPr>
          <p:cNvPr id="7" name="Picture 2" descr="https://indico.lal.in2p3.fr/event/2967/logo"/>
          <p:cNvPicPr>
            <a:picLocks noChangeAspect="1" noChangeArrowheads="1"/>
          </p:cNvPicPr>
          <p:nvPr userDrawn="1"/>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956646" y="54309"/>
            <a:ext cx="1007932" cy="63850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76" r:id="rId2"/>
  </p:sldLayoutIdLst>
  <p:transition>
    <p:fade/>
  </p:transition>
  <p:timing>
    <p:tnLst>
      <p:par>
        <p:cTn id="1" dur="indefinite" restart="never" nodeType="tmRoot"/>
      </p:par>
    </p:tnLst>
  </p:timing>
  <p:hf hdr="0" dt="0"/>
  <p:txStyles>
    <p:titleStyle>
      <a:lvl1pPr algn="l" defTabSz="914400" rtl="0" eaLnBrk="1" latinLnBrk="0" hangingPunct="1">
        <a:lnSpc>
          <a:spcPts val="1900"/>
        </a:lnSpc>
        <a:spcBef>
          <a:spcPct val="0"/>
        </a:spcBef>
        <a:buNone/>
        <a:defRPr sz="1800" kern="1200" cap="all" baseline="0">
          <a:solidFill>
            <a:schemeClr val="tx2"/>
          </a:solidFill>
          <a:latin typeface="+mn-lt"/>
          <a:ea typeface="+mj-ea"/>
          <a:cs typeface="+mj-cs"/>
        </a:defRPr>
      </a:lvl1pPr>
    </p:titleStyle>
    <p:bodyStyle>
      <a:lvl1pPr marL="0" indent="0" algn="l" defTabSz="914400" rtl="0" eaLnBrk="1" latinLnBrk="0" hangingPunct="1">
        <a:spcBef>
          <a:spcPts val="1000"/>
        </a:spcBef>
        <a:spcAft>
          <a:spcPts val="200"/>
        </a:spcAft>
        <a:buFontTx/>
        <a:buNone/>
        <a:defRPr sz="1500" kern="1200" cap="none" baseline="0">
          <a:solidFill>
            <a:schemeClr val="accent2"/>
          </a:solidFill>
          <a:latin typeface="+mj-lt"/>
          <a:ea typeface="+mn-ea"/>
          <a:cs typeface="+mn-cs"/>
        </a:defRPr>
      </a:lvl1pPr>
      <a:lvl2pPr marL="0" indent="0" algn="l" defTabSz="914400" rtl="0" eaLnBrk="1" latinLnBrk="0" hangingPunct="1">
        <a:spcBef>
          <a:spcPts val="200"/>
        </a:spcBef>
        <a:spcAft>
          <a:spcPts val="200"/>
        </a:spcAft>
        <a:buFontTx/>
        <a:buNone/>
        <a:tabLst/>
        <a:defRPr sz="1200" b="0" kern="1200">
          <a:solidFill>
            <a:schemeClr val="tx2"/>
          </a:solidFill>
          <a:latin typeface="+mn-lt"/>
          <a:ea typeface="+mn-ea"/>
          <a:cs typeface="+mn-cs"/>
        </a:defRPr>
      </a:lvl2pPr>
      <a:lvl3pPr marL="87313" indent="-87313" algn="l" defTabSz="914400" rtl="0" eaLnBrk="1" latinLnBrk="0" hangingPunct="1">
        <a:spcBef>
          <a:spcPts val="100"/>
        </a:spcBef>
        <a:spcAft>
          <a:spcPts val="100"/>
        </a:spcAft>
        <a:buFont typeface="Century Gothic" pitchFamily="34" charset="0"/>
        <a:buChar char="-"/>
        <a:defRPr lang="fr-FR" sz="1200" kern="1200" smtClean="0">
          <a:solidFill>
            <a:schemeClr val="tx2"/>
          </a:solidFill>
          <a:latin typeface="+mn-lt"/>
          <a:ea typeface="+mn-ea"/>
          <a:cs typeface="+mn-cs"/>
        </a:defRPr>
      </a:lvl3pPr>
      <a:lvl4pPr marL="536575" indent="-88900" algn="l" defTabSz="914400" rtl="0" eaLnBrk="1" latinLnBrk="0" hangingPunct="1">
        <a:spcBef>
          <a:spcPts val="100"/>
        </a:spcBef>
        <a:spcAft>
          <a:spcPts val="100"/>
        </a:spcAft>
        <a:buSzPct val="100000"/>
        <a:buFont typeface="Century Gothic" pitchFamily="34" charset="0"/>
        <a:buChar char="•"/>
        <a:defRPr lang="fr-FR" sz="1200" kern="1200" smtClean="0">
          <a:solidFill>
            <a:srgbClr val="636363"/>
          </a:solidFill>
          <a:latin typeface="+mn-lt"/>
          <a:ea typeface="+mn-ea"/>
          <a:cs typeface="+mn-cs"/>
        </a:defRPr>
      </a:lvl4pPr>
      <a:lvl5pPr marL="536575" indent="0" algn="l" defTabSz="625475" rtl="0" eaLnBrk="1" latinLnBrk="0" hangingPunct="1">
        <a:spcBef>
          <a:spcPts val="100"/>
        </a:spcBef>
        <a:spcAft>
          <a:spcPts val="100"/>
        </a:spcAft>
        <a:buFontTx/>
        <a:buNone/>
        <a:defRPr lang="fr-FR" sz="1200" kern="1200" smtClean="0">
          <a:solidFill>
            <a:srgbClr val="63636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17775" y="1707654"/>
            <a:ext cx="7326225" cy="881706"/>
          </a:xfrm>
        </p:spPr>
        <p:txBody>
          <a:bodyPr>
            <a:normAutofit fontScale="90000"/>
          </a:bodyPr>
          <a:lstStyle/>
          <a:p>
            <a:r>
              <a:rPr lang="fr-FR" dirty="0"/>
              <a:t>7eme journée </a:t>
            </a:r>
            <a:r>
              <a:rPr lang="fr-FR" dirty="0" err="1" smtClean="0"/>
              <a:t>L</a:t>
            </a:r>
            <a:r>
              <a:rPr lang="fr-FR" sz="2000" dirty="0" err="1" smtClean="0"/>
              <a:t>o</a:t>
            </a:r>
            <a:r>
              <a:rPr lang="fr-FR" dirty="0" err="1" smtClean="0"/>
              <a:t>OPS</a:t>
            </a:r>
            <a:r>
              <a:rPr lang="fr-FR" dirty="0" smtClean="0"/>
              <a:t/>
            </a:r>
            <a:br>
              <a:rPr lang="fr-FR" dirty="0" smtClean="0"/>
            </a:br>
            <a:r>
              <a:rPr lang="fr-FR" dirty="0"/>
              <a:t/>
            </a:r>
            <a:br>
              <a:rPr lang="fr-FR" dirty="0"/>
            </a:br>
            <a:r>
              <a:rPr lang="fr-FR" dirty="0" smtClean="0"/>
              <a:t>Je </a:t>
            </a:r>
            <a:r>
              <a:rPr lang="fr-FR" dirty="0"/>
              <a:t>code, je diffuse, oui… mais comment?</a:t>
            </a:r>
            <a:br>
              <a:rPr lang="fr-FR" dirty="0"/>
            </a:br>
            <a:endParaRPr lang="fr-FR" sz="1800" dirty="0"/>
          </a:p>
        </p:txBody>
      </p:sp>
      <p:sp>
        <p:nvSpPr>
          <p:cNvPr id="4" name="Sous-titre 2"/>
          <p:cNvSpPr txBox="1">
            <a:spLocks/>
          </p:cNvSpPr>
          <p:nvPr/>
        </p:nvSpPr>
        <p:spPr>
          <a:xfrm>
            <a:off x="1511660" y="4443958"/>
            <a:ext cx="6120681" cy="504056"/>
          </a:xfrm>
          <a:prstGeom prst="rect">
            <a:avLst/>
          </a:prstGeom>
        </p:spPr>
        <p:txBody>
          <a:bodyPr vert="horz" lIns="0" tIns="0" rIns="0" bIns="0" rtlCol="0">
            <a:normAutofit/>
          </a:bodyPr>
          <a:lstStyle>
            <a:lvl1pPr marL="0" indent="0" algn="r" defTabSz="914400" rtl="0" eaLnBrk="1" latinLnBrk="0" hangingPunct="1">
              <a:lnSpc>
                <a:spcPts val="1500"/>
              </a:lnSpc>
              <a:spcBef>
                <a:spcPts val="0"/>
              </a:spcBef>
              <a:spcAft>
                <a:spcPts val="0"/>
              </a:spcAft>
              <a:buFontTx/>
              <a:buNone/>
              <a:defRPr sz="1800" kern="1200" cap="none" baseline="0">
                <a:solidFill>
                  <a:schemeClr val="bg1"/>
                </a:solidFill>
                <a:latin typeface="+mj-lt"/>
                <a:ea typeface="+mn-ea"/>
                <a:cs typeface="+mn-cs"/>
              </a:defRPr>
            </a:lvl1pPr>
            <a:lvl2pPr marL="457200" indent="0" algn="ctr" defTabSz="914400" rtl="0" eaLnBrk="1" latinLnBrk="0" hangingPunct="1">
              <a:spcBef>
                <a:spcPts val="200"/>
              </a:spcBef>
              <a:spcAft>
                <a:spcPts val="200"/>
              </a:spcAft>
              <a:buFontTx/>
              <a:buNone/>
              <a:tabLst/>
              <a:defRPr sz="1200" b="0" kern="1200">
                <a:solidFill>
                  <a:schemeClr val="tx1">
                    <a:tint val="75000"/>
                  </a:schemeClr>
                </a:solidFill>
                <a:latin typeface="+mn-lt"/>
                <a:ea typeface="+mn-ea"/>
                <a:cs typeface="+mn-cs"/>
              </a:defRPr>
            </a:lvl2pPr>
            <a:lvl3pPr marL="914400" indent="0" algn="ctr" defTabSz="914400" rtl="0" eaLnBrk="1" latinLnBrk="0" hangingPunct="1">
              <a:spcBef>
                <a:spcPts val="100"/>
              </a:spcBef>
              <a:spcAft>
                <a:spcPts val="100"/>
              </a:spcAft>
              <a:buFont typeface="Century Gothic" pitchFamily="34" charset="0"/>
              <a:buNone/>
              <a:defRPr lang="fr-FR" sz="1200" kern="1200">
                <a:solidFill>
                  <a:schemeClr val="tx1">
                    <a:tint val="75000"/>
                  </a:schemeClr>
                </a:solidFill>
                <a:latin typeface="+mn-lt"/>
                <a:ea typeface="+mn-ea"/>
                <a:cs typeface="+mn-cs"/>
              </a:defRPr>
            </a:lvl3pPr>
            <a:lvl4pPr marL="1371600" indent="0" algn="ctr" defTabSz="914400" rtl="0" eaLnBrk="1" latinLnBrk="0" hangingPunct="1">
              <a:spcBef>
                <a:spcPts val="100"/>
              </a:spcBef>
              <a:spcAft>
                <a:spcPts val="100"/>
              </a:spcAft>
              <a:buSzPct val="100000"/>
              <a:buFont typeface="Century Gothic" pitchFamily="34" charset="0"/>
              <a:buNone/>
              <a:defRPr lang="fr-FR" sz="1200" kern="1200">
                <a:solidFill>
                  <a:schemeClr val="tx1">
                    <a:tint val="75000"/>
                  </a:schemeClr>
                </a:solidFill>
                <a:latin typeface="+mn-lt"/>
                <a:ea typeface="+mn-ea"/>
                <a:cs typeface="+mn-cs"/>
              </a:defRPr>
            </a:lvl4pPr>
            <a:lvl5pPr marL="1828800" indent="0" algn="ctr" defTabSz="625475" rtl="0" eaLnBrk="1" latinLnBrk="0" hangingPunct="1">
              <a:spcBef>
                <a:spcPts val="100"/>
              </a:spcBef>
              <a:spcAft>
                <a:spcPts val="100"/>
              </a:spcAft>
              <a:buFontTx/>
              <a:buNone/>
              <a:defRPr lang="fr-FR" sz="1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fr-FR" sz="1400" b="1" dirty="0" smtClean="0"/>
              <a:t>© Jeremy Pappalardo </a:t>
            </a:r>
            <a:r>
              <a:rPr lang="fr-FR" sz="1400" dirty="0" smtClean="0"/>
              <a:t>– École polytechnique – </a:t>
            </a:r>
            <a:r>
              <a:rPr lang="fr-FR" sz="1400" dirty="0"/>
              <a:t>17 novembre 2015</a:t>
            </a:r>
          </a:p>
          <a:p>
            <a:pPr algn="ctr"/>
            <a:r>
              <a:rPr lang="fr-FR" sz="1400" b="1" dirty="0" err="1" smtClean="0"/>
              <a:t>Creative</a:t>
            </a:r>
            <a:r>
              <a:rPr lang="fr-FR" sz="1400" b="1" dirty="0" smtClean="0"/>
              <a:t> Commons BY-NC-SA </a:t>
            </a:r>
            <a:endParaRPr lang="fr-FR" sz="1200" b="1" dirty="0" smtClean="0"/>
          </a:p>
        </p:txBody>
      </p:sp>
      <p:pic>
        <p:nvPicPr>
          <p:cNvPr id="2050" name="Picture 2" descr="https://indico.lal.in2p3.fr/event/2967/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44" y="732324"/>
            <a:ext cx="1615752" cy="1023554"/>
          </a:xfrm>
          <a:prstGeom prst="rect">
            <a:avLst/>
          </a:prstGeom>
          <a:noFill/>
          <a:extLst>
            <a:ext uri="{909E8E84-426E-40DD-AFC4-6F175D3DCCD1}">
              <a14:hiddenFill xmlns:a14="http://schemas.microsoft.com/office/drawing/2010/main">
                <a:solidFill>
                  <a:srgbClr val="FFFFFF"/>
                </a:solidFill>
              </a14:hiddenFill>
            </a:ext>
          </a:extLst>
        </p:spPr>
      </p:pic>
      <p:sp>
        <p:nvSpPr>
          <p:cNvPr id="5" name="Sous-titre 4"/>
          <p:cNvSpPr>
            <a:spLocks noGrp="1"/>
          </p:cNvSpPr>
          <p:nvPr>
            <p:ph type="subTitle" idx="1"/>
          </p:nvPr>
        </p:nvSpPr>
        <p:spPr>
          <a:xfrm>
            <a:off x="1835696" y="2668699"/>
            <a:ext cx="6984453" cy="479115"/>
          </a:xfrm>
        </p:spPr>
        <p:txBody>
          <a:bodyPr/>
          <a:lstStyle/>
          <a:p>
            <a:r>
              <a:rPr lang="fr-FR" dirty="0"/>
              <a:t>Droit et Logiciel - QUIZZ</a:t>
            </a:r>
            <a:r>
              <a:rPr lang="fr-FR" sz="1200" dirty="0"/>
              <a:t/>
            </a:r>
            <a:br>
              <a:rPr lang="fr-FR" sz="1200" dirty="0"/>
            </a:br>
            <a:endParaRPr lang="fr-FR" dirty="0"/>
          </a:p>
        </p:txBody>
      </p:sp>
    </p:spTree>
    <p:extLst>
      <p:ext uri="{BB962C8B-B14F-4D97-AF65-F5344CB8AC3E}">
        <p14:creationId xmlns:p14="http://schemas.microsoft.com/office/powerpoint/2010/main" val="36350509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Diffusion de ce document - LICENCE</a:t>
            </a:r>
            <a:endParaRPr lang="fr-FR" b="1" dirty="0"/>
          </a:p>
        </p:txBody>
      </p:sp>
      <p:sp>
        <p:nvSpPr>
          <p:cNvPr id="7" name="Espace réservé du contenu 7"/>
          <p:cNvSpPr txBox="1">
            <a:spLocks/>
          </p:cNvSpPr>
          <p:nvPr/>
        </p:nvSpPr>
        <p:spPr>
          <a:xfrm>
            <a:off x="1187624" y="1275606"/>
            <a:ext cx="6624736" cy="2880320"/>
          </a:xfrm>
          <a:prstGeom prst="rect">
            <a:avLst/>
          </a:prstGeom>
        </p:spPr>
        <p:txBody>
          <a:bodyPr vert="horz" lIns="0" tIns="0" rIns="0" bIns="0" rtlCol="0">
            <a:normAutofit/>
          </a:bodyPr>
          <a:lstStyle>
            <a:lvl1pPr marL="0" indent="0" algn="l" defTabSz="914400" rtl="0" eaLnBrk="1" latinLnBrk="0" hangingPunct="1">
              <a:spcBef>
                <a:spcPts val="1000"/>
              </a:spcBef>
              <a:spcAft>
                <a:spcPts val="200"/>
              </a:spcAft>
              <a:buFontTx/>
              <a:buNone/>
              <a:defRPr sz="1500" kern="1200" cap="none" baseline="0">
                <a:solidFill>
                  <a:schemeClr val="accent2"/>
                </a:solidFill>
                <a:latin typeface="+mj-lt"/>
                <a:ea typeface="+mn-ea"/>
                <a:cs typeface="+mn-cs"/>
              </a:defRPr>
            </a:lvl1pPr>
            <a:lvl2pPr marL="0" indent="0" algn="l" defTabSz="914400" rtl="0" eaLnBrk="1" latinLnBrk="0" hangingPunct="1">
              <a:spcBef>
                <a:spcPts val="200"/>
              </a:spcBef>
              <a:spcAft>
                <a:spcPts val="200"/>
              </a:spcAft>
              <a:buFontTx/>
              <a:buNone/>
              <a:tabLst/>
              <a:defRPr sz="1200" b="0" kern="1200">
                <a:solidFill>
                  <a:schemeClr val="tx2"/>
                </a:solidFill>
                <a:latin typeface="+mn-lt"/>
                <a:ea typeface="+mn-ea"/>
                <a:cs typeface="+mn-cs"/>
              </a:defRPr>
            </a:lvl2pPr>
            <a:lvl3pPr marL="87313" indent="-87313" algn="l" defTabSz="914400" rtl="0" eaLnBrk="1" latinLnBrk="0" hangingPunct="1">
              <a:spcBef>
                <a:spcPts val="100"/>
              </a:spcBef>
              <a:spcAft>
                <a:spcPts val="100"/>
              </a:spcAft>
              <a:buFont typeface="Century Gothic" pitchFamily="34" charset="0"/>
              <a:buChar char="-"/>
              <a:defRPr lang="fr-FR" sz="1200" kern="1200" smtClean="0">
                <a:solidFill>
                  <a:schemeClr val="tx2"/>
                </a:solidFill>
                <a:latin typeface="+mn-lt"/>
                <a:ea typeface="+mn-ea"/>
                <a:cs typeface="+mn-cs"/>
              </a:defRPr>
            </a:lvl3pPr>
            <a:lvl4pPr marL="536575" indent="-88900" algn="l" defTabSz="914400" rtl="0" eaLnBrk="1" latinLnBrk="0" hangingPunct="1">
              <a:spcBef>
                <a:spcPts val="100"/>
              </a:spcBef>
              <a:spcAft>
                <a:spcPts val="100"/>
              </a:spcAft>
              <a:buSzPct val="100000"/>
              <a:buFont typeface="Century Gothic" pitchFamily="34" charset="0"/>
              <a:buChar char="•"/>
              <a:defRPr lang="fr-FR" sz="1200" kern="1200" smtClean="0">
                <a:solidFill>
                  <a:srgbClr val="636363"/>
                </a:solidFill>
                <a:latin typeface="+mn-lt"/>
                <a:ea typeface="+mn-ea"/>
                <a:cs typeface="+mn-cs"/>
              </a:defRPr>
            </a:lvl4pPr>
            <a:lvl5pPr marL="536575" indent="0" algn="l" defTabSz="625475" rtl="0" eaLnBrk="1" latinLnBrk="0" hangingPunct="1">
              <a:spcBef>
                <a:spcPts val="100"/>
              </a:spcBef>
              <a:spcAft>
                <a:spcPts val="100"/>
              </a:spcAft>
              <a:buFontTx/>
              <a:buNone/>
              <a:defRPr lang="fr-FR" sz="1200" kern="1200" smtClean="0">
                <a:solidFill>
                  <a:srgbClr val="63636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600" dirty="0" smtClean="0"/>
          </a:p>
          <a:p>
            <a:pPr lvl="1" algn="ctr"/>
            <a:r>
              <a:rPr lang="fr-FR" sz="1400" dirty="0" smtClean="0"/>
              <a:t>Ce document est mis à votre disposition par son auteur selon les </a:t>
            </a:r>
            <a:r>
              <a:rPr lang="fr-FR" sz="1400" dirty="0"/>
              <a:t>termes de </a:t>
            </a:r>
            <a:r>
              <a:rPr lang="fr-FR" sz="1400" dirty="0" smtClean="0"/>
              <a:t>la Licence </a:t>
            </a:r>
            <a:r>
              <a:rPr lang="fr-FR" sz="1400" dirty="0" err="1"/>
              <a:t>Creative</a:t>
            </a:r>
            <a:r>
              <a:rPr lang="fr-FR" sz="1400" dirty="0"/>
              <a:t> Commons Attribution - Pas d’Utilisation Commerciale - Partage dans les Mêmes Conditions 4.0 International.</a:t>
            </a:r>
          </a:p>
          <a:p>
            <a:pPr lvl="1"/>
            <a:endParaRPr lang="fr-FR" sz="1400" dirty="0" smtClean="0"/>
          </a:p>
          <a:p>
            <a:pPr lvl="1" algn="ctr"/>
            <a:r>
              <a:rPr lang="fr-FR" sz="1400" dirty="0" smtClean="0"/>
              <a:t>Retrouvez la licence complète et plus d’informations sur : </a:t>
            </a:r>
            <a:r>
              <a:rPr lang="fr-FR" sz="1400" dirty="0">
                <a:hlinkClick r:id="rId3"/>
              </a:rPr>
              <a:t>http://creativecommons.org/licenses/by-nc-sa/4.0/</a:t>
            </a:r>
            <a:endParaRPr lang="fr-FR" sz="1400" dirty="0" smtClean="0"/>
          </a:p>
        </p:txBody>
      </p:sp>
      <p:grpSp>
        <p:nvGrpSpPr>
          <p:cNvPr id="5" name="Groupe 4"/>
          <p:cNvGrpSpPr/>
          <p:nvPr/>
        </p:nvGrpSpPr>
        <p:grpSpPr>
          <a:xfrm>
            <a:off x="7866218" y="2334030"/>
            <a:ext cx="1783135" cy="1742549"/>
            <a:chOff x="7842567" y="3608463"/>
            <a:chExt cx="1783135" cy="1742549"/>
          </a:xfrm>
        </p:grpSpPr>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447994" flipH="1">
              <a:off x="8507705" y="4034317"/>
              <a:ext cx="1117997" cy="1316695"/>
            </a:xfrm>
            <a:prstGeom prst="rect">
              <a:avLst/>
            </a:prstGeom>
          </p:spPr>
        </p:pic>
        <p:sp>
          <p:nvSpPr>
            <p:cNvPr id="8" name="ZoneTexte 7"/>
            <p:cNvSpPr txBox="1"/>
            <p:nvPr/>
          </p:nvSpPr>
          <p:spPr>
            <a:xfrm rot="19422836">
              <a:off x="7842567" y="3608463"/>
              <a:ext cx="1224136" cy="692497"/>
            </a:xfrm>
            <a:prstGeom prst="rect">
              <a:avLst/>
            </a:prstGeom>
            <a:noFill/>
          </p:spPr>
          <p:txBody>
            <a:bodyPr wrap="square" lIns="0" tIns="0" rIns="0" bIns="0" rtlCol="0">
              <a:spAutoFit/>
            </a:bodyPr>
            <a:lstStyle/>
            <a:p>
              <a:pPr algn="ctr"/>
              <a:r>
                <a:rPr lang="fr-FR" sz="1500" dirty="0" smtClean="0"/>
                <a:t>Est-ce une licence libre?</a:t>
              </a:r>
            </a:p>
          </p:txBody>
        </p:sp>
      </p:grpSp>
    </p:spTree>
    <p:extLst>
      <p:ext uri="{BB962C8B-B14F-4D97-AF65-F5344CB8AC3E}">
        <p14:creationId xmlns:p14="http://schemas.microsoft.com/office/powerpoint/2010/main" val="2415853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53092" y="1014449"/>
            <a:ext cx="64807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 name="Groupe 47"/>
          <p:cNvGrpSpPr/>
          <p:nvPr/>
        </p:nvGrpSpPr>
        <p:grpSpPr>
          <a:xfrm>
            <a:off x="35496" y="3470622"/>
            <a:ext cx="3167851" cy="469280"/>
            <a:chOff x="8368937" y="2601134"/>
            <a:chExt cx="2875407" cy="469280"/>
          </a:xfrm>
        </p:grpSpPr>
        <p:sp>
          <p:nvSpPr>
            <p:cNvPr id="50" name="Rectangle à coins arrondis 49"/>
            <p:cNvSpPr/>
            <p:nvPr/>
          </p:nvSpPr>
          <p:spPr>
            <a:xfrm>
              <a:off x="8368937" y="2601134"/>
              <a:ext cx="1992578" cy="469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La personne qui organise et diffuse</a:t>
              </a:r>
              <a:endParaRPr lang="fr-FR" sz="1400" dirty="0"/>
            </a:p>
          </p:txBody>
        </p:sp>
        <p:cxnSp>
          <p:nvCxnSpPr>
            <p:cNvPr id="49" name="Connecteur droit 48"/>
            <p:cNvCxnSpPr>
              <a:stCxn id="50" idx="3"/>
            </p:cNvCxnSpPr>
            <p:nvPr/>
          </p:nvCxnSpPr>
          <p:spPr>
            <a:xfrm>
              <a:off x="10361516" y="2835774"/>
              <a:ext cx="882828" cy="54620"/>
            </a:xfrm>
            <a:prstGeom prst="line">
              <a:avLst/>
            </a:prstGeom>
            <a:ln w="19050"/>
          </p:spPr>
          <p:style>
            <a:lnRef idx="1">
              <a:schemeClr val="accent1"/>
            </a:lnRef>
            <a:fillRef idx="2">
              <a:schemeClr val="accent1"/>
            </a:fillRef>
            <a:effectRef idx="1">
              <a:schemeClr val="accent1"/>
            </a:effectRef>
            <a:fontRef idx="minor">
              <a:schemeClr val="dk1"/>
            </a:fontRef>
          </p:style>
        </p:cxnSp>
      </p:grpSp>
      <p:grpSp>
        <p:nvGrpSpPr>
          <p:cNvPr id="15" name="Groupe 14"/>
          <p:cNvGrpSpPr/>
          <p:nvPr/>
        </p:nvGrpSpPr>
        <p:grpSpPr>
          <a:xfrm>
            <a:off x="5004048" y="987574"/>
            <a:ext cx="3168352" cy="360040"/>
            <a:chOff x="8172400" y="2859782"/>
            <a:chExt cx="3168352" cy="360040"/>
          </a:xfrm>
        </p:grpSpPr>
        <p:cxnSp>
          <p:nvCxnSpPr>
            <p:cNvPr id="10" name="Connecteur droit 9"/>
            <p:cNvCxnSpPr>
              <a:endCxn id="8" idx="1"/>
            </p:cNvCxnSpPr>
            <p:nvPr/>
          </p:nvCxnSpPr>
          <p:spPr>
            <a:xfrm>
              <a:off x="8172400" y="3039802"/>
              <a:ext cx="1368152" cy="0"/>
            </a:xfrm>
            <a:prstGeom prst="line">
              <a:avLst/>
            </a:prstGeom>
            <a:ln w="19050"/>
          </p:spPr>
          <p:style>
            <a:lnRef idx="1">
              <a:schemeClr val="accent1"/>
            </a:lnRef>
            <a:fillRef idx="2">
              <a:schemeClr val="accent1"/>
            </a:fillRef>
            <a:effectRef idx="1">
              <a:schemeClr val="accent1"/>
            </a:effectRef>
            <a:fontRef idx="minor">
              <a:schemeClr val="dk1"/>
            </a:fontRef>
          </p:style>
        </p:cxnSp>
        <p:sp>
          <p:nvSpPr>
            <p:cNvPr id="8" name="Rectangle à coins arrondis 7"/>
            <p:cNvSpPr/>
            <p:nvPr/>
          </p:nvSpPr>
          <p:spPr>
            <a:xfrm>
              <a:off x="9540552" y="2859782"/>
              <a:ext cx="1800200"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Le stagiaire</a:t>
              </a:r>
              <a:endParaRPr lang="fr-FR" sz="1400" dirty="0"/>
            </a:p>
          </p:txBody>
        </p:sp>
      </p:grpSp>
      <p:grpSp>
        <p:nvGrpSpPr>
          <p:cNvPr id="34" name="Groupe 33"/>
          <p:cNvGrpSpPr/>
          <p:nvPr/>
        </p:nvGrpSpPr>
        <p:grpSpPr>
          <a:xfrm>
            <a:off x="5532820" y="3363838"/>
            <a:ext cx="3460580" cy="523086"/>
            <a:chOff x="8270440" y="2696736"/>
            <a:chExt cx="3141114" cy="523086"/>
          </a:xfrm>
        </p:grpSpPr>
        <p:cxnSp>
          <p:nvCxnSpPr>
            <p:cNvPr id="35" name="Connecteur droit 34"/>
            <p:cNvCxnSpPr>
              <a:endCxn id="36" idx="1"/>
            </p:cNvCxnSpPr>
            <p:nvPr/>
          </p:nvCxnSpPr>
          <p:spPr>
            <a:xfrm flipV="1">
              <a:off x="8270440" y="2958279"/>
              <a:ext cx="979233" cy="81524"/>
            </a:xfrm>
            <a:prstGeom prst="line">
              <a:avLst/>
            </a:prstGeom>
            <a:ln w="19050"/>
          </p:spPr>
          <p:style>
            <a:lnRef idx="1">
              <a:schemeClr val="accent1"/>
            </a:lnRef>
            <a:fillRef idx="2">
              <a:schemeClr val="accent1"/>
            </a:fillRef>
            <a:effectRef idx="1">
              <a:schemeClr val="accent1"/>
            </a:effectRef>
            <a:fontRef idx="minor">
              <a:schemeClr val="dk1"/>
            </a:fontRef>
          </p:style>
        </p:cxnSp>
        <p:sp>
          <p:nvSpPr>
            <p:cNvPr id="36" name="Rectangle à coins arrondis 35"/>
            <p:cNvSpPr/>
            <p:nvPr/>
          </p:nvSpPr>
          <p:spPr>
            <a:xfrm>
              <a:off x="9249674" y="2696736"/>
              <a:ext cx="2161880" cy="5230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FR: son employeur</a:t>
              </a:r>
            </a:p>
            <a:p>
              <a:pPr algn="ctr"/>
              <a:r>
                <a:rPr lang="fr-FR" sz="1400" dirty="0" smtClean="0"/>
                <a:t>Étranger: ?</a:t>
              </a:r>
              <a:endParaRPr lang="fr-FR" sz="1400" dirty="0"/>
            </a:p>
          </p:txBody>
        </p:sp>
      </p:grpSp>
      <p:grpSp>
        <p:nvGrpSpPr>
          <p:cNvPr id="44" name="Groupe 43"/>
          <p:cNvGrpSpPr/>
          <p:nvPr/>
        </p:nvGrpSpPr>
        <p:grpSpPr>
          <a:xfrm>
            <a:off x="4396204" y="4556595"/>
            <a:ext cx="3880250" cy="253646"/>
            <a:chOff x="7098417" y="2993469"/>
            <a:chExt cx="3522041" cy="253646"/>
          </a:xfrm>
        </p:grpSpPr>
        <p:cxnSp>
          <p:nvCxnSpPr>
            <p:cNvPr id="46" name="Connecteur droit 45"/>
            <p:cNvCxnSpPr>
              <a:endCxn id="47" idx="1"/>
            </p:cNvCxnSpPr>
            <p:nvPr/>
          </p:nvCxnSpPr>
          <p:spPr>
            <a:xfrm>
              <a:off x="7098417" y="2993469"/>
              <a:ext cx="1819823" cy="126823"/>
            </a:xfrm>
            <a:prstGeom prst="line">
              <a:avLst/>
            </a:prstGeom>
            <a:ln w="19050"/>
          </p:spPr>
          <p:style>
            <a:lnRef idx="1">
              <a:schemeClr val="accent1"/>
            </a:lnRef>
            <a:fillRef idx="2">
              <a:schemeClr val="accent1"/>
            </a:fillRef>
            <a:effectRef idx="1">
              <a:schemeClr val="accent1"/>
            </a:effectRef>
            <a:fontRef idx="minor">
              <a:schemeClr val="dk1"/>
            </a:fontRef>
          </p:style>
        </p:cxnSp>
        <p:sp>
          <p:nvSpPr>
            <p:cNvPr id="47" name="Rectangle à coins arrondis 46"/>
            <p:cNvSpPr/>
            <p:nvPr/>
          </p:nvSpPr>
          <p:spPr>
            <a:xfrm>
              <a:off x="8918240" y="2993469"/>
              <a:ext cx="1702218" cy="253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Le Partenaire</a:t>
              </a:r>
              <a:endParaRPr lang="fr-FR" sz="1400" dirty="0"/>
            </a:p>
          </p:txBody>
        </p:sp>
      </p:grpSp>
      <p:grpSp>
        <p:nvGrpSpPr>
          <p:cNvPr id="55" name="Groupe 54"/>
          <p:cNvGrpSpPr/>
          <p:nvPr/>
        </p:nvGrpSpPr>
        <p:grpSpPr>
          <a:xfrm>
            <a:off x="234432" y="944972"/>
            <a:ext cx="3637514" cy="1129818"/>
            <a:chOff x="652499" y="1027882"/>
            <a:chExt cx="3637514" cy="1129818"/>
          </a:xfrm>
        </p:grpSpPr>
        <p:grpSp>
          <p:nvGrpSpPr>
            <p:cNvPr id="52" name="Groupe 51"/>
            <p:cNvGrpSpPr/>
            <p:nvPr/>
          </p:nvGrpSpPr>
          <p:grpSpPr>
            <a:xfrm>
              <a:off x="652499" y="1027882"/>
              <a:ext cx="3637514" cy="625762"/>
              <a:chOff x="10769433" y="1812390"/>
              <a:chExt cx="3301714" cy="625762"/>
            </a:xfrm>
          </p:grpSpPr>
          <p:sp>
            <p:nvSpPr>
              <p:cNvPr id="53" name="Rectangle à coins arrondis 52"/>
              <p:cNvSpPr/>
              <p:nvPr/>
            </p:nvSpPr>
            <p:spPr>
              <a:xfrm>
                <a:off x="10769433" y="1812390"/>
                <a:ext cx="2213087" cy="6257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L’employeur</a:t>
                </a:r>
              </a:p>
              <a:p>
                <a:pPr algn="ctr"/>
                <a:r>
                  <a:rPr lang="fr-FR" sz="1200" dirty="0" smtClean="0"/>
                  <a:t>(même dans mon garage!)</a:t>
                </a:r>
                <a:endParaRPr lang="fr-FR" sz="1200" dirty="0"/>
              </a:p>
            </p:txBody>
          </p:sp>
          <p:cxnSp>
            <p:nvCxnSpPr>
              <p:cNvPr id="54" name="Connecteur droit 53"/>
              <p:cNvCxnSpPr>
                <a:stCxn id="53" idx="3"/>
              </p:cNvCxnSpPr>
              <p:nvPr/>
            </p:nvCxnSpPr>
            <p:spPr>
              <a:xfrm>
                <a:off x="12982520" y="2125271"/>
                <a:ext cx="1088627" cy="44259"/>
              </a:xfrm>
              <a:prstGeom prst="line">
                <a:avLst/>
              </a:prstGeom>
              <a:ln w="19050"/>
            </p:spPr>
            <p:style>
              <a:lnRef idx="1">
                <a:schemeClr val="accent1"/>
              </a:lnRef>
              <a:fillRef idx="2">
                <a:schemeClr val="accent1"/>
              </a:fillRef>
              <a:effectRef idx="1">
                <a:schemeClr val="accent1"/>
              </a:effectRef>
              <a:fontRef idx="minor">
                <a:schemeClr val="dk1"/>
              </a:fontRef>
            </p:style>
          </p:cxnSp>
        </p:grpSp>
        <p:cxnSp>
          <p:nvCxnSpPr>
            <p:cNvPr id="56" name="Connecteur droit 55"/>
            <p:cNvCxnSpPr>
              <a:stCxn id="53" idx="3"/>
            </p:cNvCxnSpPr>
            <p:nvPr/>
          </p:nvCxnSpPr>
          <p:spPr>
            <a:xfrm>
              <a:off x="3090667" y="1340763"/>
              <a:ext cx="389671" cy="816937"/>
            </a:xfrm>
            <a:prstGeom prst="line">
              <a:avLst/>
            </a:prstGeom>
            <a:ln w="19050"/>
          </p:spPr>
          <p:style>
            <a:lnRef idx="1">
              <a:schemeClr val="accent1"/>
            </a:lnRef>
            <a:fillRef idx="2">
              <a:schemeClr val="accent1"/>
            </a:fillRef>
            <a:effectRef idx="1">
              <a:schemeClr val="accent1"/>
            </a:effectRef>
            <a:fontRef idx="minor">
              <a:schemeClr val="dk1"/>
            </a:fontRef>
          </p:style>
        </p:cxnSp>
      </p:grpSp>
      <p:sp>
        <p:nvSpPr>
          <p:cNvPr id="5" name="Titre 4"/>
          <p:cNvSpPr>
            <a:spLocks noGrp="1"/>
          </p:cNvSpPr>
          <p:nvPr>
            <p:ph type="title"/>
          </p:nvPr>
        </p:nvSpPr>
        <p:spPr>
          <a:xfrm>
            <a:off x="323850" y="339724"/>
            <a:ext cx="7704534" cy="503786"/>
          </a:xfrm>
        </p:spPr>
        <p:txBody>
          <a:bodyPr/>
          <a:lstStyle/>
          <a:p>
            <a:r>
              <a:rPr lang="fr-FR" b="1" dirty="0" smtClean="0"/>
              <a:t>différents contributeurs</a:t>
            </a:r>
            <a:endParaRPr lang="fr-FR" b="1" dirty="0"/>
          </a:p>
        </p:txBody>
      </p:sp>
      <p:sp>
        <p:nvSpPr>
          <p:cNvPr id="2" name="Espace réservé du numéro de diapositive 1"/>
          <p:cNvSpPr>
            <a:spLocks noGrp="1"/>
          </p:cNvSpPr>
          <p:nvPr>
            <p:ph type="sldNum" sz="quarter" idx="10"/>
          </p:nvPr>
        </p:nvSpPr>
        <p:spPr/>
        <p:txBody>
          <a:bodyPr/>
          <a:lstStyle/>
          <a:p>
            <a:fld id="{646E7B68-C406-4B5C-B79D-A1CDE10CB85D}" type="slidenum">
              <a:rPr lang="fr-FR" smtClean="0"/>
              <a:pPr/>
              <a:t>3</a:t>
            </a:fld>
            <a:endParaRPr lang="fr-FR" dirty="0"/>
          </a:p>
        </p:txBody>
      </p:sp>
      <p:grpSp>
        <p:nvGrpSpPr>
          <p:cNvPr id="31" name="Groupe 30"/>
          <p:cNvGrpSpPr/>
          <p:nvPr/>
        </p:nvGrpSpPr>
        <p:grpSpPr>
          <a:xfrm>
            <a:off x="5717036" y="2067694"/>
            <a:ext cx="3168352" cy="360040"/>
            <a:chOff x="8172400" y="2859782"/>
            <a:chExt cx="3168352" cy="360040"/>
          </a:xfrm>
        </p:grpSpPr>
        <p:cxnSp>
          <p:nvCxnSpPr>
            <p:cNvPr id="32" name="Connecteur droit 31"/>
            <p:cNvCxnSpPr>
              <a:endCxn id="33" idx="1"/>
            </p:cNvCxnSpPr>
            <p:nvPr/>
          </p:nvCxnSpPr>
          <p:spPr>
            <a:xfrm>
              <a:off x="8172400" y="3039802"/>
              <a:ext cx="1368152" cy="0"/>
            </a:xfrm>
            <a:prstGeom prst="line">
              <a:avLst/>
            </a:prstGeom>
            <a:ln w="19050"/>
          </p:spPr>
          <p:style>
            <a:lnRef idx="1">
              <a:schemeClr val="accent1"/>
            </a:lnRef>
            <a:fillRef idx="2">
              <a:schemeClr val="accent1"/>
            </a:fillRef>
            <a:effectRef idx="1">
              <a:schemeClr val="accent1"/>
            </a:effectRef>
            <a:fontRef idx="minor">
              <a:schemeClr val="dk1"/>
            </a:fontRef>
          </p:style>
        </p:cxnSp>
        <p:sp>
          <p:nvSpPr>
            <p:cNvPr id="33" name="Rectangle à coins arrondis 32"/>
            <p:cNvSpPr/>
            <p:nvPr/>
          </p:nvSpPr>
          <p:spPr>
            <a:xfrm>
              <a:off x="9540552" y="2859782"/>
              <a:ext cx="1800200"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Le prestataire</a:t>
              </a:r>
              <a:endParaRPr lang="fr-FR" sz="1400" dirty="0"/>
            </a:p>
          </p:txBody>
        </p:sp>
      </p:grpSp>
      <p:graphicFrame>
        <p:nvGraphicFramePr>
          <p:cNvPr id="6" name="Diagramme 5"/>
          <p:cNvGraphicFramePr/>
          <p:nvPr>
            <p:extLst>
              <p:ext uri="{D42A27DB-BD31-4B8C-83A1-F6EECF244321}">
                <p14:modId xmlns:p14="http://schemas.microsoft.com/office/powerpoint/2010/main" val="1276437616"/>
              </p:ext>
            </p:extLst>
          </p:nvPr>
        </p:nvGraphicFramePr>
        <p:xfrm>
          <a:off x="1974508" y="-142835"/>
          <a:ext cx="5297792" cy="5452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3" name="Arrondir un rectangle avec un coin diagonal 3072"/>
          <p:cNvSpPr/>
          <p:nvPr/>
        </p:nvSpPr>
        <p:spPr>
          <a:xfrm>
            <a:off x="6688832" y="1271026"/>
            <a:ext cx="2347664" cy="432048"/>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Contrat de cession </a:t>
            </a:r>
          </a:p>
          <a:p>
            <a:pPr algn="ctr"/>
            <a:r>
              <a:rPr lang="fr-FR" sz="1200" dirty="0" smtClean="0"/>
              <a:t>(pas convention de stage!)</a:t>
            </a:r>
            <a:endParaRPr lang="fr-FR" sz="1200" dirty="0"/>
          </a:p>
        </p:txBody>
      </p:sp>
      <p:sp>
        <p:nvSpPr>
          <p:cNvPr id="69" name="Arrondir un rectangle avec un coin diagonal 68"/>
          <p:cNvSpPr/>
          <p:nvPr/>
        </p:nvSpPr>
        <p:spPr>
          <a:xfrm>
            <a:off x="7020272" y="2433856"/>
            <a:ext cx="2016224" cy="298688"/>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Contrat de prestation</a:t>
            </a:r>
          </a:p>
        </p:txBody>
      </p:sp>
      <p:sp>
        <p:nvSpPr>
          <p:cNvPr id="70" name="Arrondir un rectangle avec un coin diagonal 69"/>
          <p:cNvSpPr/>
          <p:nvPr/>
        </p:nvSpPr>
        <p:spPr>
          <a:xfrm>
            <a:off x="7020272" y="3894232"/>
            <a:ext cx="2016224" cy="298688"/>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Convention d’accueil</a:t>
            </a:r>
          </a:p>
        </p:txBody>
      </p:sp>
      <p:sp>
        <p:nvSpPr>
          <p:cNvPr id="71" name="Arrondir un rectangle avec un coin diagonal 70"/>
          <p:cNvSpPr/>
          <p:nvPr/>
        </p:nvSpPr>
        <p:spPr>
          <a:xfrm>
            <a:off x="6265746" y="4810241"/>
            <a:ext cx="2146073" cy="298688"/>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Contrat de collaboration</a:t>
            </a:r>
          </a:p>
        </p:txBody>
      </p:sp>
      <p:sp>
        <p:nvSpPr>
          <p:cNvPr id="72" name="Arrondir un rectangle avec un coin diagonal 71"/>
          <p:cNvSpPr/>
          <p:nvPr/>
        </p:nvSpPr>
        <p:spPr>
          <a:xfrm>
            <a:off x="292242" y="3926047"/>
            <a:ext cx="1782704" cy="379374"/>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Contrat de collaboration</a:t>
            </a:r>
          </a:p>
        </p:txBody>
      </p:sp>
      <p:sp>
        <p:nvSpPr>
          <p:cNvPr id="3076" name="Rectangle à coins arrondis 3075"/>
          <p:cNvSpPr/>
          <p:nvPr/>
        </p:nvSpPr>
        <p:spPr>
          <a:xfrm>
            <a:off x="3419872" y="195486"/>
            <a:ext cx="2160240"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Qui est propriétaire ?</a:t>
            </a:r>
            <a:endParaRPr lang="fr-FR" sz="1400" dirty="0"/>
          </a:p>
        </p:txBody>
      </p:sp>
      <p:grpSp>
        <p:nvGrpSpPr>
          <p:cNvPr id="3077" name="Groupe 3076"/>
          <p:cNvGrpSpPr/>
          <p:nvPr/>
        </p:nvGrpSpPr>
        <p:grpSpPr>
          <a:xfrm>
            <a:off x="5635763" y="267494"/>
            <a:ext cx="3345809" cy="406820"/>
            <a:chOff x="5635763" y="231490"/>
            <a:chExt cx="3345809" cy="406820"/>
          </a:xfrm>
        </p:grpSpPr>
        <p:sp>
          <p:nvSpPr>
            <p:cNvPr id="76" name="Arrondir un rectangle avec un coin diagonal 75"/>
            <p:cNvSpPr/>
            <p:nvPr/>
          </p:nvSpPr>
          <p:spPr>
            <a:xfrm>
              <a:off x="5964221" y="231490"/>
              <a:ext cx="3017351" cy="360040"/>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Comment se faire attribuer les droits? </a:t>
              </a:r>
              <a:endParaRPr lang="fr-FR" sz="1200" dirty="0"/>
            </a:p>
          </p:txBody>
        </p:sp>
        <p:sp>
          <p:nvSpPr>
            <p:cNvPr id="77" name="Titre 4"/>
            <p:cNvSpPr txBox="1">
              <a:spLocks/>
            </p:cNvSpPr>
            <p:nvPr/>
          </p:nvSpPr>
          <p:spPr>
            <a:xfrm>
              <a:off x="5635763" y="328725"/>
              <a:ext cx="287710" cy="309585"/>
            </a:xfrm>
            <a:prstGeom prst="rect">
              <a:avLst/>
            </a:prstGeom>
          </p:spPr>
          <p:txBody>
            <a:bodyPr vert="horz" lIns="0" tIns="0" rIns="0" bIns="0" rtlCol="0" anchor="t" anchorCtr="0">
              <a:normAutofit/>
            </a:bodyPr>
            <a:lstStyle>
              <a:lvl1pPr algn="l" defTabSz="914400" rtl="0" eaLnBrk="1" latinLnBrk="0" hangingPunct="1">
                <a:lnSpc>
                  <a:spcPts val="1900"/>
                </a:lnSpc>
                <a:spcBef>
                  <a:spcPct val="0"/>
                </a:spcBef>
                <a:buNone/>
                <a:defRPr sz="1800" kern="1200" cap="all" baseline="0">
                  <a:solidFill>
                    <a:schemeClr val="tx2"/>
                  </a:solidFill>
                  <a:latin typeface="+mn-lt"/>
                  <a:ea typeface="+mj-ea"/>
                  <a:cs typeface="+mj-cs"/>
                </a:defRPr>
              </a:lvl1pPr>
            </a:lstStyle>
            <a:p>
              <a:r>
                <a:rPr lang="fr-FR" b="1" dirty="0" smtClean="0"/>
                <a:t>ET </a:t>
              </a:r>
              <a:endParaRPr lang="fr-FR" b="1" dirty="0"/>
            </a:p>
          </p:txBody>
        </p:sp>
      </p:grpSp>
      <p:sp>
        <p:nvSpPr>
          <p:cNvPr id="79" name="Arrondir un rectangle avec un coin diagonal 78"/>
          <p:cNvSpPr/>
          <p:nvPr/>
        </p:nvSpPr>
        <p:spPr>
          <a:xfrm>
            <a:off x="413032" y="1509881"/>
            <a:ext cx="1728192" cy="298688"/>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Contrat de cession</a:t>
            </a:r>
          </a:p>
        </p:txBody>
      </p:sp>
    </p:spTree>
    <p:extLst>
      <p:ext uri="{BB962C8B-B14F-4D97-AF65-F5344CB8AC3E}">
        <p14:creationId xmlns:p14="http://schemas.microsoft.com/office/powerpoint/2010/main" val="2247153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righ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righ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77"/>
                                        </p:tgtEl>
                                        <p:attrNameLst>
                                          <p:attrName>style.visibility</p:attrName>
                                        </p:attrNameLst>
                                      </p:cBhvr>
                                      <p:to>
                                        <p:strVal val="visible"/>
                                      </p:to>
                                    </p:set>
                                    <p:animEffect transition="in" filter="wipe(left)">
                                      <p:cBhvr>
                                        <p:cTn id="47" dur="500"/>
                                        <p:tgtEl>
                                          <p:spTgt spid="307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73"/>
                                        </p:tgtEl>
                                        <p:attrNameLst>
                                          <p:attrName>style.visibility</p:attrName>
                                        </p:attrNameLst>
                                      </p:cBhvr>
                                      <p:to>
                                        <p:strVal val="visible"/>
                                      </p:to>
                                    </p:set>
                                    <p:animEffect transition="in" filter="fade">
                                      <p:cBhvr>
                                        <p:cTn id="52" dur="500"/>
                                        <p:tgtEl>
                                          <p:spTgt spid="307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fade">
                                      <p:cBhvr>
                                        <p:cTn id="72" dur="500"/>
                                        <p:tgtEl>
                                          <p:spTgt spid="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073" grpId="0" animBg="1"/>
      <p:bldP spid="69" grpId="0" animBg="1"/>
      <p:bldP spid="70" grpId="0" animBg="1"/>
      <p:bldP spid="71" grpId="0" animBg="1"/>
      <p:bldP spid="72" grpId="0" animBg="1"/>
      <p:bldP spid="3076" grpId="0" animBg="1"/>
      <p:bldP spid="7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323850" y="339724"/>
            <a:ext cx="8496622" cy="503786"/>
          </a:xfrm>
        </p:spPr>
        <p:txBody>
          <a:bodyPr/>
          <a:lstStyle/>
          <a:p>
            <a:r>
              <a:rPr lang="fr-FR" b="1" dirty="0" smtClean="0"/>
              <a:t>suis-je un coauteur du logiciel si je… </a:t>
            </a:r>
            <a:endParaRPr lang="fr-FR" b="1" dirty="0"/>
          </a:p>
        </p:txBody>
      </p:sp>
      <p:sp>
        <p:nvSpPr>
          <p:cNvPr id="3" name="Espace réservé du numéro de diapositive 2"/>
          <p:cNvSpPr>
            <a:spLocks noGrp="1"/>
          </p:cNvSpPr>
          <p:nvPr>
            <p:ph type="sldNum" sz="quarter" idx="10"/>
          </p:nvPr>
        </p:nvSpPr>
        <p:spPr/>
        <p:txBody>
          <a:bodyPr/>
          <a:lstStyle/>
          <a:p>
            <a:fld id="{646E7B68-C406-4B5C-B79D-A1CDE10CB85D}" type="slidenum">
              <a:rPr lang="fr-FR" smtClean="0"/>
              <a:pPr/>
              <a:t>4</a:t>
            </a:fld>
            <a:endParaRPr lang="fr-FR" dirty="0"/>
          </a:p>
        </p:txBody>
      </p:sp>
      <p:sp>
        <p:nvSpPr>
          <p:cNvPr id="57" name="Rectangle à coins arrondis 56"/>
          <p:cNvSpPr/>
          <p:nvPr/>
        </p:nvSpPr>
        <p:spPr>
          <a:xfrm>
            <a:off x="6156176" y="1026391"/>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r</a:t>
            </a:r>
            <a:r>
              <a:rPr lang="fr-FR" sz="1600" dirty="0" smtClean="0"/>
              <a:t>éalise un tutoriel en ligne</a:t>
            </a:r>
            <a:endParaRPr lang="fr-FR" sz="1600" dirty="0"/>
          </a:p>
        </p:txBody>
      </p:sp>
      <p:sp>
        <p:nvSpPr>
          <p:cNvPr id="58" name="Rectangle à coins arrondis 57"/>
          <p:cNvSpPr/>
          <p:nvPr/>
        </p:nvSpPr>
        <p:spPr>
          <a:xfrm>
            <a:off x="6156176" y="3039870"/>
            <a:ext cx="2880000" cy="6120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c</a:t>
            </a:r>
            <a:r>
              <a:rPr lang="fr-FR" sz="1600" dirty="0" smtClean="0"/>
              <a:t>onçois les algorithmes</a:t>
            </a:r>
            <a:endParaRPr lang="fr-FR" sz="1600" dirty="0"/>
          </a:p>
        </p:txBody>
      </p:sp>
      <p:sp>
        <p:nvSpPr>
          <p:cNvPr id="59" name="Rectangle à coins arrondis 58"/>
          <p:cNvSpPr/>
          <p:nvPr/>
        </p:nvSpPr>
        <p:spPr>
          <a:xfrm>
            <a:off x="3122573" y="1026390"/>
            <a:ext cx="2880000" cy="6120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smtClean="0"/>
              <a:t>réalise la doc utilisateur</a:t>
            </a:r>
            <a:endParaRPr lang="fr-FR" sz="1600" dirty="0"/>
          </a:p>
        </p:txBody>
      </p:sp>
      <p:sp>
        <p:nvSpPr>
          <p:cNvPr id="60" name="Rectangle à coins arrondis 59"/>
          <p:cNvSpPr/>
          <p:nvPr/>
        </p:nvSpPr>
        <p:spPr>
          <a:xfrm>
            <a:off x="126661" y="4042003"/>
            <a:ext cx="2880000" cy="6120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d</a:t>
            </a:r>
            <a:r>
              <a:rPr lang="fr-FR" sz="1600" dirty="0" smtClean="0"/>
              <a:t>éveloppe un plug-in (externe)</a:t>
            </a:r>
            <a:endParaRPr lang="fr-FR" sz="1600" dirty="0"/>
          </a:p>
        </p:txBody>
      </p:sp>
      <p:sp>
        <p:nvSpPr>
          <p:cNvPr id="61" name="Rectangle à coins arrondis 60"/>
          <p:cNvSpPr/>
          <p:nvPr/>
        </p:nvSpPr>
        <p:spPr>
          <a:xfrm>
            <a:off x="126661" y="2067653"/>
            <a:ext cx="2880000" cy="6120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r</a:t>
            </a:r>
            <a:r>
              <a:rPr lang="fr-FR" sz="1600" dirty="0" smtClean="0"/>
              <a:t>éalise le codage</a:t>
            </a:r>
            <a:endParaRPr lang="fr-FR" sz="1600" dirty="0"/>
          </a:p>
        </p:txBody>
      </p:sp>
      <p:sp>
        <p:nvSpPr>
          <p:cNvPr id="62" name="Rectangle à coins arrondis 61"/>
          <p:cNvSpPr/>
          <p:nvPr/>
        </p:nvSpPr>
        <p:spPr>
          <a:xfrm>
            <a:off x="6156176" y="4073835"/>
            <a:ext cx="2880000" cy="6120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smtClean="0"/>
              <a:t>rédige le  les </a:t>
            </a:r>
            <a:r>
              <a:rPr lang="fr-FR" sz="1600" dirty="0" err="1" smtClean="0"/>
              <a:t>Spec</a:t>
            </a:r>
            <a:r>
              <a:rPr lang="fr-FR" sz="1600" dirty="0" smtClean="0"/>
              <a:t> Techniques/Fonctionnelles</a:t>
            </a:r>
            <a:endParaRPr lang="fr-FR" sz="1600" dirty="0"/>
          </a:p>
        </p:txBody>
      </p:sp>
      <p:sp>
        <p:nvSpPr>
          <p:cNvPr id="63" name="Rectangle à coins arrondis 62"/>
          <p:cNvSpPr/>
          <p:nvPr/>
        </p:nvSpPr>
        <p:spPr>
          <a:xfrm>
            <a:off x="6156176" y="2067653"/>
            <a:ext cx="2880000" cy="612000"/>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smtClean="0"/>
              <a:t>réalise la documentation développeur</a:t>
            </a:r>
            <a:endParaRPr lang="fr-FR" sz="1600" dirty="0"/>
          </a:p>
        </p:txBody>
      </p:sp>
      <p:sp>
        <p:nvSpPr>
          <p:cNvPr id="64" name="Rectangle à coins arrondis 63"/>
          <p:cNvSpPr/>
          <p:nvPr/>
        </p:nvSpPr>
        <p:spPr>
          <a:xfrm>
            <a:off x="3122573" y="3039870"/>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c</a:t>
            </a:r>
            <a:r>
              <a:rPr lang="fr-FR" sz="1600" dirty="0" smtClean="0"/>
              <a:t>ompile le code</a:t>
            </a:r>
            <a:endParaRPr lang="fr-FR" sz="1600" dirty="0"/>
          </a:p>
        </p:txBody>
      </p:sp>
      <p:sp>
        <p:nvSpPr>
          <p:cNvPr id="65" name="Rectangle à coins arrondis 64"/>
          <p:cNvSpPr/>
          <p:nvPr/>
        </p:nvSpPr>
        <p:spPr>
          <a:xfrm>
            <a:off x="3122573" y="2067653"/>
            <a:ext cx="2880000" cy="6120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smtClean="0"/>
              <a:t>développe une routine interne</a:t>
            </a:r>
            <a:endParaRPr lang="fr-FR" sz="1600" dirty="0"/>
          </a:p>
        </p:txBody>
      </p:sp>
      <p:sp>
        <p:nvSpPr>
          <p:cNvPr id="66" name="Rectangle à coins arrondis 65"/>
          <p:cNvSpPr/>
          <p:nvPr/>
        </p:nvSpPr>
        <p:spPr>
          <a:xfrm>
            <a:off x="126661" y="3039870"/>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smtClean="0"/>
              <a:t>Réalise le design graphique de l’interface</a:t>
            </a:r>
            <a:endParaRPr lang="fr-FR" sz="1600" dirty="0"/>
          </a:p>
        </p:txBody>
      </p:sp>
      <p:sp>
        <p:nvSpPr>
          <p:cNvPr id="67" name="Rectangle à coins arrondis 66"/>
          <p:cNvSpPr/>
          <p:nvPr/>
        </p:nvSpPr>
        <p:spPr>
          <a:xfrm>
            <a:off x="126661" y="1026393"/>
            <a:ext cx="2880000" cy="6120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m</a:t>
            </a:r>
            <a:r>
              <a:rPr lang="fr-FR" sz="1600" dirty="0" smtClean="0"/>
              <a:t>ets à jour une routine</a:t>
            </a:r>
            <a:endParaRPr lang="fr-FR" sz="1600" dirty="0"/>
          </a:p>
        </p:txBody>
      </p:sp>
      <p:sp>
        <p:nvSpPr>
          <p:cNvPr id="68" name="Hexagone 67"/>
          <p:cNvSpPr/>
          <p:nvPr/>
        </p:nvSpPr>
        <p:spPr>
          <a:xfrm>
            <a:off x="6697005" y="123478"/>
            <a:ext cx="599731" cy="365662"/>
          </a:xfrm>
          <a:prstGeom prst="hexagon">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oui</a:t>
            </a:r>
            <a:endParaRPr lang="fr-FR" sz="1600" dirty="0"/>
          </a:p>
        </p:txBody>
      </p:sp>
      <p:sp>
        <p:nvSpPr>
          <p:cNvPr id="69" name="Hexagone 68"/>
          <p:cNvSpPr/>
          <p:nvPr/>
        </p:nvSpPr>
        <p:spPr>
          <a:xfrm>
            <a:off x="7351276" y="123478"/>
            <a:ext cx="610530" cy="365663"/>
          </a:xfrm>
          <a:prstGeom prst="hexagon">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non</a:t>
            </a:r>
            <a:endParaRPr lang="fr-FR" sz="1600" dirty="0"/>
          </a:p>
        </p:txBody>
      </p:sp>
      <p:sp>
        <p:nvSpPr>
          <p:cNvPr id="70" name="Hexagone 69"/>
          <p:cNvSpPr/>
          <p:nvPr/>
        </p:nvSpPr>
        <p:spPr>
          <a:xfrm>
            <a:off x="8016346" y="123478"/>
            <a:ext cx="1007398" cy="365663"/>
          </a:xfrm>
          <a:prstGeom prst="hexagon">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050" dirty="0" smtClean="0"/>
              <a:t>Peut-être</a:t>
            </a:r>
            <a:endParaRPr lang="fr-FR" sz="1050" dirty="0"/>
          </a:p>
        </p:txBody>
      </p:sp>
      <p:sp>
        <p:nvSpPr>
          <p:cNvPr id="71" name="Rectangle à coins arrondis 70"/>
          <p:cNvSpPr/>
          <p:nvPr/>
        </p:nvSpPr>
        <p:spPr>
          <a:xfrm>
            <a:off x="3155713" y="4073835"/>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600" dirty="0"/>
              <a:t>p</a:t>
            </a:r>
            <a:r>
              <a:rPr lang="fr-FR" sz="1600" dirty="0" smtClean="0"/>
              <a:t>rocède au dépôt</a:t>
            </a:r>
          </a:p>
          <a:p>
            <a:pPr algn="ctr"/>
            <a:r>
              <a:rPr lang="fr-FR" sz="1600" dirty="0" smtClean="0"/>
              <a:t>APP/INPI</a:t>
            </a:r>
          </a:p>
        </p:txBody>
      </p:sp>
      <p:sp>
        <p:nvSpPr>
          <p:cNvPr id="19" name="Hexagone 18"/>
          <p:cNvSpPr/>
          <p:nvPr/>
        </p:nvSpPr>
        <p:spPr>
          <a:xfrm>
            <a:off x="2406930" y="843562"/>
            <a:ext cx="599731" cy="365662"/>
          </a:xfrm>
          <a:prstGeom prst="hexagon">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oui</a:t>
            </a:r>
            <a:endParaRPr lang="fr-FR" sz="1600" dirty="0"/>
          </a:p>
        </p:txBody>
      </p:sp>
      <p:sp>
        <p:nvSpPr>
          <p:cNvPr id="20" name="Hexagone 19"/>
          <p:cNvSpPr/>
          <p:nvPr/>
        </p:nvSpPr>
        <p:spPr>
          <a:xfrm>
            <a:off x="2406929" y="1884822"/>
            <a:ext cx="599731" cy="365662"/>
          </a:xfrm>
          <a:prstGeom prst="hexagon">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oui</a:t>
            </a:r>
            <a:endParaRPr lang="fr-FR" sz="1600" dirty="0"/>
          </a:p>
        </p:txBody>
      </p:sp>
      <p:sp>
        <p:nvSpPr>
          <p:cNvPr id="21" name="Hexagone 20"/>
          <p:cNvSpPr/>
          <p:nvPr/>
        </p:nvSpPr>
        <p:spPr>
          <a:xfrm>
            <a:off x="5556445" y="1814603"/>
            <a:ext cx="599731" cy="365662"/>
          </a:xfrm>
          <a:prstGeom prst="hexagon">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oui</a:t>
            </a:r>
            <a:endParaRPr lang="fr-FR" sz="1600" dirty="0"/>
          </a:p>
        </p:txBody>
      </p:sp>
      <p:sp>
        <p:nvSpPr>
          <p:cNvPr id="23" name="Hexagone 22"/>
          <p:cNvSpPr/>
          <p:nvPr/>
        </p:nvSpPr>
        <p:spPr>
          <a:xfrm>
            <a:off x="8351729" y="871645"/>
            <a:ext cx="610530" cy="365663"/>
          </a:xfrm>
          <a:prstGeom prst="hexagon">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non</a:t>
            </a:r>
            <a:endParaRPr lang="fr-FR" sz="1600" dirty="0"/>
          </a:p>
        </p:txBody>
      </p:sp>
      <p:sp>
        <p:nvSpPr>
          <p:cNvPr id="24" name="Hexagone 23"/>
          <p:cNvSpPr/>
          <p:nvPr/>
        </p:nvSpPr>
        <p:spPr>
          <a:xfrm>
            <a:off x="5392043" y="2878528"/>
            <a:ext cx="610530" cy="365663"/>
          </a:xfrm>
          <a:prstGeom prst="hexagon">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non</a:t>
            </a:r>
            <a:endParaRPr lang="fr-FR" sz="1600" dirty="0"/>
          </a:p>
        </p:txBody>
      </p:sp>
      <p:sp>
        <p:nvSpPr>
          <p:cNvPr id="25" name="Hexagone 24"/>
          <p:cNvSpPr/>
          <p:nvPr/>
        </p:nvSpPr>
        <p:spPr>
          <a:xfrm>
            <a:off x="2396130" y="2887049"/>
            <a:ext cx="610530" cy="365663"/>
          </a:xfrm>
          <a:prstGeom prst="hexagon">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non</a:t>
            </a:r>
            <a:endParaRPr lang="fr-FR" sz="1600" dirty="0"/>
          </a:p>
        </p:txBody>
      </p:sp>
      <p:sp>
        <p:nvSpPr>
          <p:cNvPr id="26" name="Hexagone 25"/>
          <p:cNvSpPr/>
          <p:nvPr/>
        </p:nvSpPr>
        <p:spPr>
          <a:xfrm>
            <a:off x="5392043" y="3812029"/>
            <a:ext cx="610530" cy="365663"/>
          </a:xfrm>
          <a:prstGeom prst="hexagon">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100" dirty="0" smtClean="0"/>
              <a:t>non</a:t>
            </a:r>
            <a:endParaRPr lang="fr-FR" sz="1600" dirty="0"/>
          </a:p>
        </p:txBody>
      </p:sp>
      <p:sp>
        <p:nvSpPr>
          <p:cNvPr id="27" name="Hexagone 26"/>
          <p:cNvSpPr/>
          <p:nvPr/>
        </p:nvSpPr>
        <p:spPr>
          <a:xfrm>
            <a:off x="5028315" y="843558"/>
            <a:ext cx="1007398" cy="365663"/>
          </a:xfrm>
          <a:prstGeom prst="hexagon">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050" dirty="0" smtClean="0"/>
              <a:t>Peut-être</a:t>
            </a:r>
            <a:endParaRPr lang="fr-FR" sz="1050" dirty="0"/>
          </a:p>
        </p:txBody>
      </p:sp>
      <p:sp>
        <p:nvSpPr>
          <p:cNvPr id="28" name="Hexagone 27"/>
          <p:cNvSpPr/>
          <p:nvPr/>
        </p:nvSpPr>
        <p:spPr>
          <a:xfrm>
            <a:off x="2115175" y="3790262"/>
            <a:ext cx="1007398" cy="365663"/>
          </a:xfrm>
          <a:prstGeom prst="hexagon">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050" dirty="0" smtClean="0"/>
              <a:t>Peut-être</a:t>
            </a:r>
            <a:endParaRPr lang="fr-FR" sz="1050" dirty="0"/>
          </a:p>
        </p:txBody>
      </p:sp>
      <p:sp>
        <p:nvSpPr>
          <p:cNvPr id="29" name="Hexagone 28"/>
          <p:cNvSpPr/>
          <p:nvPr/>
        </p:nvSpPr>
        <p:spPr>
          <a:xfrm>
            <a:off x="8079708" y="3790263"/>
            <a:ext cx="1007398" cy="365663"/>
          </a:xfrm>
          <a:prstGeom prst="hexagon">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050" dirty="0" smtClean="0"/>
              <a:t>Peut-être</a:t>
            </a:r>
            <a:endParaRPr lang="fr-FR" sz="1050" dirty="0"/>
          </a:p>
        </p:txBody>
      </p:sp>
      <p:sp>
        <p:nvSpPr>
          <p:cNvPr id="30" name="Hexagone 29"/>
          <p:cNvSpPr/>
          <p:nvPr/>
        </p:nvSpPr>
        <p:spPr>
          <a:xfrm>
            <a:off x="8079708" y="1779662"/>
            <a:ext cx="1007398" cy="365663"/>
          </a:xfrm>
          <a:prstGeom prst="hexagon">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050" dirty="0" smtClean="0"/>
              <a:t>Peut-être</a:t>
            </a:r>
            <a:endParaRPr lang="fr-FR" sz="1050" dirty="0"/>
          </a:p>
        </p:txBody>
      </p:sp>
      <p:sp>
        <p:nvSpPr>
          <p:cNvPr id="31" name="Hexagone 30"/>
          <p:cNvSpPr/>
          <p:nvPr/>
        </p:nvSpPr>
        <p:spPr>
          <a:xfrm>
            <a:off x="7992613" y="2887049"/>
            <a:ext cx="1007398" cy="365663"/>
          </a:xfrm>
          <a:prstGeom prst="hexagon">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sz="1050" dirty="0" smtClean="0"/>
              <a:t>Peut-être</a:t>
            </a:r>
            <a:endParaRPr lang="fr-FR" sz="1050" dirty="0"/>
          </a:p>
        </p:txBody>
      </p:sp>
    </p:spTree>
    <p:extLst>
      <p:ext uri="{BB962C8B-B14F-4D97-AF65-F5344CB8AC3E}">
        <p14:creationId xmlns:p14="http://schemas.microsoft.com/office/powerpoint/2010/main" val="35814362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DROIT du logiciel :                  OU</a:t>
            </a:r>
            <a:endParaRPr lang="fr-FR" b="1" dirty="0"/>
          </a:p>
        </p:txBody>
      </p:sp>
      <p:sp>
        <p:nvSpPr>
          <p:cNvPr id="3" name="Espace réservé du numéro de diapositive 2"/>
          <p:cNvSpPr>
            <a:spLocks noGrp="1"/>
          </p:cNvSpPr>
          <p:nvPr>
            <p:ph type="sldNum" sz="quarter" idx="10"/>
          </p:nvPr>
        </p:nvSpPr>
        <p:spPr/>
        <p:txBody>
          <a:bodyPr/>
          <a:lstStyle/>
          <a:p>
            <a:fld id="{646E7B68-C406-4B5C-B79D-A1CDE10CB85D}" type="slidenum">
              <a:rPr lang="fr-FR" smtClean="0"/>
              <a:pPr/>
              <a:t>5</a:t>
            </a:fld>
            <a:endParaRPr lang="fr-FR" dirty="0"/>
          </a:p>
        </p:txBody>
      </p:sp>
      <p:sp>
        <p:nvSpPr>
          <p:cNvPr id="5" name="Rectangle à coins arrondis 4"/>
          <p:cNvSpPr/>
          <p:nvPr/>
        </p:nvSpPr>
        <p:spPr>
          <a:xfrm>
            <a:off x="467544" y="1203598"/>
            <a:ext cx="3744416" cy="1152128"/>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Le logiciel ne nécessite aucune procédure spécifique pour être protégé</a:t>
            </a:r>
            <a:endParaRPr lang="fr-FR" dirty="0"/>
          </a:p>
        </p:txBody>
      </p:sp>
      <p:sp>
        <p:nvSpPr>
          <p:cNvPr id="6" name="Rectangle à coins arrondis 5"/>
          <p:cNvSpPr/>
          <p:nvPr/>
        </p:nvSpPr>
        <p:spPr>
          <a:xfrm>
            <a:off x="4572000" y="1222318"/>
            <a:ext cx="3744416" cy="1152128"/>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Tous les logiciels sont protégés par le droit d’auteur</a:t>
            </a:r>
            <a:endParaRPr lang="fr-FR" dirty="0"/>
          </a:p>
        </p:txBody>
      </p:sp>
      <p:sp>
        <p:nvSpPr>
          <p:cNvPr id="7" name="Rectangle à coins arrondis 6"/>
          <p:cNvSpPr/>
          <p:nvPr/>
        </p:nvSpPr>
        <p:spPr>
          <a:xfrm>
            <a:off x="467544" y="3147814"/>
            <a:ext cx="3744416" cy="1116124"/>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Le logiciel n’est pas brevetable</a:t>
            </a:r>
            <a:endParaRPr lang="fr-FR" dirty="0"/>
          </a:p>
        </p:txBody>
      </p:sp>
      <p:sp>
        <p:nvSpPr>
          <p:cNvPr id="8" name="Rectangle à coins arrondis 7"/>
          <p:cNvSpPr/>
          <p:nvPr/>
        </p:nvSpPr>
        <p:spPr>
          <a:xfrm>
            <a:off x="2699792" y="208060"/>
            <a:ext cx="864096" cy="40324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VRAI</a:t>
            </a:r>
            <a:endParaRPr lang="fr-FR" dirty="0"/>
          </a:p>
        </p:txBody>
      </p:sp>
      <p:sp>
        <p:nvSpPr>
          <p:cNvPr id="9" name="Rectangle à coins arrondis 8"/>
          <p:cNvSpPr/>
          <p:nvPr/>
        </p:nvSpPr>
        <p:spPr>
          <a:xfrm>
            <a:off x="4139952" y="230082"/>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11" name="Rectangle à coins arrondis 10"/>
          <p:cNvSpPr/>
          <p:nvPr/>
        </p:nvSpPr>
        <p:spPr>
          <a:xfrm>
            <a:off x="4572000" y="3147814"/>
            <a:ext cx="3744416" cy="1116124"/>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Une base de données peut aussi être protégée par le droit d’auteur</a:t>
            </a:r>
            <a:endParaRPr lang="fr-FR" dirty="0"/>
          </a:p>
        </p:txBody>
      </p:sp>
      <p:sp>
        <p:nvSpPr>
          <p:cNvPr id="10" name="Rectangle à coins arrondis 9"/>
          <p:cNvSpPr/>
          <p:nvPr/>
        </p:nvSpPr>
        <p:spPr>
          <a:xfrm>
            <a:off x="3284240" y="1001977"/>
            <a:ext cx="864096" cy="40324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VRAI</a:t>
            </a:r>
            <a:endParaRPr lang="fr-FR" dirty="0"/>
          </a:p>
        </p:txBody>
      </p:sp>
      <p:sp>
        <p:nvSpPr>
          <p:cNvPr id="12" name="Rectangle à coins arrondis 11"/>
          <p:cNvSpPr/>
          <p:nvPr/>
        </p:nvSpPr>
        <p:spPr>
          <a:xfrm>
            <a:off x="3275856" y="2946193"/>
            <a:ext cx="864096" cy="40324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VRAI</a:t>
            </a:r>
            <a:endParaRPr lang="fr-FR" dirty="0"/>
          </a:p>
        </p:txBody>
      </p:sp>
      <p:sp>
        <p:nvSpPr>
          <p:cNvPr id="13" name="Rectangle à coins arrondis 12"/>
          <p:cNvSpPr/>
          <p:nvPr/>
        </p:nvSpPr>
        <p:spPr>
          <a:xfrm>
            <a:off x="7452320" y="2896972"/>
            <a:ext cx="864096" cy="40324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VRAI</a:t>
            </a:r>
            <a:endParaRPr lang="fr-FR" dirty="0"/>
          </a:p>
        </p:txBody>
      </p:sp>
      <p:sp>
        <p:nvSpPr>
          <p:cNvPr id="14" name="Rectangle à coins arrondis 13"/>
          <p:cNvSpPr/>
          <p:nvPr/>
        </p:nvSpPr>
        <p:spPr>
          <a:xfrm>
            <a:off x="7502403" y="1001977"/>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Tree>
    <p:extLst>
      <p:ext uri="{BB962C8B-B14F-4D97-AF65-F5344CB8AC3E}">
        <p14:creationId xmlns:p14="http://schemas.microsoft.com/office/powerpoint/2010/main" val="28155458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Logiciels libres (FLOSS):                 OU</a:t>
            </a:r>
            <a:endParaRPr lang="fr-FR" b="1" dirty="0"/>
          </a:p>
        </p:txBody>
      </p:sp>
      <p:sp>
        <p:nvSpPr>
          <p:cNvPr id="3" name="Espace réservé du numéro de diapositive 2"/>
          <p:cNvSpPr>
            <a:spLocks noGrp="1"/>
          </p:cNvSpPr>
          <p:nvPr>
            <p:ph type="sldNum" sz="quarter" idx="10"/>
          </p:nvPr>
        </p:nvSpPr>
        <p:spPr/>
        <p:txBody>
          <a:bodyPr/>
          <a:lstStyle/>
          <a:p>
            <a:fld id="{646E7B68-C406-4B5C-B79D-A1CDE10CB85D}" type="slidenum">
              <a:rPr lang="fr-FR" smtClean="0"/>
              <a:pPr/>
              <a:t>6</a:t>
            </a:fld>
            <a:endParaRPr lang="fr-FR" dirty="0"/>
          </a:p>
        </p:txBody>
      </p:sp>
      <p:sp>
        <p:nvSpPr>
          <p:cNvPr id="4" name="Rectangle à coins arrondis 3"/>
          <p:cNvSpPr/>
          <p:nvPr/>
        </p:nvSpPr>
        <p:spPr>
          <a:xfrm>
            <a:off x="971600" y="1047013"/>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Un FLOSS n’a pas de propriétaire</a:t>
            </a:r>
            <a:endParaRPr lang="fr-FR" dirty="0"/>
          </a:p>
        </p:txBody>
      </p:sp>
      <p:sp>
        <p:nvSpPr>
          <p:cNvPr id="5" name="Rectangle à coins arrondis 4"/>
          <p:cNvSpPr/>
          <p:nvPr/>
        </p:nvSpPr>
        <p:spPr>
          <a:xfrm>
            <a:off x="3275856" y="195486"/>
            <a:ext cx="864096" cy="40324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VRAI</a:t>
            </a:r>
            <a:endParaRPr lang="fr-FR" dirty="0"/>
          </a:p>
        </p:txBody>
      </p:sp>
      <p:sp>
        <p:nvSpPr>
          <p:cNvPr id="7" name="Rectangle à coins arrondis 6"/>
          <p:cNvSpPr/>
          <p:nvPr/>
        </p:nvSpPr>
        <p:spPr>
          <a:xfrm>
            <a:off x="4608340" y="195486"/>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8" name="Rectangle à coins arrondis 7"/>
          <p:cNvSpPr/>
          <p:nvPr/>
        </p:nvSpPr>
        <p:spPr>
          <a:xfrm>
            <a:off x="925578" y="1995686"/>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Un FLOSS est nécessairement gratuit</a:t>
            </a:r>
            <a:endParaRPr lang="fr-FR" dirty="0"/>
          </a:p>
        </p:txBody>
      </p:sp>
      <p:sp>
        <p:nvSpPr>
          <p:cNvPr id="9" name="Rectangle à coins arrondis 8"/>
          <p:cNvSpPr/>
          <p:nvPr/>
        </p:nvSpPr>
        <p:spPr>
          <a:xfrm>
            <a:off x="4788024" y="1995686"/>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Dans le libre il n’y a pas de contrat</a:t>
            </a:r>
            <a:endParaRPr lang="fr-FR" dirty="0"/>
          </a:p>
        </p:txBody>
      </p:sp>
      <p:sp>
        <p:nvSpPr>
          <p:cNvPr id="10" name="Rectangle à coins arrondis 9"/>
          <p:cNvSpPr/>
          <p:nvPr/>
        </p:nvSpPr>
        <p:spPr>
          <a:xfrm>
            <a:off x="4788024" y="2949172"/>
            <a:ext cx="2880000" cy="91872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L’utilisation d’Un FLOSS contamine les autres logiciels</a:t>
            </a:r>
            <a:endParaRPr lang="fr-FR" dirty="0"/>
          </a:p>
        </p:txBody>
      </p:sp>
      <p:sp>
        <p:nvSpPr>
          <p:cNvPr id="11" name="Rectangle à coins arrondis 10"/>
          <p:cNvSpPr/>
          <p:nvPr/>
        </p:nvSpPr>
        <p:spPr>
          <a:xfrm>
            <a:off x="977712" y="2949172"/>
            <a:ext cx="288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Un FLOSS ne peut pas être valorisé</a:t>
            </a:r>
            <a:endParaRPr lang="fr-FR" dirty="0"/>
          </a:p>
        </p:txBody>
      </p:sp>
      <p:sp>
        <p:nvSpPr>
          <p:cNvPr id="12" name="Rectangle à coins arrondis 11"/>
          <p:cNvSpPr/>
          <p:nvPr/>
        </p:nvSpPr>
        <p:spPr>
          <a:xfrm>
            <a:off x="1727844" y="4191998"/>
            <a:ext cx="5760000" cy="612000"/>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Je peux décider seul de mette en libre un logiciel développé dans mon laboratoire</a:t>
            </a:r>
            <a:endParaRPr lang="fr-FR" dirty="0"/>
          </a:p>
        </p:txBody>
      </p:sp>
      <p:sp>
        <p:nvSpPr>
          <p:cNvPr id="14" name="Rectangle à coins arrondis 13"/>
          <p:cNvSpPr/>
          <p:nvPr/>
        </p:nvSpPr>
        <p:spPr>
          <a:xfrm>
            <a:off x="4788024" y="1019465"/>
            <a:ext cx="2880000" cy="639547"/>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Libre = libre de droits</a:t>
            </a:r>
          </a:p>
          <a:p>
            <a:pPr algn="ctr"/>
            <a:r>
              <a:rPr lang="fr-FR" sz="1400" dirty="0" smtClean="0"/>
              <a:t>(open source = open bar)</a:t>
            </a:r>
            <a:endParaRPr lang="fr-FR" sz="1400" dirty="0"/>
          </a:p>
        </p:txBody>
      </p:sp>
      <p:sp>
        <p:nvSpPr>
          <p:cNvPr id="13" name="Rectangle à coins arrondis 12"/>
          <p:cNvSpPr/>
          <p:nvPr/>
        </p:nvSpPr>
        <p:spPr>
          <a:xfrm rot="19374590">
            <a:off x="3817736" y="1036006"/>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15" name="Rectangle à coins arrondis 14"/>
          <p:cNvSpPr/>
          <p:nvPr/>
        </p:nvSpPr>
        <p:spPr>
          <a:xfrm rot="19374590">
            <a:off x="7593027" y="998347"/>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16" name="Rectangle à coins arrondis 15"/>
          <p:cNvSpPr/>
          <p:nvPr/>
        </p:nvSpPr>
        <p:spPr>
          <a:xfrm rot="19374590">
            <a:off x="7593028" y="1952531"/>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17" name="Rectangle à coins arrondis 16"/>
          <p:cNvSpPr/>
          <p:nvPr/>
        </p:nvSpPr>
        <p:spPr>
          <a:xfrm rot="19374590">
            <a:off x="3742088" y="1989378"/>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18" name="Rectangle à coins arrondis 17"/>
          <p:cNvSpPr/>
          <p:nvPr/>
        </p:nvSpPr>
        <p:spPr>
          <a:xfrm rot="19374590">
            <a:off x="3814096" y="2938164"/>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19" name="Rectangle à coins arrondis 18"/>
          <p:cNvSpPr/>
          <p:nvPr/>
        </p:nvSpPr>
        <p:spPr>
          <a:xfrm rot="19374590">
            <a:off x="7630520" y="2955401"/>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
        <p:nvSpPr>
          <p:cNvPr id="20" name="Rectangle à coins arrondis 19"/>
          <p:cNvSpPr/>
          <p:nvPr/>
        </p:nvSpPr>
        <p:spPr>
          <a:xfrm rot="19374590">
            <a:off x="7459036" y="4180990"/>
            <a:ext cx="864096" cy="403242"/>
          </a:xfrm>
          <a:prstGeom prst="roundRect">
            <a:avLst/>
          </a:prstGeom>
          <a:solidFill>
            <a:srgbClr val="D52B1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FAUX</a:t>
            </a:r>
            <a:endParaRPr lang="fr-FR" dirty="0"/>
          </a:p>
        </p:txBody>
      </p:sp>
    </p:spTree>
    <p:extLst>
      <p:ext uri="{BB962C8B-B14F-4D97-AF65-F5344CB8AC3E}">
        <p14:creationId xmlns:p14="http://schemas.microsoft.com/office/powerpoint/2010/main" val="18953423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pratique…</a:t>
            </a:r>
            <a:endParaRPr lang="fr-FR" dirty="0"/>
          </a:p>
        </p:txBody>
      </p:sp>
      <p:sp>
        <p:nvSpPr>
          <p:cNvPr id="3" name="Espace réservé du numéro de diapositive 2"/>
          <p:cNvSpPr>
            <a:spLocks noGrp="1"/>
          </p:cNvSpPr>
          <p:nvPr>
            <p:ph type="sldNum" sz="quarter" idx="10"/>
          </p:nvPr>
        </p:nvSpPr>
        <p:spPr/>
        <p:txBody>
          <a:bodyPr/>
          <a:lstStyle/>
          <a:p>
            <a:fld id="{646E7B68-C406-4B5C-B79D-A1CDE10CB85D}" type="slidenum">
              <a:rPr lang="fr-FR" smtClean="0"/>
              <a:pPr/>
              <a:t>7</a:t>
            </a:fld>
            <a:endParaRPr lang="fr-FR" dirty="0"/>
          </a:p>
        </p:txBody>
      </p:sp>
      <p:sp>
        <p:nvSpPr>
          <p:cNvPr id="4" name="Espace réservé du contenu 3"/>
          <p:cNvSpPr>
            <a:spLocks noGrp="1"/>
          </p:cNvSpPr>
          <p:nvPr>
            <p:ph sz="quarter" idx="12"/>
          </p:nvPr>
        </p:nvSpPr>
        <p:spPr>
          <a:xfrm>
            <a:off x="395536" y="627534"/>
            <a:ext cx="8352928" cy="4248472"/>
          </a:xfrm>
        </p:spPr>
        <p:txBody>
          <a:bodyPr>
            <a:normAutofit/>
          </a:bodyPr>
          <a:lstStyle/>
          <a:p>
            <a:r>
              <a:rPr lang="fr-FR" sz="1400" dirty="0" smtClean="0">
                <a:solidFill>
                  <a:schemeClr val="tx1"/>
                </a:solidFill>
              </a:rPr>
              <a:t>Un projet consiste dans le développement d’un logiciel d’analyse financière composé de deux parties indissociables:</a:t>
            </a:r>
          </a:p>
          <a:p>
            <a:r>
              <a:rPr lang="fr-FR" sz="1400" dirty="0" smtClean="0">
                <a:solidFill>
                  <a:schemeClr val="tx1"/>
                </a:solidFill>
                <a:sym typeface="Wingdings" panose="05000000000000000000" pitchFamily="2" charset="2"/>
              </a:rPr>
              <a:t> </a:t>
            </a:r>
            <a:r>
              <a:rPr lang="fr-FR" sz="1400" dirty="0" smtClean="0">
                <a:solidFill>
                  <a:schemeClr val="tx1"/>
                </a:solidFill>
              </a:rPr>
              <a:t>La partie calcul est réalisée par un chercheur et un doctorant de l’X</a:t>
            </a:r>
          </a:p>
          <a:p>
            <a:r>
              <a:rPr lang="fr-FR" sz="1400" dirty="0" smtClean="0">
                <a:solidFill>
                  <a:schemeClr val="tx1"/>
                </a:solidFill>
                <a:sym typeface="Wingdings" panose="05000000000000000000" pitchFamily="2" charset="2"/>
              </a:rPr>
              <a:t> </a:t>
            </a:r>
            <a:r>
              <a:rPr lang="fr-FR" sz="1400" dirty="0" smtClean="0">
                <a:solidFill>
                  <a:schemeClr val="tx1"/>
                </a:solidFill>
              </a:rPr>
              <a:t>La partie interface (code, pas IHM) est : </a:t>
            </a:r>
          </a:p>
          <a:p>
            <a:pPr marL="822325" lvl="3" indent="-285750">
              <a:buFont typeface="Arial" charset="0"/>
              <a:buChar char="•"/>
            </a:pPr>
            <a:r>
              <a:rPr lang="fr-FR" sz="1400" dirty="0">
                <a:solidFill>
                  <a:schemeClr val="tx1"/>
                </a:solidFill>
                <a:latin typeface="+mj-lt"/>
              </a:rPr>
              <a:t>c</a:t>
            </a:r>
            <a:r>
              <a:rPr lang="fr-FR" sz="1400" dirty="0" smtClean="0">
                <a:solidFill>
                  <a:schemeClr val="tx1"/>
                </a:solidFill>
                <a:latin typeface="+mj-lt"/>
              </a:rPr>
              <a:t>odée par un post-doc CDD (salarié de l’X) financé sur une bourse d’un fondation,</a:t>
            </a:r>
          </a:p>
          <a:p>
            <a:pPr marL="822325" lvl="3" indent="-285750">
              <a:buFont typeface="Arial" charset="0"/>
              <a:buChar char="•"/>
            </a:pPr>
            <a:r>
              <a:rPr lang="fr-FR" sz="1400" dirty="0">
                <a:solidFill>
                  <a:schemeClr val="tx1"/>
                </a:solidFill>
                <a:latin typeface="+mj-lt"/>
              </a:rPr>
              <a:t>c</a:t>
            </a:r>
            <a:r>
              <a:rPr lang="fr-FR" sz="1400" dirty="0" smtClean="0">
                <a:solidFill>
                  <a:schemeClr val="tx1"/>
                </a:solidFill>
                <a:latin typeface="+mj-lt"/>
              </a:rPr>
              <a:t>onçue, pensée, « architecturée » par un chercheur de l’Aix-Marseille Université dans le cadre d’un cumul d’activité et </a:t>
            </a:r>
            <a:r>
              <a:rPr lang="fr-FR" sz="1400" dirty="0" err="1" smtClean="0">
                <a:solidFill>
                  <a:schemeClr val="tx1"/>
                </a:solidFill>
                <a:latin typeface="+mj-lt"/>
              </a:rPr>
              <a:t>auto-entreprise</a:t>
            </a:r>
            <a:r>
              <a:rPr lang="fr-FR" sz="1400" dirty="0" smtClean="0">
                <a:solidFill>
                  <a:schemeClr val="tx1"/>
                </a:solidFill>
                <a:latin typeface="+mj-lt"/>
              </a:rPr>
              <a:t>, payé 20k€. Il encadre également le post-doc.</a:t>
            </a:r>
          </a:p>
          <a:p>
            <a:r>
              <a:rPr lang="fr-FR" sz="1400" dirty="0" smtClean="0">
                <a:solidFill>
                  <a:schemeClr val="tx1"/>
                </a:solidFill>
              </a:rPr>
              <a:t>…</a:t>
            </a:r>
          </a:p>
          <a:p>
            <a:r>
              <a:rPr lang="fr-FR" sz="1400" dirty="0" smtClean="0">
                <a:solidFill>
                  <a:schemeClr val="tx1"/>
                </a:solidFill>
              </a:rPr>
              <a:t>1/ Qui est(sont) le(les) propriétaire(s) du logiciel? Qui doit le déposer à l’APP? </a:t>
            </a:r>
          </a:p>
          <a:p>
            <a:r>
              <a:rPr lang="fr-FR" sz="1400" dirty="0" smtClean="0">
                <a:solidFill>
                  <a:schemeClr val="tx1"/>
                </a:solidFill>
              </a:rPr>
              <a:t>2/ Quel </a:t>
            </a:r>
            <a:r>
              <a:rPr lang="fr-FR" sz="1400" dirty="0">
                <a:solidFill>
                  <a:schemeClr val="tx1"/>
                </a:solidFill>
              </a:rPr>
              <a:t>sont les droits de </a:t>
            </a:r>
            <a:r>
              <a:rPr lang="fr-FR" sz="1400" dirty="0" smtClean="0">
                <a:solidFill>
                  <a:schemeClr val="tx1"/>
                </a:solidFill>
              </a:rPr>
              <a:t>l’AMU et de la fondation </a:t>
            </a:r>
            <a:r>
              <a:rPr lang="fr-FR" sz="1400" dirty="0">
                <a:solidFill>
                  <a:schemeClr val="tx1"/>
                </a:solidFill>
              </a:rPr>
              <a:t>dans cette affaire? Est-ce légitime? </a:t>
            </a:r>
          </a:p>
          <a:p>
            <a:r>
              <a:rPr lang="fr-FR" sz="1400" dirty="0" smtClean="0">
                <a:solidFill>
                  <a:schemeClr val="tx1"/>
                </a:solidFill>
              </a:rPr>
              <a:t>3/ Quelle est la part contributive de chaque contributeur? </a:t>
            </a:r>
          </a:p>
          <a:p>
            <a:r>
              <a:rPr lang="fr-FR" sz="1400" dirty="0" smtClean="0">
                <a:solidFill>
                  <a:schemeClr val="tx1"/>
                </a:solidFill>
              </a:rPr>
              <a:t>4/ Les contributeurs sont-ils tous rémunérés selon les mêmes règles? Pourquoi? </a:t>
            </a:r>
          </a:p>
          <a:p>
            <a:r>
              <a:rPr lang="fr-FR" sz="1400" dirty="0" smtClean="0">
                <a:solidFill>
                  <a:schemeClr val="tx1"/>
                </a:solidFill>
              </a:rPr>
              <a:t>5/ Le laboratoire est une UMR X/CNRS/UPSUD/</a:t>
            </a:r>
            <a:r>
              <a:rPr lang="fr-FR" sz="1400" dirty="0" err="1" smtClean="0">
                <a:solidFill>
                  <a:schemeClr val="tx1"/>
                </a:solidFill>
              </a:rPr>
              <a:t>CentraleSupelec</a:t>
            </a:r>
            <a:r>
              <a:rPr lang="fr-FR" sz="1400" dirty="0" smtClean="0">
                <a:solidFill>
                  <a:schemeClr val="tx1"/>
                </a:solidFill>
              </a:rPr>
              <a:t>: cela change-t-il quelque chose? </a:t>
            </a:r>
          </a:p>
        </p:txBody>
      </p:sp>
    </p:spTree>
    <p:extLst>
      <p:ext uri="{BB962C8B-B14F-4D97-AF65-F5344CB8AC3E}">
        <p14:creationId xmlns:p14="http://schemas.microsoft.com/office/powerpoint/2010/main" val="537697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323850" y="339724"/>
            <a:ext cx="8496622" cy="503786"/>
          </a:xfrm>
        </p:spPr>
        <p:txBody>
          <a:bodyPr>
            <a:normAutofit/>
          </a:bodyPr>
          <a:lstStyle/>
          <a:p>
            <a:pPr algn="ctr"/>
            <a:r>
              <a:rPr lang="fr-FR" dirty="0" smtClean="0"/>
              <a:t>MERCI pour votre attention</a:t>
            </a:r>
            <a:endParaRPr lang="fr-FR" dirty="0"/>
          </a:p>
        </p:txBody>
      </p:sp>
      <p:sp>
        <p:nvSpPr>
          <p:cNvPr id="3" name="Espace réservé du numéro de diapositive 2"/>
          <p:cNvSpPr>
            <a:spLocks noGrp="1"/>
          </p:cNvSpPr>
          <p:nvPr>
            <p:ph type="sldNum" sz="quarter" idx="10"/>
          </p:nvPr>
        </p:nvSpPr>
        <p:spPr/>
        <p:txBody>
          <a:bodyPr/>
          <a:lstStyle/>
          <a:p>
            <a:fld id="{646E7B68-C406-4B5C-B79D-A1CDE10CB85D}" type="slidenum">
              <a:rPr lang="fr-FR" smtClean="0"/>
              <a:pPr/>
              <a:t>8</a:t>
            </a:fld>
            <a:endParaRPr lang="fr-FR" dirty="0"/>
          </a:p>
        </p:txBody>
      </p:sp>
      <p:sp>
        <p:nvSpPr>
          <p:cNvPr id="10" name="Espace réservé du contenu 7"/>
          <p:cNvSpPr txBox="1">
            <a:spLocks/>
          </p:cNvSpPr>
          <p:nvPr/>
        </p:nvSpPr>
        <p:spPr>
          <a:xfrm>
            <a:off x="1331640" y="1275606"/>
            <a:ext cx="6912768" cy="2880320"/>
          </a:xfrm>
          <a:prstGeom prst="rect">
            <a:avLst/>
          </a:prstGeom>
        </p:spPr>
        <p:txBody>
          <a:bodyPr vert="horz" lIns="0" tIns="0" rIns="0" bIns="0" rtlCol="0">
            <a:normAutofit lnSpcReduction="10000"/>
          </a:bodyPr>
          <a:lstStyle>
            <a:lvl1pPr marL="0" indent="0" algn="l" defTabSz="914400" rtl="0" eaLnBrk="1" latinLnBrk="0" hangingPunct="1">
              <a:spcBef>
                <a:spcPts val="1000"/>
              </a:spcBef>
              <a:spcAft>
                <a:spcPts val="200"/>
              </a:spcAft>
              <a:buFontTx/>
              <a:buNone/>
              <a:defRPr sz="1500" kern="1200" cap="none" baseline="0">
                <a:solidFill>
                  <a:schemeClr val="accent2"/>
                </a:solidFill>
                <a:latin typeface="+mj-lt"/>
                <a:ea typeface="+mn-ea"/>
                <a:cs typeface="+mn-cs"/>
              </a:defRPr>
            </a:lvl1pPr>
            <a:lvl2pPr marL="0" indent="0" algn="l" defTabSz="914400" rtl="0" eaLnBrk="1" latinLnBrk="0" hangingPunct="1">
              <a:spcBef>
                <a:spcPts val="200"/>
              </a:spcBef>
              <a:spcAft>
                <a:spcPts val="200"/>
              </a:spcAft>
              <a:buFontTx/>
              <a:buNone/>
              <a:tabLst/>
              <a:defRPr sz="1200" b="0" kern="1200">
                <a:solidFill>
                  <a:schemeClr val="tx2"/>
                </a:solidFill>
                <a:latin typeface="+mn-lt"/>
                <a:ea typeface="+mn-ea"/>
                <a:cs typeface="+mn-cs"/>
              </a:defRPr>
            </a:lvl2pPr>
            <a:lvl3pPr marL="87313" indent="-87313" algn="l" defTabSz="914400" rtl="0" eaLnBrk="1" latinLnBrk="0" hangingPunct="1">
              <a:spcBef>
                <a:spcPts val="100"/>
              </a:spcBef>
              <a:spcAft>
                <a:spcPts val="100"/>
              </a:spcAft>
              <a:buFont typeface="Century Gothic" pitchFamily="34" charset="0"/>
              <a:buChar char="-"/>
              <a:defRPr lang="fr-FR" sz="1200" kern="1200" smtClean="0">
                <a:solidFill>
                  <a:schemeClr val="tx2"/>
                </a:solidFill>
                <a:latin typeface="+mn-lt"/>
                <a:ea typeface="+mn-ea"/>
                <a:cs typeface="+mn-cs"/>
              </a:defRPr>
            </a:lvl3pPr>
            <a:lvl4pPr marL="536575" indent="-88900" algn="l" defTabSz="914400" rtl="0" eaLnBrk="1" latinLnBrk="0" hangingPunct="1">
              <a:spcBef>
                <a:spcPts val="100"/>
              </a:spcBef>
              <a:spcAft>
                <a:spcPts val="100"/>
              </a:spcAft>
              <a:buSzPct val="100000"/>
              <a:buFont typeface="Century Gothic" pitchFamily="34" charset="0"/>
              <a:buChar char="•"/>
              <a:defRPr lang="fr-FR" sz="1200" kern="1200" smtClean="0">
                <a:solidFill>
                  <a:srgbClr val="636363"/>
                </a:solidFill>
                <a:latin typeface="+mn-lt"/>
                <a:ea typeface="+mn-ea"/>
                <a:cs typeface="+mn-cs"/>
              </a:defRPr>
            </a:lvl4pPr>
            <a:lvl5pPr marL="536575" indent="0" algn="l" defTabSz="625475" rtl="0" eaLnBrk="1" latinLnBrk="0" hangingPunct="1">
              <a:spcBef>
                <a:spcPts val="100"/>
              </a:spcBef>
              <a:spcAft>
                <a:spcPts val="100"/>
              </a:spcAft>
              <a:buFontTx/>
              <a:buNone/>
              <a:defRPr lang="fr-FR" sz="1200" kern="1200" smtClean="0">
                <a:solidFill>
                  <a:srgbClr val="63636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dirty="0" smtClean="0"/>
              <a:t>Me contacter</a:t>
            </a:r>
          </a:p>
          <a:p>
            <a:pPr lvl="1"/>
            <a:r>
              <a:rPr lang="fr-FR" sz="1400" b="1" dirty="0" smtClean="0"/>
              <a:t>		Jeremy </a:t>
            </a:r>
            <a:r>
              <a:rPr lang="fr-FR" sz="1400" b="1" dirty="0"/>
              <a:t>PAPPALARDO</a:t>
            </a:r>
          </a:p>
          <a:p>
            <a:pPr lvl="1" algn="ctr"/>
            <a:endParaRPr lang="fr-FR" dirty="0" smtClean="0"/>
          </a:p>
          <a:p>
            <a:pPr lvl="1"/>
            <a:r>
              <a:rPr lang="fr-FR" dirty="0" smtClean="0"/>
              <a:t>		ECOLE </a:t>
            </a:r>
            <a:r>
              <a:rPr lang="fr-FR" dirty="0"/>
              <a:t>POLYTECHNIQUE</a:t>
            </a:r>
          </a:p>
          <a:p>
            <a:pPr lvl="1"/>
            <a:r>
              <a:rPr lang="fr-FR" sz="1400" dirty="0" smtClean="0"/>
              <a:t>		Tél</a:t>
            </a:r>
            <a:r>
              <a:rPr lang="fr-FR" sz="1400" dirty="0"/>
              <a:t>. +33 (0)1 69 33 34 </a:t>
            </a:r>
            <a:r>
              <a:rPr lang="fr-FR" sz="1400" dirty="0" smtClean="0"/>
              <a:t>36</a:t>
            </a:r>
          </a:p>
          <a:p>
            <a:pPr lvl="1"/>
            <a:r>
              <a:rPr lang="fr-FR" sz="1400" dirty="0" smtClean="0"/>
              <a:t>		jeremy.pappalardo@polytechnique.edu</a:t>
            </a:r>
          </a:p>
          <a:p>
            <a:pPr lvl="1"/>
            <a:endParaRPr lang="fr-FR" sz="1400" dirty="0"/>
          </a:p>
          <a:p>
            <a:pPr lvl="1"/>
            <a:r>
              <a:rPr lang="fr-FR" sz="1400" dirty="0"/>
              <a:t>	</a:t>
            </a:r>
            <a:r>
              <a:rPr lang="fr-FR" sz="1400" dirty="0" smtClean="0"/>
              <a:t>	</a:t>
            </a:r>
          </a:p>
          <a:p>
            <a:pPr lvl="1"/>
            <a:r>
              <a:rPr lang="fr-FR" sz="1400" dirty="0"/>
              <a:t>	</a:t>
            </a:r>
            <a:r>
              <a:rPr lang="fr-FR" sz="1400" dirty="0" smtClean="0"/>
              <a:t>	fr.linkedin.com/in/</a:t>
            </a:r>
            <a:r>
              <a:rPr lang="fr-FR" sz="1400" dirty="0" err="1" smtClean="0"/>
              <a:t>jeremypappalardo</a:t>
            </a:r>
            <a:endParaRPr lang="fr-FR" sz="1400" dirty="0" smtClean="0"/>
          </a:p>
          <a:p>
            <a:pPr lvl="1" algn="ctr"/>
            <a:endParaRPr lang="fr-FR" sz="1400" dirty="0"/>
          </a:p>
          <a:p>
            <a:pPr lvl="1"/>
            <a:r>
              <a:rPr lang="fr-FR" sz="1400" dirty="0" smtClean="0"/>
              <a:t>		</a:t>
            </a:r>
          </a:p>
          <a:p>
            <a:pPr lvl="1"/>
            <a:r>
              <a:rPr lang="fr-FR" sz="1400" dirty="0"/>
              <a:t>	</a:t>
            </a:r>
            <a:r>
              <a:rPr lang="fr-FR" sz="1400" dirty="0" smtClean="0"/>
              <a:t>	Congrès du Réseau CURIE  édition 2016</a:t>
            </a:r>
          </a:p>
          <a:p>
            <a:pPr marL="171450" lvl="1" indent="-171450">
              <a:buFontTx/>
              <a:buChar char="-"/>
            </a:pPr>
            <a:endParaRPr lang="fr-FR" dirty="0" smtClean="0"/>
          </a:p>
          <a:p>
            <a:pPr lvl="1"/>
            <a:endParaRPr lang="fr-FR" dirty="0" smtClean="0"/>
          </a:p>
          <a:p>
            <a:pPr marL="171450" lvl="1" indent="-171450">
              <a:buFontTx/>
              <a:buChar char="-"/>
            </a:pPr>
            <a:endParaRPr lang="fr-FR" dirty="0" smtClean="0"/>
          </a:p>
        </p:txBody>
      </p:sp>
      <p:pic>
        <p:nvPicPr>
          <p:cNvPr id="3074" name="Picture 2" descr="C:\Users\jeremy.pappalardo\Desktop\Jeremy PAPPALARDO\Infos\Infos métier\Prez Logiciel\images\logocurieecriturebleue_1_.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6138" y="3795886"/>
            <a:ext cx="791218" cy="4968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eremy.pappalardo\Desktop\Jeremy PAPPALARDO\Infos\Logo_Ecole polytechnique_vertical_72dp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9" y="1867422"/>
            <a:ext cx="623588" cy="8483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jeremy.pappalardo\Pictures\image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263" t="12661" r="11837" b="12215"/>
          <a:stretch/>
        </p:blipFill>
        <p:spPr bwMode="auto">
          <a:xfrm>
            <a:off x="2627784" y="3045764"/>
            <a:ext cx="479572" cy="46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727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ogiciel et droit d'auteur">
  <a:themeElements>
    <a:clrScheme name="X - Ecole Polytechnique">
      <a:dk1>
        <a:srgbClr val="000000"/>
      </a:dk1>
      <a:lt1>
        <a:srgbClr val="FFFFFF"/>
      </a:lt1>
      <a:dk2>
        <a:srgbClr val="003E5C"/>
      </a:dk2>
      <a:lt2>
        <a:srgbClr val="9B9B9B"/>
      </a:lt2>
      <a:accent1>
        <a:srgbClr val="006880"/>
      </a:accent1>
      <a:accent2>
        <a:srgbClr val="C9443E"/>
      </a:accent2>
      <a:accent3>
        <a:srgbClr val="A68B4E"/>
      </a:accent3>
      <a:accent4>
        <a:srgbClr val="4C2C4F"/>
      </a:accent4>
      <a:accent5>
        <a:srgbClr val="8E8581"/>
      </a:accent5>
      <a:accent6>
        <a:srgbClr val="F2CC38"/>
      </a:accent6>
      <a:hlink>
        <a:srgbClr val="006880"/>
      </a:hlink>
      <a:folHlink>
        <a:srgbClr val="006880"/>
      </a:folHlink>
    </a:clrScheme>
    <a:fontScheme name="X - Ecole Polytechnique">
      <a:majorFont>
        <a:latin typeface="Georgia"/>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ctr">
          <a:defRPr sz="150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Logiciel et droit d'auteur</Template>
  <TotalTime>4698</TotalTime>
  <Words>1471</Words>
  <Application>Microsoft Office PowerPoint</Application>
  <PresentationFormat>Affichage à l'écran (16:9)</PresentationFormat>
  <Paragraphs>229</Paragraphs>
  <Slides>8</Slides>
  <Notes>8</Notes>
  <HiddenSlides>3</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Logiciel et droit d'auteur</vt:lpstr>
      <vt:lpstr>7eme journée LoOPS  Je code, je diffuse, oui… mais comment? </vt:lpstr>
      <vt:lpstr>Diffusion de ce document - LICENCE</vt:lpstr>
      <vt:lpstr>différents contributeurs</vt:lpstr>
      <vt:lpstr>suis-je un coauteur du logiciel si je… </vt:lpstr>
      <vt:lpstr>DROIT du logiciel :                  OU</vt:lpstr>
      <vt:lpstr>Logiciels libres (FLOSS):                 OU</vt:lpstr>
      <vt:lpstr>Cas pratique…</vt:lpstr>
      <vt:lpstr>MERCI pour votre attention</vt:lpstr>
    </vt:vector>
  </TitlesOfParts>
  <Company>ep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 logiciel à la valorisation</dc:title>
  <dc:creator>J. PAPPALARDO Polytechnique</dc:creator>
  <cp:lastModifiedBy>J. PAPPALARDO Polytechnique</cp:lastModifiedBy>
  <cp:revision>1243</cp:revision>
  <cp:lastPrinted>2015-11-02T14:31:49Z</cp:lastPrinted>
  <dcterms:created xsi:type="dcterms:W3CDTF">2015-06-30T16:33:47Z</dcterms:created>
  <dcterms:modified xsi:type="dcterms:W3CDTF">2015-11-19T11:45:52Z</dcterms:modified>
</cp:coreProperties>
</file>