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700393B-DD49-47DC-B14C-8242E4A5F8F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D3C111-1227-4170-886C-606C27C088E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D4AA261-5E6E-4883-9C56-16E42DAA1C2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F5C0A32-000A-4A20-97B0-20CAB44BAEB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A64C799-EC8F-4707-A18A-EC917282935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C3E9504-FE8B-4EEA-AC04-2F150EFCEEC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423DD29-6496-4FAB-9994-2E7514ADD80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86BEAD9-D72F-452D-BB33-EB2DA307871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1AEC23C-AF13-4AB1-B71A-913D17B6F2E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F463B34-2F5A-4A09-B0FB-84C100E828D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CEDE32B-C350-4B03-A2A0-934EAEC5159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F704DCB-4F73-4030-8B02-10B478243A1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AA82904-4AEE-401D-B719-FB3EBB32DF1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ABDB03C-9AE7-4C29-A80F-960C82459B6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F939CC3-4A61-4F68-B551-F1056F58209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6517839-1757-4EE6-A653-AF5605B82B5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C9A96A4-D7BF-4DC2-8764-488BA228C61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8E5F616-208D-407F-985B-A199DCA286E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5E81158-52C6-4415-A751-334D4A8CF0D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CFCCF85-8D49-4E62-A046-0F80D9C7115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A5EE41C-E2D4-4A9C-8B67-3025E322D98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303EA6B-56A9-4474-B08F-5E7E9E9951D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19C01E-CE24-4B40-A98F-E7F72DA5A13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9AB901A-77B5-4C4F-B899-C7A6417D781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07C254B-0B7D-45D2-91BC-8470D1CFBFF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92FF088-C48F-4CA8-8C4F-878A0C1893F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AF1E6FC-B341-466B-AD07-761ED36918B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65A7A73-674E-4D9E-A44A-41E54560DB2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A4DED2B-F536-400C-B222-D7A0BDF5BDE3}"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D9FCD6CA-0453-4552-8A98-646A849CD23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1AF379E-A466-479C-AB5D-13893700142A}"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70B652E-0962-466C-B7F2-52786992466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D3060FF-31F4-49CE-9142-1E68E4A776D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6378D0A-E6FE-486E-AB70-9BFFC5994E8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D9CDEA6-A6CD-4C1A-AB16-8D769531DF05}"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5506B7F-0C25-43C7-9219-578682FBE726}"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51D55AC-9428-42C7-8C6E-E9877430C808}"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82467ED-2B70-49B9-8BD7-933AC96A248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1568129-A3C3-4629-907B-18ACEED1768A}"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6A62DBF-51D0-47F2-AC00-CA4495D304B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E0D5C3B-AD0D-4FA3-9F68-A2D864902EB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D9DA08EE-ACF5-41F4-ABA3-181DB1EC605D}"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8F213EBD-9769-4DDD-A287-049E39FAFB15}"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39ABCAD-E9B9-4148-AE2B-74869564ED6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E820542-BE4E-4F38-8A6D-96F9D305F21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22F626C-9D00-41EC-83EC-1F1E0371C0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04BC37-126F-4828-9FFB-C8E592E7D29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pPr indent="0">
              <a:spcBef>
                <a:spcPts val="1414"/>
              </a:spcBef>
              <a:buNone/>
            </a:pPr>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B2C3CD4-CCC0-4547-AC83-BA50A670FA7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A1F167C2-2598-49C4-BC63-2E9DD015D6A7}"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8"/>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5"/>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558DC834-EE45-4166-9DF4-4DCD73A4D564}"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Arial"/>
              </a:defRPr>
            </a:lvl1pPr>
          </a:lstStyle>
          <a:p>
            <a:pPr indent="0" algn="r">
              <a:buNone/>
            </a:pPr>
            <a:fld id="{43AA2A84-B2FA-4792-8B2E-B046A03B0175}"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8"/>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5"/>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3"/>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3"/>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3"/>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1F827380-8D54-4CC8-BC28-232ED915460D}"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resources.scrumalliance.org/Article/scrum-team" TargetMode="External"/><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Agile Development – SNHU Travel Team</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r>
              <a:rPr b="0" lang="en-US" sz="2400" spc="-1" strike="noStrike">
                <a:solidFill>
                  <a:srgbClr val="ffffff"/>
                </a:solidFill>
                <a:latin typeface="Arial"/>
              </a:rPr>
              <a:t>Keaton Davies – CS250 – Software Development Lifecycle</a:t>
            </a:r>
            <a:endParaRPr b="0" lang="en-US" sz="2400" spc="-1" strike="noStrike">
              <a:solidFill>
                <a:srgbClr val="ffffff"/>
              </a:solidFill>
              <a:latin typeface="Arial"/>
            </a:endParaRPr>
          </a:p>
          <a:p>
            <a:pPr indent="0" algn="ctr">
              <a:buNone/>
            </a:pPr>
            <a:r>
              <a:rPr b="0" lang="en-US" sz="2400" spc="-1" strike="noStrike">
                <a:solidFill>
                  <a:srgbClr val="ffffff"/>
                </a:solidFill>
                <a:latin typeface="Arial"/>
              </a:rPr>
              <a:t>23EW5</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Scum Roles</a:t>
            </a:r>
            <a:r>
              <a:rPr b="0" lang="en-US" sz="3300" spc="-1" strike="noStrike">
                <a:solidFill>
                  <a:srgbClr val="000000"/>
                </a:solidFill>
                <a:latin typeface="Arial"/>
              </a:rPr>
              <a:t>	</a:t>
            </a:r>
            <a:endParaRPr b="0" lang="en-US" sz="3300" spc="-1" strike="noStrike">
              <a:solidFill>
                <a:srgbClr val="000000"/>
              </a:solidFill>
              <a:latin typeface="Arial"/>
            </a:endParaRPr>
          </a:p>
        </p:txBody>
      </p:sp>
      <p:sp>
        <p:nvSpPr>
          <p:cNvPr id="16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7000"/>
          </a:bodyPr>
          <a:p>
            <a:pPr marL="289440" indent="-217080">
              <a:spcBef>
                <a:spcPts val="1060"/>
              </a:spcBef>
              <a:buClr>
                <a:srgbClr val="000000"/>
              </a:buClr>
              <a:buSzPct val="45000"/>
              <a:buFont typeface="Wingdings" charset="2"/>
              <a:buChar char=""/>
            </a:pPr>
            <a:r>
              <a:rPr b="0" lang="en-US" sz="2400" spc="-1" strike="noStrike">
                <a:solidFill>
                  <a:srgbClr val="000000"/>
                </a:solidFill>
                <a:latin typeface="Arial"/>
              </a:rPr>
              <a:t>Scrum Master – The Goal of the Scrum Master is to help the team remain accountable for their actions and minimize outside distractions.</a:t>
            </a:r>
            <a:endParaRPr b="0" lang="en-US" sz="2400" spc="-1" strike="noStrike">
              <a:solidFill>
                <a:srgbClr val="000000"/>
              </a:solidFill>
              <a:latin typeface="Arial"/>
            </a:endParaRPr>
          </a:p>
          <a:p>
            <a:pPr marL="289440" indent="-217080">
              <a:spcBef>
                <a:spcPts val="1060"/>
              </a:spcBef>
              <a:buClr>
                <a:srgbClr val="000000"/>
              </a:buClr>
              <a:buSzPct val="45000"/>
              <a:buFont typeface="Wingdings" charset="2"/>
              <a:buChar char=""/>
            </a:pPr>
            <a:r>
              <a:rPr b="0" lang="en-US" sz="2400" spc="-1" strike="noStrike">
                <a:solidFill>
                  <a:srgbClr val="000000"/>
                </a:solidFill>
                <a:latin typeface="Arial"/>
              </a:rPr>
              <a:t>Product Owner – the Goal of the Product Owner is to ‘own’ the project when it comes to talking to end users and stakeholders, and translating their wants/needs for the Development and Tester teams.</a:t>
            </a:r>
            <a:endParaRPr b="0" lang="en-US" sz="2400" spc="-1" strike="noStrike">
              <a:solidFill>
                <a:srgbClr val="000000"/>
              </a:solidFill>
              <a:latin typeface="Arial"/>
            </a:endParaRPr>
          </a:p>
          <a:p>
            <a:pPr marL="289440" indent="-217080">
              <a:spcBef>
                <a:spcPts val="1060"/>
              </a:spcBef>
              <a:buClr>
                <a:srgbClr val="000000"/>
              </a:buClr>
              <a:buSzPct val="45000"/>
              <a:buFont typeface="Wingdings" charset="2"/>
              <a:buChar char=""/>
            </a:pPr>
            <a:r>
              <a:rPr b="0" lang="en-US" sz="2400" spc="-1" strike="noStrike">
                <a:solidFill>
                  <a:srgbClr val="000000"/>
                </a:solidFill>
                <a:latin typeface="Arial"/>
              </a:rPr>
              <a:t>Development – The Goal of the development team is to accomplish the user stories created by the Product Owner and listen to the feedback provided by the Tester team on what needs corrected in the final product.</a:t>
            </a:r>
            <a:endParaRPr b="0" lang="en-US" sz="2400" spc="-1" strike="noStrike">
              <a:solidFill>
                <a:srgbClr val="000000"/>
              </a:solidFill>
              <a:latin typeface="Arial"/>
            </a:endParaRPr>
          </a:p>
          <a:p>
            <a:pPr marL="289440" indent="-217080">
              <a:spcBef>
                <a:spcPts val="1060"/>
              </a:spcBef>
              <a:buClr>
                <a:srgbClr val="000000"/>
              </a:buClr>
              <a:buSzPct val="45000"/>
              <a:buFont typeface="Wingdings" charset="2"/>
              <a:buChar char=""/>
            </a:pPr>
            <a:r>
              <a:rPr b="0" lang="en-US" sz="2400" spc="-1" strike="noStrike">
                <a:solidFill>
                  <a:srgbClr val="000000"/>
                </a:solidFill>
                <a:latin typeface="Arial"/>
              </a:rPr>
              <a:t>Testers – The goal of the Testers is to ensure the product is up to quality specifications, and look for any flaws or outliers in use case that would present problems. </a:t>
            </a:r>
            <a:endParaRPr b="0" lang="en-US" sz="2400" spc="-1" strike="noStrike">
              <a:solidFill>
                <a:srgbClr val="000000"/>
              </a:solidFill>
              <a:latin typeface="Arial"/>
            </a:endParaRPr>
          </a:p>
          <a:p>
            <a:pPr marL="289440" indent="0">
              <a:spcBef>
                <a:spcPts val="1060"/>
              </a:spcBef>
              <a:buNone/>
            </a:pPr>
            <a:endParaRPr b="0" lang="en-US" sz="2400" spc="-1" strike="noStrike">
              <a:solidFill>
                <a:srgbClr val="000000"/>
              </a:solidFill>
              <a:latin typeface="Arial"/>
            </a:endParaRPr>
          </a:p>
          <a:p>
            <a:pPr marL="289440" indent="0">
              <a:spcBef>
                <a:spcPts val="1060"/>
              </a:spcBef>
              <a:buNone/>
            </a:pPr>
            <a:r>
              <a:rPr b="0" lang="en-US" sz="2400" spc="-1" strike="noStrike">
                <a:solidFill>
                  <a:srgbClr val="000000"/>
                </a:solidFill>
                <a:latin typeface="Arial"/>
              </a:rPr>
              <a:t>Watts, G., Cohn, M., &amp; Fewell, J. (n.d.). The Scrum Team. Scrum Alliance. Retrieved July 17, 2023, from https://resources.scrumalliance.org/Article/scrum-team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Phases of Agile Development</a:t>
            </a:r>
            <a:r>
              <a:rPr b="0" lang="en-US" sz="3300" spc="-1" strike="noStrike">
                <a:solidFill>
                  <a:srgbClr val="000000"/>
                </a:solidFill>
                <a:latin typeface="Arial"/>
              </a:rPr>
              <a:t>	</a:t>
            </a:r>
            <a:endParaRPr b="0" lang="en-US" sz="3300" spc="-1" strike="noStrike">
              <a:solidFill>
                <a:srgbClr val="000000"/>
              </a:solidFill>
              <a:latin typeface="Arial"/>
            </a:endParaRPr>
          </a:p>
        </p:txBody>
      </p:sp>
      <p:sp>
        <p:nvSpPr>
          <p:cNvPr id="16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1000"/>
          </a:bodyPr>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1 – Requirement Analysis: This is looking at what the project will require to reach completion. This is necessary in the process as the earliest planning phase. </a:t>
            </a:r>
            <a:endParaRPr b="0" lang="en-US" sz="2400" spc="-1" strike="noStrike">
              <a:solidFill>
                <a:srgbClr val="000000"/>
              </a:solidFill>
              <a:latin typeface="Arial"/>
            </a:endParaRPr>
          </a:p>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2 – Feasiblity study: This is determining if the previous requirements are even abel to be accomplished in a timely and effective manner. The importance of this step is that without this step a project can be unfeasible for the team to even attempt.</a:t>
            </a:r>
            <a:endParaRPr b="0" lang="en-US" sz="2400" spc="-1" strike="noStrike">
              <a:solidFill>
                <a:srgbClr val="000000"/>
              </a:solidFill>
              <a:latin typeface="Arial"/>
            </a:endParaRPr>
          </a:p>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3 – Architectural design: This is designing what the final project will look like. This is important as it guides the final product and gives direction for the Development team.</a:t>
            </a:r>
            <a:endParaRPr b="0" lang="en-US" sz="2400" spc="-1" strike="noStrike">
              <a:solidFill>
                <a:srgbClr val="000000"/>
              </a:solidFill>
              <a:latin typeface="Arial"/>
            </a:endParaRPr>
          </a:p>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4 – Software Development: This is the step in which the development team works to deliever the design requests and meet user stories. This is one of the Key steps in the process as without it the project won’t be completed at all.</a:t>
            </a:r>
            <a:endParaRPr b="0" lang="en-US" sz="2400" spc="-1" strike="noStrike">
              <a:solidFill>
                <a:srgbClr val="000000"/>
              </a:solidFill>
              <a:latin typeface="Arial"/>
            </a:endParaRPr>
          </a:p>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5 – Testing: This step the Tester team works to iron out any bugs or issues, as well as working with Product Owner to make sure any final changes are addressed.</a:t>
            </a:r>
            <a:endParaRPr b="0" lang="en-US" sz="2400" spc="-1" strike="noStrike">
              <a:solidFill>
                <a:srgbClr val="000000"/>
              </a:solidFill>
              <a:latin typeface="Arial"/>
            </a:endParaRPr>
          </a:p>
          <a:p>
            <a:pPr marL="220320" indent="-165240">
              <a:spcBef>
                <a:spcPts val="1060"/>
              </a:spcBef>
              <a:buClr>
                <a:srgbClr val="000000"/>
              </a:buClr>
              <a:buSzPct val="45000"/>
              <a:buFont typeface="Wingdings" charset="2"/>
              <a:buChar char=""/>
            </a:pPr>
            <a:r>
              <a:rPr b="0" lang="en-US" sz="2400" spc="-1" strike="noStrike">
                <a:solidFill>
                  <a:srgbClr val="000000"/>
                </a:solidFill>
                <a:latin typeface="Arial"/>
              </a:rPr>
              <a:t>Phase 6 – Deployment: This is the final step. The Product is released and everything after this point is mainting updates and ensuring the product meets all the continued needs. </a:t>
            </a:r>
            <a:endParaRPr b="0" lang="en-US" sz="2400" spc="-1" strike="noStrike">
              <a:solidFill>
                <a:srgbClr val="000000"/>
              </a:solidFill>
              <a:latin typeface="Arial"/>
            </a:endParaRPr>
          </a:p>
          <a:p>
            <a:pPr marL="220320" indent="0">
              <a:spcBef>
                <a:spcPts val="1060"/>
              </a:spcBef>
              <a:buNone/>
            </a:pPr>
            <a:endParaRPr b="0" lang="en-US" sz="2400" spc="-1" strike="noStrike">
              <a:solidFill>
                <a:srgbClr val="000000"/>
              </a:solidFill>
              <a:latin typeface="Arial"/>
            </a:endParaRPr>
          </a:p>
          <a:p>
            <a:pPr marL="220320" indent="0">
              <a:spcBef>
                <a:spcPts val="1060"/>
              </a:spcBef>
              <a:buNone/>
            </a:pPr>
            <a:r>
              <a:rPr b="0" lang="en-US" sz="2400" spc="-1" strike="noStrike">
                <a:solidFill>
                  <a:srgbClr val="000000"/>
                </a:solidFill>
                <a:latin typeface="Arial"/>
              </a:rPr>
              <a:t>Raza, M. (2020, August 11). Agile vs Waterfall SDLCs: What’s The Difference? BCM Blogs: DevOps. Retrieved July 17, 2023, from https://www.bmc.com/blogs/agile-vs-waterfall/#:~:text=Agile%20and%20Waterfall%20are%20both,information%20systems%20within%20project%20scope.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Agile Vs Waterfall: Differences and take-aways</a:t>
            </a:r>
            <a:endParaRPr b="0" lang="en-US" sz="3300" spc="-1" strike="noStrike">
              <a:solidFill>
                <a:srgbClr val="000000"/>
              </a:solidFill>
              <a:latin typeface="Arial"/>
            </a:endParaRPr>
          </a:p>
        </p:txBody>
      </p:sp>
      <p:sp>
        <p:nvSpPr>
          <p:cNvPr id="171"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6000"/>
          </a:bodyPr>
          <a:p>
            <a:pPr marL="285120" indent="0">
              <a:spcBef>
                <a:spcPts val="1060"/>
              </a:spcBef>
              <a:buNone/>
            </a:pPr>
            <a:r>
              <a:rPr b="0" lang="en-US" sz="2400" spc="-1" strike="noStrike">
                <a:solidFill>
                  <a:srgbClr val="000000"/>
                </a:solidFill>
                <a:latin typeface="Arial"/>
              </a:rPr>
              <a:t>During this project one of the major focuses was how agile was helping us accomplish this goal.</a:t>
            </a:r>
            <a:endParaRPr b="0" lang="en-US" sz="2400" spc="-1" strike="noStrike">
              <a:solidFill>
                <a:srgbClr val="000000"/>
              </a:solidFill>
              <a:latin typeface="Arial"/>
            </a:endParaRPr>
          </a:p>
          <a:p>
            <a:pPr marL="285120" indent="0">
              <a:spcBef>
                <a:spcPts val="1060"/>
              </a:spcBef>
              <a:buNone/>
            </a:pPr>
            <a:r>
              <a:rPr b="0" lang="en-US" sz="2400" spc="-1" strike="noStrike">
                <a:solidFill>
                  <a:srgbClr val="000000"/>
                </a:solidFill>
                <a:latin typeface="Arial"/>
              </a:rPr>
              <a:t>One thing that came up was the pivot the a focus on health/wellness and detox vacations. If we had been doing Waterfall method this would have been a big deal as we would have had to change our entire process from the very beginning working to redesign the application from the very start instead of working with the team to deliever the changes as we were made aware of them.</a:t>
            </a:r>
            <a:endParaRPr b="0" lang="en-US" sz="2400" spc="-1" strike="noStrike">
              <a:solidFill>
                <a:srgbClr val="000000"/>
              </a:solidFill>
              <a:latin typeface="Arial"/>
            </a:endParaRPr>
          </a:p>
          <a:p>
            <a:pPr marL="285120" indent="0">
              <a:spcBef>
                <a:spcPts val="1060"/>
              </a:spcBef>
              <a:buNone/>
            </a:pPr>
            <a:r>
              <a:rPr b="0" lang="en-US" sz="2400" spc="-1" strike="noStrike">
                <a:solidFill>
                  <a:srgbClr val="000000"/>
                </a:solidFill>
                <a:latin typeface="Arial"/>
              </a:rPr>
              <a:t>According to Raza, M. (2020, August 11). Once an agree upon scope is set in a waterfall project it is the final agreed upon end result and in order to make the changes requested it would have required starting over completely at Phase 1 and working back through the project.</a:t>
            </a:r>
            <a:endParaRPr b="0" lang="en-US" sz="2400" spc="-1" strike="noStrike">
              <a:solidFill>
                <a:srgbClr val="000000"/>
              </a:solidFill>
              <a:latin typeface="Arial"/>
            </a:endParaRPr>
          </a:p>
          <a:p>
            <a:pPr marL="285120" indent="0">
              <a:spcBef>
                <a:spcPts val="1060"/>
              </a:spcBef>
              <a:buNone/>
            </a:pPr>
            <a:r>
              <a:rPr b="0" lang="en-US" sz="2400" spc="-1" strike="noStrike">
                <a:solidFill>
                  <a:srgbClr val="000000"/>
                </a:solidFill>
                <a:latin typeface="Arial"/>
              </a:rPr>
              <a:t>Another issue would be the fact that the phases happen one at a time with waterfall. There is no discussion between the Product Owner and the Development team in between the phases. They happen independantly of each other with zero input.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Considerations</a:t>
            </a:r>
            <a:endParaRPr b="0" lang="en-US" sz="3300" spc="-1" strike="noStrike">
              <a:solidFill>
                <a:srgbClr val="000000"/>
              </a:solidFill>
              <a:latin typeface="Arial"/>
            </a:endParaRPr>
          </a:p>
        </p:txBody>
      </p:sp>
      <p:sp>
        <p:nvSpPr>
          <p:cNvPr id="17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0000"/>
          </a:bodyPr>
          <a:p>
            <a:pPr marL="302400" indent="0">
              <a:spcBef>
                <a:spcPts val="1060"/>
              </a:spcBef>
              <a:buNone/>
            </a:pPr>
            <a:r>
              <a:rPr b="0" lang="en-US" sz="2400" spc="-1" strike="noStrike">
                <a:solidFill>
                  <a:srgbClr val="000000"/>
                </a:solidFill>
                <a:latin typeface="Arial"/>
              </a:rPr>
              <a:t>When it comes to choosing an approach:</a:t>
            </a:r>
            <a:endParaRPr b="0" lang="en-US" sz="2400" spc="-1" strike="noStrike">
              <a:solidFill>
                <a:srgbClr val="000000"/>
              </a:solidFill>
              <a:latin typeface="Arial"/>
            </a:endParaRPr>
          </a:p>
          <a:p>
            <a:pPr marL="302400" indent="-226800">
              <a:spcBef>
                <a:spcPts val="1060"/>
              </a:spcBef>
              <a:buClr>
                <a:srgbClr val="000000"/>
              </a:buClr>
              <a:buSzPct val="45000"/>
              <a:buFont typeface="Wingdings" charset="2"/>
              <a:buChar char=""/>
            </a:pPr>
            <a:r>
              <a:rPr b="0" lang="en-US" sz="2400" spc="-1" strike="noStrike">
                <a:solidFill>
                  <a:srgbClr val="000000"/>
                </a:solidFill>
                <a:latin typeface="Arial"/>
              </a:rPr>
              <a:t>What is the final goal? If the project doesn’t require a lot of flexiblity or isn’t going to be changing scope then Waterfall would be the prefered method. If the scope is mutable and there is a lot of expected changes then Agile would be a better approach.</a:t>
            </a:r>
            <a:endParaRPr b="0" lang="en-US" sz="2400" spc="-1" strike="noStrike">
              <a:solidFill>
                <a:srgbClr val="000000"/>
              </a:solidFill>
              <a:latin typeface="Arial"/>
            </a:endParaRPr>
          </a:p>
          <a:p>
            <a:pPr marL="302400" indent="-226800">
              <a:spcBef>
                <a:spcPts val="1060"/>
              </a:spcBef>
              <a:buClr>
                <a:srgbClr val="000000"/>
              </a:buClr>
              <a:buSzPct val="45000"/>
              <a:buFont typeface="Wingdings" charset="2"/>
              <a:buChar char=""/>
            </a:pPr>
            <a:r>
              <a:rPr b="0" lang="en-US" sz="2400" spc="-1" strike="noStrike">
                <a:solidFill>
                  <a:srgbClr val="000000"/>
                </a:solidFill>
                <a:latin typeface="Arial"/>
              </a:rPr>
              <a:t>Is the focus on completing the project or is there more emphasis on collaboration and revision? If the focus lays more on just getting the project done as swiftly as possible while maintaining SDLC key points then Waterfall is the way to go. If there is a greater focus on collaboration then Agile methods would work better overall.</a:t>
            </a:r>
            <a:endParaRPr b="0" lang="en-US" sz="2400" spc="-1" strike="noStrike">
              <a:solidFill>
                <a:srgbClr val="000000"/>
              </a:solidFill>
              <a:latin typeface="Arial"/>
            </a:endParaRPr>
          </a:p>
          <a:p>
            <a:pPr marL="302400" indent="-226800">
              <a:spcBef>
                <a:spcPts val="1060"/>
              </a:spcBef>
              <a:buClr>
                <a:srgbClr val="000000"/>
              </a:buClr>
              <a:buSzPct val="45000"/>
              <a:buFont typeface="Wingdings" charset="2"/>
              <a:buChar char=""/>
            </a:pPr>
            <a:r>
              <a:rPr b="0" lang="en-US" sz="2400" spc="-1" strike="noStrike">
                <a:solidFill>
                  <a:srgbClr val="000000"/>
                </a:solidFill>
                <a:latin typeface="Arial"/>
              </a:rPr>
              <a:t>Waterfall struggles with a Lack of Communication and Adaptability.</a:t>
            </a:r>
            <a:endParaRPr b="0" lang="en-US" sz="2400" spc="-1" strike="noStrike">
              <a:solidFill>
                <a:srgbClr val="000000"/>
              </a:solidFill>
              <a:latin typeface="Arial"/>
            </a:endParaRPr>
          </a:p>
          <a:p>
            <a:pPr marL="302400" indent="-226800">
              <a:spcBef>
                <a:spcPts val="1060"/>
              </a:spcBef>
              <a:buClr>
                <a:srgbClr val="000000"/>
              </a:buClr>
              <a:buSzPct val="45000"/>
              <a:buFont typeface="Wingdings" charset="2"/>
              <a:buChar char=""/>
            </a:pPr>
            <a:r>
              <a:rPr b="0" lang="en-US" sz="2400" spc="-1" strike="noStrike">
                <a:solidFill>
                  <a:srgbClr val="000000"/>
                </a:solidFill>
                <a:latin typeface="Arial"/>
              </a:rPr>
              <a:t>Agile struggles with accumulation of Technical debt, with the focus being on the the implementation of new features it can be difficult for some teams to overcome previous technical bugs and problems that might be left unaddressed.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Sources Cited</a:t>
            </a:r>
            <a:endParaRPr b="0" lang="en-US" sz="3300" spc="-1" strike="noStrike">
              <a:solidFill>
                <a:srgbClr val="000000"/>
              </a:solidFill>
              <a:latin typeface="Arial"/>
            </a:endParaRPr>
          </a:p>
        </p:txBody>
      </p:sp>
      <p:sp>
        <p:nvSpPr>
          <p:cNvPr id="17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23360" indent="-317520">
              <a:spcBef>
                <a:spcPts val="1060"/>
              </a:spcBef>
              <a:buClr>
                <a:srgbClr val="000000"/>
              </a:buClr>
              <a:buSzPct val="45000"/>
              <a:buFont typeface="Wingdings" charset="2"/>
              <a:buChar char=""/>
            </a:pPr>
            <a:r>
              <a:rPr b="0" lang="en-US" sz="2400" spc="-1" strike="noStrike">
                <a:solidFill>
                  <a:srgbClr val="000000"/>
                </a:solidFill>
                <a:latin typeface="Arial"/>
              </a:rPr>
              <a:t>Watts, G., Cohn, M., &amp; Fewell, J. (n.d.). The Scrum Team. Scrum Alliance. Retrieved July 17, 2023, from </a:t>
            </a:r>
            <a:r>
              <a:rPr b="0" lang="en-US" sz="2400" spc="-1" strike="noStrike">
                <a:solidFill>
                  <a:srgbClr val="000000"/>
                </a:solidFill>
                <a:latin typeface="Arial"/>
                <a:hlinkClick r:id="rId1"/>
              </a:rPr>
              <a:t>https://resources.scrumalliance.org/Article/scrum-team</a:t>
            </a:r>
            <a:endParaRPr b="0" lang="en-US" sz="2400" spc="-1" strike="noStrike">
              <a:solidFill>
                <a:srgbClr val="000000"/>
              </a:solidFill>
              <a:latin typeface="Arial"/>
            </a:endParaRPr>
          </a:p>
          <a:p>
            <a:pPr marL="423360" indent="0">
              <a:spcBef>
                <a:spcPts val="1060"/>
              </a:spcBef>
              <a:buNone/>
            </a:pPr>
            <a:endParaRPr b="0" lang="en-US" sz="2400" spc="-1" strike="noStrike">
              <a:solidFill>
                <a:srgbClr val="000000"/>
              </a:solidFill>
              <a:latin typeface="Arial"/>
            </a:endParaRPr>
          </a:p>
          <a:p>
            <a:pPr marL="423360" indent="-317520">
              <a:spcBef>
                <a:spcPts val="1060"/>
              </a:spcBef>
              <a:buClr>
                <a:srgbClr val="000000"/>
              </a:buClr>
              <a:buSzPct val="45000"/>
              <a:buFont typeface="Wingdings" charset="2"/>
              <a:buChar char=""/>
            </a:pPr>
            <a:r>
              <a:rPr b="0" lang="en-US" sz="2400" spc="-1" strike="noStrike">
                <a:solidFill>
                  <a:srgbClr val="000000"/>
                </a:solidFill>
                <a:latin typeface="Arial"/>
              </a:rPr>
              <a:t>Raza, M. (2020, August 11). Agile vs Waterfall SDLCs: What’s The Difference? BCM Blogs: DevOps. Retrieved July 17, 2023, from https://www.bmc.com/blogs/agile-vs-waterfall/#:~:text=Agile%20and%20Waterfall%20are%20both,information%20systems%20within%20project%20scope.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376000" y="2376000"/>
            <a:ext cx="7199640" cy="946800"/>
          </a:xfrm>
          <a:prstGeom prst="rect">
            <a:avLst/>
          </a:prstGeom>
          <a:noFill/>
          <a:ln w="0">
            <a:noFill/>
          </a:ln>
        </p:spPr>
        <p:txBody>
          <a:bodyPr lIns="0" rIns="0" tIns="0" bIns="0" anchor="ctr">
            <a:noAutofit/>
          </a:bodyPr>
          <a:p>
            <a:pPr indent="0" algn="ctr">
              <a:buNone/>
            </a:pPr>
            <a:r>
              <a:rPr b="0" lang="en-US" sz="2200" spc="-1" strike="noStrike">
                <a:solidFill>
                  <a:srgbClr val="ffffff"/>
                </a:solidFill>
                <a:latin typeface="Arial"/>
              </a:rPr>
              <a:t>This work is licensed under a Creative Commons Attribution-ShareAlike 3.0 Unported License.</a:t>
            </a:r>
            <a:br>
              <a:rPr sz="2200"/>
            </a:br>
            <a:r>
              <a:rPr b="0" lang="en-US" sz="2200" spc="-1" strike="noStrike">
                <a:solidFill>
                  <a:srgbClr val="ffffff"/>
                </a:solidFill>
                <a:latin typeface="Arial"/>
              </a:rPr>
              <a:t>It makes use of the works of Mateus Machado Luna.</a:t>
            </a:r>
            <a:endParaRPr b="0" lang="en-US" sz="2200" spc="-1" strike="noStrike">
              <a:solidFill>
                <a:srgbClr val="ffffff"/>
              </a:solidFill>
              <a:latin typeface="Arial"/>
            </a:endParaRPr>
          </a:p>
        </p:txBody>
      </p:sp>
      <p:pic>
        <p:nvPicPr>
          <p:cNvPr id="177" name="" descr=""/>
          <p:cNvPicPr/>
          <p:nvPr/>
        </p:nvPicPr>
        <p:blipFill>
          <a:blip r:embed="rId1"/>
          <a:stretch/>
        </p:blipFill>
        <p:spPr>
          <a:xfrm>
            <a:off x="816120" y="2716200"/>
            <a:ext cx="837720" cy="2948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LibreOffice/7.5.3.2$Linux_X86_64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2023-06-18T21:39:03Z</dcterms:created>
  <dc:creator/>
  <dc:description/>
  <dc:language>en-US</dc:language>
  <cp:lastModifiedBy/>
  <dcterms:modified xsi:type="dcterms:W3CDTF">2023-06-18T22:30:48Z</dcterms:modified>
  <cp:revision>2</cp:revision>
  <dc:subject/>
  <dc:title>Blueprint Plans</dc:title>
</cp:coreProperties>
</file>