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66" r:id="rId4"/>
    <p:sldId id="276" r:id="rId5"/>
    <p:sldId id="259" r:id="rId6"/>
    <p:sldId id="289" r:id="rId7"/>
    <p:sldId id="288" r:id="rId8"/>
    <p:sldId id="286" r:id="rId9"/>
    <p:sldId id="293" r:id="rId10"/>
    <p:sldId id="264" r:id="rId11"/>
    <p:sldId id="280" r:id="rId12"/>
    <p:sldId id="278" r:id="rId13"/>
    <p:sldId id="279" r:id="rId14"/>
    <p:sldId id="294" r:id="rId15"/>
    <p:sldId id="284" r:id="rId16"/>
    <p:sldId id="287" r:id="rId17"/>
    <p:sldId id="283" r:id="rId18"/>
    <p:sldId id="285" r:id="rId19"/>
    <p:sldId id="296" r:id="rId20"/>
    <p:sldId id="275" r:id="rId21"/>
    <p:sldId id="295" r:id="rId22"/>
    <p:sldId id="297" r:id="rId23"/>
    <p:sldId id="298" r:id="rId24"/>
    <p:sldId id="277" r:id="rId25"/>
    <p:sldId id="271" r:id="rId26"/>
    <p:sldId id="273" r:id="rId27"/>
    <p:sldId id="274" r:id="rId28"/>
    <p:sldId id="261" r:id="rId29"/>
    <p:sldId id="270" r:id="rId30"/>
    <p:sldId id="262" r:id="rId31"/>
    <p:sldId id="263" r:id="rId32"/>
    <p:sldId id="260" r:id="rId33"/>
    <p:sldId id="258" r:id="rId34"/>
    <p:sldId id="267" r:id="rId35"/>
    <p:sldId id="268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94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573B9-94D4-4006-9511-8E47EAB4DE5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3A9B2-0158-4685-8E5E-4F629B6E8018}">
      <dgm:prSet phldrT="[Text]"/>
      <dgm:spPr/>
      <dgm:t>
        <a:bodyPr/>
        <a:lstStyle/>
        <a:p>
          <a:r>
            <a:rPr lang="en-US" dirty="0"/>
            <a:t>Message sent</a:t>
          </a:r>
        </a:p>
      </dgm:t>
    </dgm:pt>
    <dgm:pt modelId="{7ACB5D74-6532-482B-9579-5D2614F92FB0}" type="parTrans" cxnId="{4EC1A707-4E87-4F80-B82C-86B664B98039}">
      <dgm:prSet/>
      <dgm:spPr/>
      <dgm:t>
        <a:bodyPr/>
        <a:lstStyle/>
        <a:p>
          <a:endParaRPr lang="en-US"/>
        </a:p>
      </dgm:t>
    </dgm:pt>
    <dgm:pt modelId="{6E1D61BE-5E5E-4BE3-BCB6-4F903013BAF3}" type="sibTrans" cxnId="{4EC1A707-4E87-4F80-B82C-86B664B98039}">
      <dgm:prSet/>
      <dgm:spPr/>
      <dgm:t>
        <a:bodyPr/>
        <a:lstStyle/>
        <a:p>
          <a:endParaRPr lang="en-US"/>
        </a:p>
      </dgm:t>
    </dgm:pt>
    <dgm:pt modelId="{C509B2B6-DAB7-4D8B-B25E-E4B650393F5D}">
      <dgm:prSet phldrT="[Text]"/>
      <dgm:spPr/>
      <dgm:t>
        <a:bodyPr/>
        <a:lstStyle/>
        <a:p>
          <a:r>
            <a:rPr lang="en-US" dirty="0"/>
            <a:t>Find methods</a:t>
          </a:r>
        </a:p>
      </dgm:t>
    </dgm:pt>
    <dgm:pt modelId="{CB6E2CE1-EAB4-4D6A-930A-B4C964BC3028}" type="parTrans" cxnId="{163E5221-8DA2-4585-B7AA-6CBF4D22C21D}">
      <dgm:prSet/>
      <dgm:spPr/>
      <dgm:t>
        <a:bodyPr/>
        <a:lstStyle/>
        <a:p>
          <a:endParaRPr lang="en-US"/>
        </a:p>
      </dgm:t>
    </dgm:pt>
    <dgm:pt modelId="{91C6655D-DB20-418F-8236-EAC293E579A1}" type="sibTrans" cxnId="{163E5221-8DA2-4585-B7AA-6CBF4D22C21D}">
      <dgm:prSet/>
      <dgm:spPr/>
      <dgm:t>
        <a:bodyPr/>
        <a:lstStyle/>
        <a:p>
          <a:endParaRPr lang="en-US"/>
        </a:p>
      </dgm:t>
    </dgm:pt>
    <dgm:pt modelId="{CB0643A2-2323-4FA0-9777-62D2B2268E6E}">
      <dgm:prSet phldrT="[Text]" custT="1"/>
      <dgm:spPr/>
      <dgm:t>
        <a:bodyPr/>
        <a:lstStyle/>
        <a:p>
          <a:r>
            <a:rPr lang="en-US" sz="1600" dirty="0"/>
            <a:t>System finds all method with the same name and number of arguments</a:t>
          </a:r>
        </a:p>
      </dgm:t>
    </dgm:pt>
    <dgm:pt modelId="{668B26AB-C5C4-4AE9-BC4F-70028052B650}" type="parTrans" cxnId="{74DD9CAF-B26A-4EA1-822F-0F1E3F9193E7}">
      <dgm:prSet/>
      <dgm:spPr/>
      <dgm:t>
        <a:bodyPr/>
        <a:lstStyle/>
        <a:p>
          <a:endParaRPr lang="en-US"/>
        </a:p>
      </dgm:t>
    </dgm:pt>
    <dgm:pt modelId="{A3EB17E2-C50D-4569-95E9-06E505851C0C}" type="sibTrans" cxnId="{74DD9CAF-B26A-4EA1-822F-0F1E3F9193E7}">
      <dgm:prSet/>
      <dgm:spPr/>
      <dgm:t>
        <a:bodyPr/>
        <a:lstStyle/>
        <a:p>
          <a:endParaRPr lang="en-US"/>
        </a:p>
      </dgm:t>
    </dgm:pt>
    <dgm:pt modelId="{8773B3D4-CEC9-4510-AF71-3575CEAD08DD}">
      <dgm:prSet phldrT="[Text]"/>
      <dgm:spPr/>
      <dgm:t>
        <a:bodyPr/>
        <a:lstStyle/>
        <a:p>
          <a:r>
            <a:rPr lang="en-US" dirty="0"/>
            <a:t>Filter methods</a:t>
          </a:r>
        </a:p>
      </dgm:t>
    </dgm:pt>
    <dgm:pt modelId="{4A4CC219-14A8-410C-B44F-14ED83092FAA}" type="parTrans" cxnId="{97F56F75-C668-4B64-9A75-7CF3013EDAF7}">
      <dgm:prSet/>
      <dgm:spPr/>
      <dgm:t>
        <a:bodyPr/>
        <a:lstStyle/>
        <a:p>
          <a:endParaRPr lang="en-US"/>
        </a:p>
      </dgm:t>
    </dgm:pt>
    <dgm:pt modelId="{FE59E1AA-181A-4E64-BFDD-D17CD077E66A}" type="sibTrans" cxnId="{97F56F75-C668-4B64-9A75-7CF3013EDAF7}">
      <dgm:prSet/>
      <dgm:spPr/>
      <dgm:t>
        <a:bodyPr/>
        <a:lstStyle/>
        <a:p>
          <a:endParaRPr lang="en-US"/>
        </a:p>
      </dgm:t>
    </dgm:pt>
    <dgm:pt modelId="{7864A3FD-3B0C-441F-85E2-73610AC68CD0}">
      <dgm:prSet phldrT="[Text]"/>
      <dgm:spPr/>
      <dgm:t>
        <a:bodyPr/>
        <a:lstStyle/>
        <a:p>
          <a:r>
            <a:rPr lang="en-US" dirty="0"/>
            <a:t>System weeds out methods whose argument constraints are too restrictive</a:t>
          </a:r>
        </a:p>
      </dgm:t>
    </dgm:pt>
    <dgm:pt modelId="{361A1B71-0790-41CD-A8CC-241366F7F3BE}" type="parTrans" cxnId="{91B59F1C-ADD7-4097-9390-B3A17DBE8D56}">
      <dgm:prSet/>
      <dgm:spPr/>
      <dgm:t>
        <a:bodyPr/>
        <a:lstStyle/>
        <a:p>
          <a:endParaRPr lang="en-US"/>
        </a:p>
      </dgm:t>
    </dgm:pt>
    <dgm:pt modelId="{6193CF7B-6C2E-4369-B10B-4BB6EB435AE0}" type="sibTrans" cxnId="{91B59F1C-ADD7-4097-9390-B3A17DBE8D56}">
      <dgm:prSet/>
      <dgm:spPr/>
      <dgm:t>
        <a:bodyPr/>
        <a:lstStyle/>
        <a:p>
          <a:endParaRPr lang="en-US"/>
        </a:p>
      </dgm:t>
    </dgm:pt>
    <dgm:pt modelId="{0BA4B08D-BB2F-40B7-9E49-9DFC83ED173A}">
      <dgm:prSet phldrT="[Text]"/>
      <dgm:spPr/>
      <dgm:t>
        <a:bodyPr/>
        <a:lstStyle/>
        <a:p>
          <a:r>
            <a:rPr lang="en-US" dirty="0"/>
            <a:t>Choose method</a:t>
          </a:r>
        </a:p>
      </dgm:t>
    </dgm:pt>
    <dgm:pt modelId="{BB561F3A-5EBB-4825-A08B-B54DE69BCE86}" type="parTrans" cxnId="{D38752C6-6560-4AFE-968F-9330665A1227}">
      <dgm:prSet/>
      <dgm:spPr/>
      <dgm:t>
        <a:bodyPr/>
        <a:lstStyle/>
        <a:p>
          <a:endParaRPr lang="en-US"/>
        </a:p>
      </dgm:t>
    </dgm:pt>
    <dgm:pt modelId="{728C92DC-8EC9-4999-A83E-2B8E97214587}" type="sibTrans" cxnId="{D38752C6-6560-4AFE-968F-9330665A1227}">
      <dgm:prSet/>
      <dgm:spPr/>
      <dgm:t>
        <a:bodyPr/>
        <a:lstStyle/>
        <a:p>
          <a:endParaRPr lang="en-US"/>
        </a:p>
      </dgm:t>
    </dgm:pt>
    <dgm:pt modelId="{C74E68A2-FC95-4634-820D-A1FAB6FDA24F}">
      <dgm:prSet phldrT="[Text]"/>
      <dgm:spPr/>
      <dgm:t>
        <a:bodyPr/>
        <a:lstStyle/>
        <a:p>
          <a:r>
            <a:rPr lang="en-US" dirty="0"/>
            <a:t>Locate most specific method</a:t>
          </a:r>
        </a:p>
      </dgm:t>
    </dgm:pt>
    <dgm:pt modelId="{7E683B8D-0E37-4C3D-9A46-0D97FA4F09F6}" type="parTrans" cxnId="{141B0B80-8900-47A0-8155-F2F4FBBBD853}">
      <dgm:prSet/>
      <dgm:spPr/>
      <dgm:t>
        <a:bodyPr/>
        <a:lstStyle/>
        <a:p>
          <a:endParaRPr lang="en-US"/>
        </a:p>
      </dgm:t>
    </dgm:pt>
    <dgm:pt modelId="{7B900C55-0D33-4614-98A8-9B6DDB7CA26C}" type="sibTrans" cxnId="{141B0B80-8900-47A0-8155-F2F4FBBBD853}">
      <dgm:prSet/>
      <dgm:spPr/>
      <dgm:t>
        <a:bodyPr/>
        <a:lstStyle/>
        <a:p>
          <a:endParaRPr lang="en-US"/>
        </a:p>
      </dgm:t>
    </dgm:pt>
    <dgm:pt modelId="{D3D1B869-F192-427A-A4F1-7A7767AFFA25}">
      <dgm:prSet phldrT="[Text]"/>
      <dgm:spPr/>
      <dgm:t>
        <a:bodyPr/>
        <a:lstStyle/>
        <a:p>
          <a:r>
            <a:rPr lang="en-US" i="1" dirty="0"/>
            <a:t>“Message not understood”</a:t>
          </a:r>
        </a:p>
      </dgm:t>
    </dgm:pt>
    <dgm:pt modelId="{1BD6E4CF-2D29-4C2D-8C46-24FFA027C802}" type="parTrans" cxnId="{8ED05564-1AC0-41B9-99AB-08B334828304}">
      <dgm:prSet/>
      <dgm:spPr/>
      <dgm:t>
        <a:bodyPr/>
        <a:lstStyle/>
        <a:p>
          <a:endParaRPr lang="en-US"/>
        </a:p>
      </dgm:t>
    </dgm:pt>
    <dgm:pt modelId="{AAB99D1B-736A-4BD0-8C7A-A48F4F138F5F}" type="sibTrans" cxnId="{8ED05564-1AC0-41B9-99AB-08B334828304}">
      <dgm:prSet/>
      <dgm:spPr/>
      <dgm:t>
        <a:bodyPr/>
        <a:lstStyle/>
        <a:p>
          <a:endParaRPr lang="en-US"/>
        </a:p>
      </dgm:t>
    </dgm:pt>
    <dgm:pt modelId="{1B2E7F26-F935-4A64-83F6-2B4E04744E35}">
      <dgm:prSet phldrT="[Text]"/>
      <dgm:spPr/>
      <dgm:t>
        <a:bodyPr/>
        <a:lstStyle/>
        <a:p>
          <a:r>
            <a:rPr lang="en-US" i="1" dirty="0"/>
            <a:t>“Message ambiguous”</a:t>
          </a:r>
        </a:p>
      </dgm:t>
    </dgm:pt>
    <dgm:pt modelId="{77AB0B18-722F-4AD7-9EB1-1BE538E0C71A}" type="parTrans" cxnId="{475AD8D3-8DD5-4E41-9A3F-DEBD6D45568E}">
      <dgm:prSet/>
      <dgm:spPr/>
      <dgm:t>
        <a:bodyPr/>
        <a:lstStyle/>
        <a:p>
          <a:endParaRPr lang="en-US"/>
        </a:p>
      </dgm:t>
    </dgm:pt>
    <dgm:pt modelId="{E089383A-0103-4FA6-90FC-9F4764E09095}" type="sibTrans" cxnId="{475AD8D3-8DD5-4E41-9A3F-DEBD6D45568E}">
      <dgm:prSet/>
      <dgm:spPr/>
      <dgm:t>
        <a:bodyPr/>
        <a:lstStyle/>
        <a:p>
          <a:endParaRPr lang="en-US"/>
        </a:p>
      </dgm:t>
    </dgm:pt>
    <dgm:pt modelId="{C98EE7A7-B8E9-4949-A09B-7B269DA4F4FC}" type="pres">
      <dgm:prSet presAssocID="{00A573B9-94D4-4006-9511-8E47EAB4DE52}" presName="rootnode" presStyleCnt="0">
        <dgm:presLayoutVars>
          <dgm:chMax/>
          <dgm:chPref/>
          <dgm:dir/>
          <dgm:animLvl val="lvl"/>
        </dgm:presLayoutVars>
      </dgm:prSet>
      <dgm:spPr/>
    </dgm:pt>
    <dgm:pt modelId="{265F2C00-5455-41DE-BD16-40944DF3094E}" type="pres">
      <dgm:prSet presAssocID="{A173A9B2-0158-4685-8E5E-4F629B6E8018}" presName="composite" presStyleCnt="0"/>
      <dgm:spPr/>
    </dgm:pt>
    <dgm:pt modelId="{A063C165-971D-4D0B-95EE-351383CBCD5B}" type="pres">
      <dgm:prSet presAssocID="{A173A9B2-0158-4685-8E5E-4F629B6E8018}" presName="bentUpArrow1" presStyleLbl="alignImgPlace1" presStyleIdx="0" presStyleCnt="3"/>
      <dgm:spPr/>
    </dgm:pt>
    <dgm:pt modelId="{395E1582-9338-415F-95B8-A252554E647A}" type="pres">
      <dgm:prSet presAssocID="{A173A9B2-0158-4685-8E5E-4F629B6E801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AAA1E81-5570-44A4-BD41-E076D40C471B}" type="pres">
      <dgm:prSet presAssocID="{A173A9B2-0158-4685-8E5E-4F629B6E801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6FED043-815E-4AB0-A3F0-0B7FDED100BD}" type="pres">
      <dgm:prSet presAssocID="{6E1D61BE-5E5E-4BE3-BCB6-4F903013BAF3}" presName="sibTrans" presStyleCnt="0"/>
      <dgm:spPr/>
    </dgm:pt>
    <dgm:pt modelId="{8B6230AD-A88C-45D5-AAD6-E9C1B2FA3AC9}" type="pres">
      <dgm:prSet presAssocID="{C509B2B6-DAB7-4D8B-B25E-E4B650393F5D}" presName="composite" presStyleCnt="0"/>
      <dgm:spPr/>
    </dgm:pt>
    <dgm:pt modelId="{0D199BA9-F5E2-4D9C-950C-9608EB3B9359}" type="pres">
      <dgm:prSet presAssocID="{C509B2B6-DAB7-4D8B-B25E-E4B650393F5D}" presName="bentUpArrow1" presStyleLbl="alignImgPlace1" presStyleIdx="1" presStyleCnt="3"/>
      <dgm:spPr/>
    </dgm:pt>
    <dgm:pt modelId="{BCE833EF-049C-4F52-B2EC-8F8CA0657977}" type="pres">
      <dgm:prSet presAssocID="{C509B2B6-DAB7-4D8B-B25E-E4B650393F5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0C144E-3522-4F1E-8476-7CD7AE9AC3A4}" type="pres">
      <dgm:prSet presAssocID="{C509B2B6-DAB7-4D8B-B25E-E4B650393F5D}" presName="ChildText" presStyleLbl="revTx" presStyleIdx="1" presStyleCnt="4" custScaleX="205426" custLinFactNeighborX="56741">
        <dgm:presLayoutVars>
          <dgm:chMax val="0"/>
          <dgm:chPref val="0"/>
          <dgm:bulletEnabled val="1"/>
        </dgm:presLayoutVars>
      </dgm:prSet>
      <dgm:spPr/>
    </dgm:pt>
    <dgm:pt modelId="{AAF97087-ED3C-4E19-B53F-0DE4EB2BDE51}" type="pres">
      <dgm:prSet presAssocID="{91C6655D-DB20-418F-8236-EAC293E579A1}" presName="sibTrans" presStyleCnt="0"/>
      <dgm:spPr/>
    </dgm:pt>
    <dgm:pt modelId="{80E8CD77-14A6-4912-950D-947457E406BE}" type="pres">
      <dgm:prSet presAssocID="{8773B3D4-CEC9-4510-AF71-3575CEAD08DD}" presName="composite" presStyleCnt="0"/>
      <dgm:spPr/>
    </dgm:pt>
    <dgm:pt modelId="{651F27DC-3BE5-45B9-B5F2-09A8B47EA14C}" type="pres">
      <dgm:prSet presAssocID="{8773B3D4-CEC9-4510-AF71-3575CEAD08DD}" presName="bentUpArrow1" presStyleLbl="alignImgPlace1" presStyleIdx="2" presStyleCnt="3"/>
      <dgm:spPr/>
    </dgm:pt>
    <dgm:pt modelId="{AF403159-0C16-4091-A6BD-DEBBAB3DDCBD}" type="pres">
      <dgm:prSet presAssocID="{8773B3D4-CEC9-4510-AF71-3575CEAD08D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822A7B5-0239-4601-A69A-0B86A37A2193}" type="pres">
      <dgm:prSet presAssocID="{8773B3D4-CEC9-4510-AF71-3575CEAD08DD}" presName="ChildText" presStyleLbl="revTx" presStyleIdx="2" presStyleCnt="4" custScaleX="235717" custLinFactNeighborX="75394">
        <dgm:presLayoutVars>
          <dgm:chMax val="0"/>
          <dgm:chPref val="0"/>
          <dgm:bulletEnabled val="1"/>
        </dgm:presLayoutVars>
      </dgm:prSet>
      <dgm:spPr/>
    </dgm:pt>
    <dgm:pt modelId="{983D0B47-DDA5-4F4D-AE60-266CAC21605E}" type="pres">
      <dgm:prSet presAssocID="{FE59E1AA-181A-4E64-BFDD-D17CD077E66A}" presName="sibTrans" presStyleCnt="0"/>
      <dgm:spPr/>
    </dgm:pt>
    <dgm:pt modelId="{0FBB085A-6917-4FFC-9729-D3224F1091EE}" type="pres">
      <dgm:prSet presAssocID="{0BA4B08D-BB2F-40B7-9E49-9DFC83ED173A}" presName="composite" presStyleCnt="0"/>
      <dgm:spPr/>
    </dgm:pt>
    <dgm:pt modelId="{5DDE8FB2-BEF1-4F6E-ADDD-39555AB1C878}" type="pres">
      <dgm:prSet presAssocID="{0BA4B08D-BB2F-40B7-9E49-9DFC83ED173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65B3444-EF53-4740-8DD4-DFC28849F703}" type="pres">
      <dgm:prSet presAssocID="{0BA4B08D-BB2F-40B7-9E49-9DFC83ED173A}" presName="FinalChildText" presStyleLbl="revTx" presStyleIdx="3" presStyleCnt="4" custScaleX="183895" custLinFactNeighborX="46597">
        <dgm:presLayoutVars>
          <dgm:chMax val="0"/>
          <dgm:chPref val="0"/>
          <dgm:bulletEnabled val="1"/>
        </dgm:presLayoutVars>
      </dgm:prSet>
      <dgm:spPr/>
    </dgm:pt>
  </dgm:ptLst>
  <dgm:cxnLst>
    <dgm:cxn modelId="{4EC1A707-4E87-4F80-B82C-86B664B98039}" srcId="{00A573B9-94D4-4006-9511-8E47EAB4DE52}" destId="{A173A9B2-0158-4685-8E5E-4F629B6E8018}" srcOrd="0" destOrd="0" parTransId="{7ACB5D74-6532-482B-9579-5D2614F92FB0}" sibTransId="{6E1D61BE-5E5E-4BE3-BCB6-4F903013BAF3}"/>
    <dgm:cxn modelId="{91B59F1C-ADD7-4097-9390-B3A17DBE8D56}" srcId="{8773B3D4-CEC9-4510-AF71-3575CEAD08DD}" destId="{7864A3FD-3B0C-441F-85E2-73610AC68CD0}" srcOrd="0" destOrd="0" parTransId="{361A1B71-0790-41CD-A8CC-241366F7F3BE}" sibTransId="{6193CF7B-6C2E-4369-B10B-4BB6EB435AE0}"/>
    <dgm:cxn modelId="{163E5221-8DA2-4585-B7AA-6CBF4D22C21D}" srcId="{00A573B9-94D4-4006-9511-8E47EAB4DE52}" destId="{C509B2B6-DAB7-4D8B-B25E-E4B650393F5D}" srcOrd="1" destOrd="0" parTransId="{CB6E2CE1-EAB4-4D6A-930A-B4C964BC3028}" sibTransId="{91C6655D-DB20-418F-8236-EAC293E579A1}"/>
    <dgm:cxn modelId="{73F32F38-DCBA-4CF3-A219-B60EDF884ED5}" type="presOf" srcId="{C509B2B6-DAB7-4D8B-B25E-E4B650393F5D}" destId="{BCE833EF-049C-4F52-B2EC-8F8CA0657977}" srcOrd="0" destOrd="0" presId="urn:microsoft.com/office/officeart/2005/8/layout/StepDownProcess"/>
    <dgm:cxn modelId="{90E9925F-ADA6-473D-808E-96FDDA7D2C66}" type="presOf" srcId="{A173A9B2-0158-4685-8E5E-4F629B6E8018}" destId="{395E1582-9338-415F-95B8-A252554E647A}" srcOrd="0" destOrd="0" presId="urn:microsoft.com/office/officeart/2005/8/layout/StepDownProcess"/>
    <dgm:cxn modelId="{54576460-D7F3-4F75-9E4D-88BA4EE891B4}" type="presOf" srcId="{7864A3FD-3B0C-441F-85E2-73610AC68CD0}" destId="{1822A7B5-0239-4601-A69A-0B86A37A2193}" srcOrd="0" destOrd="0" presId="urn:microsoft.com/office/officeart/2005/8/layout/StepDownProcess"/>
    <dgm:cxn modelId="{8ED05564-1AC0-41B9-99AB-08B334828304}" srcId="{8773B3D4-CEC9-4510-AF71-3575CEAD08DD}" destId="{D3D1B869-F192-427A-A4F1-7A7767AFFA25}" srcOrd="1" destOrd="0" parTransId="{1BD6E4CF-2D29-4C2D-8C46-24FFA027C802}" sibTransId="{AAB99D1B-736A-4BD0-8C7A-A48F4F138F5F}"/>
    <dgm:cxn modelId="{97F56F75-C668-4B64-9A75-7CF3013EDAF7}" srcId="{00A573B9-94D4-4006-9511-8E47EAB4DE52}" destId="{8773B3D4-CEC9-4510-AF71-3575CEAD08DD}" srcOrd="2" destOrd="0" parTransId="{4A4CC219-14A8-410C-B44F-14ED83092FAA}" sibTransId="{FE59E1AA-181A-4E64-BFDD-D17CD077E66A}"/>
    <dgm:cxn modelId="{141B0B80-8900-47A0-8155-F2F4FBBBD853}" srcId="{0BA4B08D-BB2F-40B7-9E49-9DFC83ED173A}" destId="{C74E68A2-FC95-4634-820D-A1FAB6FDA24F}" srcOrd="0" destOrd="0" parTransId="{7E683B8D-0E37-4C3D-9A46-0D97FA4F09F6}" sibTransId="{7B900C55-0D33-4614-98A8-9B6DDB7CA26C}"/>
    <dgm:cxn modelId="{2D0E3F90-F47B-4635-A2C8-24F201A99FBA}" type="presOf" srcId="{1B2E7F26-F935-4A64-83F6-2B4E04744E35}" destId="{F65B3444-EF53-4740-8DD4-DFC28849F703}" srcOrd="0" destOrd="1" presId="urn:microsoft.com/office/officeart/2005/8/layout/StepDownProcess"/>
    <dgm:cxn modelId="{74DD9CAF-B26A-4EA1-822F-0F1E3F9193E7}" srcId="{C509B2B6-DAB7-4D8B-B25E-E4B650393F5D}" destId="{CB0643A2-2323-4FA0-9777-62D2B2268E6E}" srcOrd="0" destOrd="0" parTransId="{668B26AB-C5C4-4AE9-BC4F-70028052B650}" sibTransId="{A3EB17E2-C50D-4569-95E9-06E505851C0C}"/>
    <dgm:cxn modelId="{4525C7C3-892B-4E0C-9772-6CA94B00741D}" type="presOf" srcId="{8773B3D4-CEC9-4510-AF71-3575CEAD08DD}" destId="{AF403159-0C16-4091-A6BD-DEBBAB3DDCBD}" srcOrd="0" destOrd="0" presId="urn:microsoft.com/office/officeart/2005/8/layout/StepDownProcess"/>
    <dgm:cxn modelId="{D38752C6-6560-4AFE-968F-9330665A1227}" srcId="{00A573B9-94D4-4006-9511-8E47EAB4DE52}" destId="{0BA4B08D-BB2F-40B7-9E49-9DFC83ED173A}" srcOrd="3" destOrd="0" parTransId="{BB561F3A-5EBB-4825-A08B-B54DE69BCE86}" sibTransId="{728C92DC-8EC9-4999-A83E-2B8E97214587}"/>
    <dgm:cxn modelId="{C25430CA-F511-4D85-A0D5-64CACD562B9A}" type="presOf" srcId="{D3D1B869-F192-427A-A4F1-7A7767AFFA25}" destId="{1822A7B5-0239-4601-A69A-0B86A37A2193}" srcOrd="0" destOrd="1" presId="urn:microsoft.com/office/officeart/2005/8/layout/StepDownProcess"/>
    <dgm:cxn modelId="{475AD8D3-8DD5-4E41-9A3F-DEBD6D45568E}" srcId="{0BA4B08D-BB2F-40B7-9E49-9DFC83ED173A}" destId="{1B2E7F26-F935-4A64-83F6-2B4E04744E35}" srcOrd="1" destOrd="0" parTransId="{77AB0B18-722F-4AD7-9EB1-1BE538E0C71A}" sibTransId="{E089383A-0103-4FA6-90FC-9F4764E09095}"/>
    <dgm:cxn modelId="{90BBDCF1-3473-447D-A8EC-21ACE3496D5D}" type="presOf" srcId="{0BA4B08D-BB2F-40B7-9E49-9DFC83ED173A}" destId="{5DDE8FB2-BEF1-4F6E-ADDD-39555AB1C878}" srcOrd="0" destOrd="0" presId="urn:microsoft.com/office/officeart/2005/8/layout/StepDownProcess"/>
    <dgm:cxn modelId="{0D0E0DF4-0F6D-4B13-B6DE-8EB460A8595F}" type="presOf" srcId="{C74E68A2-FC95-4634-820D-A1FAB6FDA24F}" destId="{F65B3444-EF53-4740-8DD4-DFC28849F703}" srcOrd="0" destOrd="0" presId="urn:microsoft.com/office/officeart/2005/8/layout/StepDownProcess"/>
    <dgm:cxn modelId="{EC7FB1F4-2E4A-4F1E-9E40-DA7C4A86DA7B}" type="presOf" srcId="{CB0643A2-2323-4FA0-9777-62D2B2268E6E}" destId="{CD0C144E-3522-4F1E-8476-7CD7AE9AC3A4}" srcOrd="0" destOrd="0" presId="urn:microsoft.com/office/officeart/2005/8/layout/StepDownProcess"/>
    <dgm:cxn modelId="{F7E1B0FD-2824-40AB-B18C-56DF4AC146BC}" type="presOf" srcId="{00A573B9-94D4-4006-9511-8E47EAB4DE52}" destId="{C98EE7A7-B8E9-4949-A09B-7B269DA4F4FC}" srcOrd="0" destOrd="0" presId="urn:microsoft.com/office/officeart/2005/8/layout/StepDownProcess"/>
    <dgm:cxn modelId="{16AB07B1-DCA3-44F6-AA66-5662647BA025}" type="presParOf" srcId="{C98EE7A7-B8E9-4949-A09B-7B269DA4F4FC}" destId="{265F2C00-5455-41DE-BD16-40944DF3094E}" srcOrd="0" destOrd="0" presId="urn:microsoft.com/office/officeart/2005/8/layout/StepDownProcess"/>
    <dgm:cxn modelId="{8957F55B-004E-4A9D-BF2C-F11AE4F3D43C}" type="presParOf" srcId="{265F2C00-5455-41DE-BD16-40944DF3094E}" destId="{A063C165-971D-4D0B-95EE-351383CBCD5B}" srcOrd="0" destOrd="0" presId="urn:microsoft.com/office/officeart/2005/8/layout/StepDownProcess"/>
    <dgm:cxn modelId="{A9C08F05-A3C2-483E-AE94-DA46345EB218}" type="presParOf" srcId="{265F2C00-5455-41DE-BD16-40944DF3094E}" destId="{395E1582-9338-415F-95B8-A252554E647A}" srcOrd="1" destOrd="0" presId="urn:microsoft.com/office/officeart/2005/8/layout/StepDownProcess"/>
    <dgm:cxn modelId="{CC95C705-ADC8-4A77-83F1-5151BA8B00BF}" type="presParOf" srcId="{265F2C00-5455-41DE-BD16-40944DF3094E}" destId="{4AAA1E81-5570-44A4-BD41-E076D40C471B}" srcOrd="2" destOrd="0" presId="urn:microsoft.com/office/officeart/2005/8/layout/StepDownProcess"/>
    <dgm:cxn modelId="{6BD26F97-E230-4FFD-A901-758ED1A3A5CC}" type="presParOf" srcId="{C98EE7A7-B8E9-4949-A09B-7B269DA4F4FC}" destId="{96FED043-815E-4AB0-A3F0-0B7FDED100BD}" srcOrd="1" destOrd="0" presId="urn:microsoft.com/office/officeart/2005/8/layout/StepDownProcess"/>
    <dgm:cxn modelId="{91631D66-6601-44FC-B9B0-907353F00DB0}" type="presParOf" srcId="{C98EE7A7-B8E9-4949-A09B-7B269DA4F4FC}" destId="{8B6230AD-A88C-45D5-AAD6-E9C1B2FA3AC9}" srcOrd="2" destOrd="0" presId="urn:microsoft.com/office/officeart/2005/8/layout/StepDownProcess"/>
    <dgm:cxn modelId="{ECD95110-D58B-4A8E-934B-68FBFB7DBF5F}" type="presParOf" srcId="{8B6230AD-A88C-45D5-AAD6-E9C1B2FA3AC9}" destId="{0D199BA9-F5E2-4D9C-950C-9608EB3B9359}" srcOrd="0" destOrd="0" presId="urn:microsoft.com/office/officeart/2005/8/layout/StepDownProcess"/>
    <dgm:cxn modelId="{9D368201-D218-408F-832F-A6328617632E}" type="presParOf" srcId="{8B6230AD-A88C-45D5-AAD6-E9C1B2FA3AC9}" destId="{BCE833EF-049C-4F52-B2EC-8F8CA0657977}" srcOrd="1" destOrd="0" presId="urn:microsoft.com/office/officeart/2005/8/layout/StepDownProcess"/>
    <dgm:cxn modelId="{C287F4CD-6BCE-42E1-B264-8E21E412878A}" type="presParOf" srcId="{8B6230AD-A88C-45D5-AAD6-E9C1B2FA3AC9}" destId="{CD0C144E-3522-4F1E-8476-7CD7AE9AC3A4}" srcOrd="2" destOrd="0" presId="urn:microsoft.com/office/officeart/2005/8/layout/StepDownProcess"/>
    <dgm:cxn modelId="{9B36E815-E997-47D4-982D-3111DE68124C}" type="presParOf" srcId="{C98EE7A7-B8E9-4949-A09B-7B269DA4F4FC}" destId="{AAF97087-ED3C-4E19-B53F-0DE4EB2BDE51}" srcOrd="3" destOrd="0" presId="urn:microsoft.com/office/officeart/2005/8/layout/StepDownProcess"/>
    <dgm:cxn modelId="{C470C54E-4E4B-4229-8DAC-47B7B55FB9AF}" type="presParOf" srcId="{C98EE7A7-B8E9-4949-A09B-7B269DA4F4FC}" destId="{80E8CD77-14A6-4912-950D-947457E406BE}" srcOrd="4" destOrd="0" presId="urn:microsoft.com/office/officeart/2005/8/layout/StepDownProcess"/>
    <dgm:cxn modelId="{32DE237A-7997-4916-BB05-454E22E8877D}" type="presParOf" srcId="{80E8CD77-14A6-4912-950D-947457E406BE}" destId="{651F27DC-3BE5-45B9-B5F2-09A8B47EA14C}" srcOrd="0" destOrd="0" presId="urn:microsoft.com/office/officeart/2005/8/layout/StepDownProcess"/>
    <dgm:cxn modelId="{D4DFF170-2F6F-4B9A-940E-F3E5E2A0FCD4}" type="presParOf" srcId="{80E8CD77-14A6-4912-950D-947457E406BE}" destId="{AF403159-0C16-4091-A6BD-DEBBAB3DDCBD}" srcOrd="1" destOrd="0" presId="urn:microsoft.com/office/officeart/2005/8/layout/StepDownProcess"/>
    <dgm:cxn modelId="{49E2B282-8567-4C9F-B404-0B14F27EAF71}" type="presParOf" srcId="{80E8CD77-14A6-4912-950D-947457E406BE}" destId="{1822A7B5-0239-4601-A69A-0B86A37A2193}" srcOrd="2" destOrd="0" presId="urn:microsoft.com/office/officeart/2005/8/layout/StepDownProcess"/>
    <dgm:cxn modelId="{291878E9-7D18-45B4-B803-19C632148002}" type="presParOf" srcId="{C98EE7A7-B8E9-4949-A09B-7B269DA4F4FC}" destId="{983D0B47-DDA5-4F4D-AE60-266CAC21605E}" srcOrd="5" destOrd="0" presId="urn:microsoft.com/office/officeart/2005/8/layout/StepDownProcess"/>
    <dgm:cxn modelId="{D995E6E6-8FBC-4C7C-BCCD-834F6F84753C}" type="presParOf" srcId="{C98EE7A7-B8E9-4949-A09B-7B269DA4F4FC}" destId="{0FBB085A-6917-4FFC-9729-D3224F1091EE}" srcOrd="6" destOrd="0" presId="urn:microsoft.com/office/officeart/2005/8/layout/StepDownProcess"/>
    <dgm:cxn modelId="{FD2172AF-7616-463A-9939-D8C0B81E8CE2}" type="presParOf" srcId="{0FBB085A-6917-4FFC-9729-D3224F1091EE}" destId="{5DDE8FB2-BEF1-4F6E-ADDD-39555AB1C878}" srcOrd="0" destOrd="0" presId="urn:microsoft.com/office/officeart/2005/8/layout/StepDownProcess"/>
    <dgm:cxn modelId="{E35D3FC4-6D81-4DC8-832C-E0008787C896}" type="presParOf" srcId="{0FBB085A-6917-4FFC-9729-D3224F1091EE}" destId="{F65B3444-EF53-4740-8DD4-DFC28849F70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3C165-971D-4D0B-95EE-351383CBCD5B}">
      <dsp:nvSpPr>
        <dsp:cNvPr id="0" name=""/>
        <dsp:cNvSpPr/>
      </dsp:nvSpPr>
      <dsp:spPr>
        <a:xfrm rot="5400000">
          <a:off x="1436779" y="1498962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E1582-9338-415F-95B8-A252554E647A}">
      <dsp:nvSpPr>
        <dsp:cNvPr id="0" name=""/>
        <dsp:cNvSpPr/>
      </dsp:nvSpPr>
      <dsp:spPr>
        <a:xfrm>
          <a:off x="1088009" y="39690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Message sent</a:t>
          </a:r>
        </a:p>
      </dsp:txBody>
      <dsp:txXfrm>
        <a:off x="1163745" y="115426"/>
        <a:ext cx="2064595" cy="1399703"/>
      </dsp:txXfrm>
    </dsp:sp>
    <dsp:sp modelId="{4AAA1E81-5570-44A4-BD41-E076D40C471B}">
      <dsp:nvSpPr>
        <dsp:cNvPr id="0" name=""/>
        <dsp:cNvSpPr/>
      </dsp:nvSpPr>
      <dsp:spPr>
        <a:xfrm>
          <a:off x="3304077" y="187630"/>
          <a:ext cx="1611756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99BA9-F5E2-4D9C-950C-9608EB3B9359}">
      <dsp:nvSpPr>
        <dsp:cNvPr id="0" name=""/>
        <dsp:cNvSpPr/>
      </dsp:nvSpPr>
      <dsp:spPr>
        <a:xfrm rot="5400000">
          <a:off x="3274135" y="3241443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833EF-049C-4F52-B2EC-8F8CA0657977}">
      <dsp:nvSpPr>
        <dsp:cNvPr id="0" name=""/>
        <dsp:cNvSpPr/>
      </dsp:nvSpPr>
      <dsp:spPr>
        <a:xfrm>
          <a:off x="2925365" y="1782171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Find methods</a:t>
          </a:r>
        </a:p>
      </dsp:txBody>
      <dsp:txXfrm>
        <a:off x="3001101" y="1857907"/>
        <a:ext cx="2064595" cy="1399703"/>
      </dsp:txXfrm>
    </dsp:sp>
    <dsp:sp modelId="{CD0C144E-3522-4F1E-8476-7CD7AE9AC3A4}">
      <dsp:nvSpPr>
        <dsp:cNvPr id="0" name=""/>
        <dsp:cNvSpPr/>
      </dsp:nvSpPr>
      <dsp:spPr>
        <a:xfrm>
          <a:off x="5206353" y="1930111"/>
          <a:ext cx="3310966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finds all method with the same name and number of arguments</a:t>
          </a:r>
        </a:p>
      </dsp:txBody>
      <dsp:txXfrm>
        <a:off x="5206353" y="1930111"/>
        <a:ext cx="3310966" cy="1253728"/>
      </dsp:txXfrm>
    </dsp:sp>
    <dsp:sp modelId="{651F27DC-3BE5-45B9-B5F2-09A8B47EA14C}">
      <dsp:nvSpPr>
        <dsp:cNvPr id="0" name=""/>
        <dsp:cNvSpPr/>
      </dsp:nvSpPr>
      <dsp:spPr>
        <a:xfrm rot="5400000">
          <a:off x="5111490" y="4983925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03159-0C16-4091-A6BD-DEBBAB3DDCBD}">
      <dsp:nvSpPr>
        <dsp:cNvPr id="0" name=""/>
        <dsp:cNvSpPr/>
      </dsp:nvSpPr>
      <dsp:spPr>
        <a:xfrm>
          <a:off x="4762720" y="3524653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Filter methods</a:t>
          </a:r>
        </a:p>
      </dsp:txBody>
      <dsp:txXfrm>
        <a:off x="4838456" y="3600389"/>
        <a:ext cx="2064595" cy="1399703"/>
      </dsp:txXfrm>
    </dsp:sp>
    <dsp:sp modelId="{1822A7B5-0239-4601-A69A-0B86A37A2193}">
      <dsp:nvSpPr>
        <dsp:cNvPr id="0" name=""/>
        <dsp:cNvSpPr/>
      </dsp:nvSpPr>
      <dsp:spPr>
        <a:xfrm>
          <a:off x="7100241" y="3672593"/>
          <a:ext cx="3799183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System weeds out methods whose argument constraints are too restrictive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dirty="0"/>
            <a:t>“Message not understood”</a:t>
          </a:r>
        </a:p>
      </dsp:txBody>
      <dsp:txXfrm>
        <a:off x="7100241" y="3672593"/>
        <a:ext cx="3799183" cy="1253728"/>
      </dsp:txXfrm>
    </dsp:sp>
    <dsp:sp modelId="{5DDE8FB2-BEF1-4F6E-ADDD-39555AB1C878}">
      <dsp:nvSpPr>
        <dsp:cNvPr id="0" name=""/>
        <dsp:cNvSpPr/>
      </dsp:nvSpPr>
      <dsp:spPr>
        <a:xfrm>
          <a:off x="6600075" y="5267134"/>
          <a:ext cx="2216067" cy="1551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Choose method</a:t>
          </a:r>
        </a:p>
      </dsp:txBody>
      <dsp:txXfrm>
        <a:off x="6675811" y="5342870"/>
        <a:ext cx="2064595" cy="1399703"/>
      </dsp:txXfrm>
    </dsp:sp>
    <dsp:sp modelId="{F65B3444-EF53-4740-8DD4-DFC28849F703}">
      <dsp:nvSpPr>
        <dsp:cNvPr id="0" name=""/>
        <dsp:cNvSpPr/>
      </dsp:nvSpPr>
      <dsp:spPr>
        <a:xfrm>
          <a:off x="8891081" y="5415074"/>
          <a:ext cx="2963938" cy="125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Locate most specific method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dirty="0"/>
            <a:t>“Message ambiguous”</a:t>
          </a:r>
        </a:p>
      </dsp:txBody>
      <dsp:txXfrm>
        <a:off x="8891081" y="5415074"/>
        <a:ext cx="2963938" cy="125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7186-8049-48CE-86F6-E2596D97471C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A485-F5BA-4632-AE0B-2467FD17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Eclipse MultiMethodNotModular.java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DA485-F5BA-4632-AE0B-2467FD178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MultiJava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Java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adding methods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methods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existing classes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classes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multimethods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can be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specialised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type of more than one of its arguments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free-standing external methods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glue methods)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that belong to the same operation must be written in a single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DA485-F5BA-4632-AE0B-2467FD1787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MultiJava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Java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adding methods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methods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existing classes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classes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multimethods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can be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specialised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type of more than one of its arguments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free-standing external methods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glue methods)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that belong to the same operation must be written in a single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DA485-F5BA-4632-AE0B-2467FD1787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1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8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6351E9-8EB4-4F10-8B59-532F16C348B2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249E388-A70A-434C-86B2-78D0C899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F725-21C5-423D-886E-977CEA179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99DA-D160-4E16-B448-830F5EC0A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Dávid Kelemen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Cecil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FD92E-CDC2-425F-B2A6-69244F5D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62" y="2360612"/>
            <a:ext cx="69056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Cecil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6926F-E899-457A-9E45-D3E97EFCC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9323"/>
            <a:ext cx="12192000" cy="128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B63E7-2BCB-48AD-8C10-BB41E14C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506"/>
            <a:ext cx="12192000" cy="2176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815965-C79F-42B5-A6E2-42978FB30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251" y="2120900"/>
            <a:ext cx="695584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9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8B5B2-9B93-4094-863B-1CEAE427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1" y="0"/>
            <a:ext cx="10242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Cecil – method lookup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E3D23F4B-996C-4954-9F67-E78FC36C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0"/>
            <a:ext cx="4857750" cy="367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B5CB9-E9D7-4B32-AA33-1C5B2150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ambiguation</a:t>
            </a:r>
          </a:p>
          <a:p>
            <a:endParaRPr lang="en-US" dirty="0"/>
          </a:p>
          <a:p>
            <a:r>
              <a:rPr lang="en-US" dirty="0"/>
              <a:t>CLOS: linearization approach</a:t>
            </a:r>
          </a:p>
          <a:p>
            <a:pPr lvl="1"/>
            <a:r>
              <a:rPr lang="en-US" dirty="0"/>
              <a:t>Argument in earlier position dominates </a:t>
            </a:r>
            <a:r>
              <a:rPr lang="en-US" dirty="0">
                <a:sym typeface="Wingdings" panose="05000000000000000000" pitchFamily="2" charset="2"/>
              </a:rPr>
              <a:t> No ambiguities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Cecil: partial order based on program’s inheritance graph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Class: (C &gt; P)  C is a descendant of 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Method: (M &gt; N)  each argument position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, the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baseline="30000" dirty="0" err="1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argument constraint object of M is greater than or equal to the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baseline="30000" dirty="0" err="1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argument constraint object of N</a:t>
            </a:r>
          </a:p>
          <a:p>
            <a:pPr lvl="1"/>
            <a:r>
              <a:rPr lang="en-US" dirty="0"/>
              <a:t>Constrained arguments are greater than unconstrained arguments</a:t>
            </a:r>
          </a:p>
          <a:p>
            <a:pPr lvl="1"/>
            <a:r>
              <a:rPr lang="en-US" dirty="0"/>
              <a:t>Possible ambiguities</a:t>
            </a:r>
          </a:p>
        </p:txBody>
      </p:sp>
    </p:spTree>
    <p:extLst>
      <p:ext uri="{BB962C8B-B14F-4D97-AF65-F5344CB8AC3E}">
        <p14:creationId xmlns:p14="http://schemas.microsoft.com/office/powerpoint/2010/main" val="48204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F32FC3-ED7A-4E46-9E28-63ED40768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588039"/>
              </p:ext>
            </p:extLst>
          </p:nvPr>
        </p:nvGraphicFramePr>
        <p:xfrm>
          <a:off x="-962527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57B2FC3-C3DF-4C18-8B93-15B006A7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492" y="0"/>
            <a:ext cx="6344653" cy="1609344"/>
          </a:xfrm>
        </p:spPr>
        <p:txBody>
          <a:bodyPr/>
          <a:lstStyle/>
          <a:p>
            <a:pPr algn="r"/>
            <a:r>
              <a:rPr lang="en-US" dirty="0"/>
              <a:t>Cecil – method lookup</a:t>
            </a:r>
          </a:p>
        </p:txBody>
      </p:sp>
    </p:spTree>
    <p:extLst>
      <p:ext uri="{BB962C8B-B14F-4D97-AF65-F5344CB8AC3E}">
        <p14:creationId xmlns:p14="http://schemas.microsoft.com/office/powerpoint/2010/main" val="219222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Cecil -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B5CB9-E9D7-4B32-AA33-1C5B2150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</a:t>
            </a:r>
            <a:r>
              <a:rPr lang="en-US" dirty="0" err="1"/>
              <a:t>abc</a:t>
            </a:r>
            <a:r>
              <a:rPr lang="en-US" dirty="0"/>
              <a:t> = new ABC()</a:t>
            </a:r>
          </a:p>
          <a:p>
            <a:endParaRPr lang="en-US" dirty="0"/>
          </a:p>
          <a:p>
            <a:r>
              <a:rPr lang="en-US" dirty="0"/>
              <a:t>m1(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r>
              <a:rPr lang="en-US" dirty="0"/>
              <a:t>m2(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  <a:p>
            <a:r>
              <a:rPr lang="en-US" dirty="0"/>
              <a:t>m3(</a:t>
            </a:r>
            <a:r>
              <a:rPr lang="en-US" dirty="0" err="1"/>
              <a:t>abc</a:t>
            </a:r>
            <a:r>
              <a:rPr lang="en-US" dirty="0"/>
              <a:t>)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E3D23F4B-996C-4954-9F67-E78FC36C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0"/>
            <a:ext cx="4857750" cy="36766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B46989-E4A9-40C7-AA2B-864E80C6651B}"/>
              </a:ext>
            </a:extLst>
          </p:cNvPr>
          <p:cNvCxnSpPr/>
          <p:nvPr/>
        </p:nvCxnSpPr>
        <p:spPr>
          <a:xfrm>
            <a:off x="2362200" y="3152775"/>
            <a:ext cx="6791325" cy="17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059E76-D64F-4A7A-91AD-BDE7C31D00B7}"/>
              </a:ext>
            </a:extLst>
          </p:cNvPr>
          <p:cNvCxnSpPr>
            <a:cxnSpLocks/>
          </p:cNvCxnSpPr>
          <p:nvPr/>
        </p:nvCxnSpPr>
        <p:spPr>
          <a:xfrm flipV="1">
            <a:off x="2362199" y="1814514"/>
            <a:ext cx="8477251" cy="1785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84D5A-1D0B-4A31-8FC9-F080E307D8E6}"/>
              </a:ext>
            </a:extLst>
          </p:cNvPr>
          <p:cNvCxnSpPr>
            <a:cxnSpLocks/>
          </p:cNvCxnSpPr>
          <p:nvPr/>
        </p:nvCxnSpPr>
        <p:spPr>
          <a:xfrm flipV="1">
            <a:off x="2343150" y="2121409"/>
            <a:ext cx="8496300" cy="19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CBC1B6-7543-4894-9448-B629270AD179}"/>
              </a:ext>
            </a:extLst>
          </p:cNvPr>
          <p:cNvCxnSpPr>
            <a:cxnSpLocks/>
          </p:cNvCxnSpPr>
          <p:nvPr/>
        </p:nvCxnSpPr>
        <p:spPr>
          <a:xfrm flipV="1">
            <a:off x="2362199" y="1838325"/>
            <a:ext cx="5514976" cy="2222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19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Cecil -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05799-B08B-4C71-800D-D46238A7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7971"/>
            <a:ext cx="9674942" cy="3960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D6E450-E40A-4A08-9674-4288BB261ED6}"/>
              </a:ext>
            </a:extLst>
          </p:cNvPr>
          <p:cNvSpPr/>
          <p:nvPr/>
        </p:nvSpPr>
        <p:spPr>
          <a:xfrm>
            <a:off x="1769807" y="3526629"/>
            <a:ext cx="7825044" cy="381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6C353-4C38-4496-A270-016699104858}"/>
              </a:ext>
            </a:extLst>
          </p:cNvPr>
          <p:cNvSpPr/>
          <p:nvPr/>
        </p:nvSpPr>
        <p:spPr>
          <a:xfrm>
            <a:off x="1769806" y="5867400"/>
            <a:ext cx="782504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AE3D8-6781-4131-A4DE-4D0FD9E225EE}"/>
              </a:ext>
            </a:extLst>
          </p:cNvPr>
          <p:cNvSpPr/>
          <p:nvPr/>
        </p:nvSpPr>
        <p:spPr>
          <a:xfrm>
            <a:off x="1769807" y="5181599"/>
            <a:ext cx="7825044" cy="67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4AAB6-F61B-4E79-8F01-9F246101C3B0}"/>
              </a:ext>
            </a:extLst>
          </p:cNvPr>
          <p:cNvSpPr/>
          <p:nvPr/>
        </p:nvSpPr>
        <p:spPr>
          <a:xfrm>
            <a:off x="1769806" y="4758518"/>
            <a:ext cx="7824839" cy="416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04260-A915-4588-9239-E6C0ABAEB3A3}"/>
              </a:ext>
            </a:extLst>
          </p:cNvPr>
          <p:cNvSpPr/>
          <p:nvPr/>
        </p:nvSpPr>
        <p:spPr>
          <a:xfrm>
            <a:off x="1769807" y="4338330"/>
            <a:ext cx="7824840" cy="416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6226F-DA26-4B64-9E61-2E360BB6B860}"/>
              </a:ext>
            </a:extLst>
          </p:cNvPr>
          <p:cNvSpPr/>
          <p:nvPr/>
        </p:nvSpPr>
        <p:spPr>
          <a:xfrm>
            <a:off x="1770011" y="3910983"/>
            <a:ext cx="7824839" cy="42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11A5C-9E77-464F-8396-209910AA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21" y="0"/>
            <a:ext cx="10918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3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22045 -0.244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Cecil - Encapsulation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B5CB9-E9D7-4B32-AA33-1C5B2150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abstraction requires encapsulation</a:t>
            </a:r>
          </a:p>
          <a:p>
            <a:pPr lvl="1"/>
            <a:r>
              <a:rPr lang="en-US" dirty="0"/>
              <a:t>Clients are aware externally-visible interface (public)</a:t>
            </a:r>
          </a:p>
          <a:p>
            <a:pPr lvl="1"/>
            <a:r>
              <a:rPr lang="en-US" dirty="0"/>
              <a:t>Clients are unaffected to implementation (private)</a:t>
            </a:r>
          </a:p>
          <a:p>
            <a:pPr lvl="2"/>
            <a:r>
              <a:rPr lang="en-US" dirty="0"/>
              <a:t>Only the object’s methods can invoke them (</a:t>
            </a:r>
            <a:r>
              <a:rPr lang="en-US" i="1" dirty="0"/>
              <a:t>“Inside”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Multi-methods are internal?</a:t>
            </a:r>
          </a:p>
          <a:p>
            <a:pPr lvl="1"/>
            <a:r>
              <a:rPr lang="en-US" dirty="0"/>
              <a:t>How can get access to private methods?</a:t>
            </a:r>
          </a:p>
          <a:p>
            <a:pPr lvl="1"/>
            <a:r>
              <a:rPr lang="en-US" dirty="0"/>
              <a:t>Can it be private?</a:t>
            </a:r>
          </a:p>
        </p:txBody>
      </p:sp>
    </p:spTree>
    <p:extLst>
      <p:ext uri="{BB962C8B-B14F-4D97-AF65-F5344CB8AC3E}">
        <p14:creationId xmlns:p14="http://schemas.microsoft.com/office/powerpoint/2010/main" val="5955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E8E-F9B0-4E22-9E6A-B8E32E74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609344"/>
          </a:xfrm>
        </p:spPr>
        <p:txBody>
          <a:bodyPr>
            <a:normAutofit/>
          </a:bodyPr>
          <a:lstStyle/>
          <a:p>
            <a:r>
              <a:rPr lang="en-US" dirty="0"/>
              <a:t>Encapsulation - Privileged multi-methods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4D65-227A-4744-B17E-6F69F6F6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Multi-method is </a:t>
            </a:r>
            <a:r>
              <a:rPr lang="en-US" i="1" dirty="0"/>
              <a:t>“inside” </a:t>
            </a:r>
            <a:r>
              <a:rPr lang="en-US" dirty="0"/>
              <a:t>of all the objects that are its argument constraints</a:t>
            </a:r>
          </a:p>
          <a:p>
            <a:pPr lvl="1"/>
            <a:r>
              <a:rPr lang="en-US" dirty="0"/>
              <a:t>Granted access to all the private operations</a:t>
            </a:r>
          </a:p>
          <a:p>
            <a:pPr lvl="1"/>
            <a:r>
              <a:rPr lang="en-US" dirty="0"/>
              <a:t>Not granted privilege to unconstraint arguments</a:t>
            </a:r>
          </a:p>
          <a:p>
            <a:r>
              <a:rPr lang="en-US" dirty="0"/>
              <a:t>Not a serious breach of encapsulation</a:t>
            </a:r>
          </a:p>
          <a:p>
            <a:pPr lvl="1"/>
            <a:r>
              <a:rPr lang="en-US" dirty="0"/>
              <a:t>Implementation change </a:t>
            </a:r>
            <a:r>
              <a:rPr lang="en-US" dirty="0">
                <a:sym typeface="Wingdings" panose="05000000000000000000" pitchFamily="2" charset="2"/>
              </a:rPr>
              <a:t> easy to identify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methods that might need to be updated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EBBC3-613E-4A7D-9F87-6C0A41BB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4750"/>
            <a:ext cx="5029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1018-49E7-48D3-856D-9F63DCE7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F3F3-332A-4923-AE67-6E6631EE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en-US" dirty="0"/>
              <a:t>Example tasks</a:t>
            </a:r>
          </a:p>
          <a:p>
            <a:r>
              <a:rPr lang="en-US" dirty="0"/>
              <a:t>Dispatching</a:t>
            </a:r>
          </a:p>
          <a:p>
            <a:r>
              <a:rPr lang="en-US" dirty="0"/>
              <a:t>Cecil</a:t>
            </a:r>
          </a:p>
          <a:p>
            <a:r>
              <a:rPr lang="en-US" dirty="0"/>
              <a:t>“Show me the code”</a:t>
            </a:r>
          </a:p>
          <a:p>
            <a:r>
              <a:rPr lang="en-US" dirty="0"/>
              <a:t>Multi-methods 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23664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E8E-F9B0-4E22-9E6A-B8E32E74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609344"/>
          </a:xfrm>
        </p:spPr>
        <p:txBody>
          <a:bodyPr/>
          <a:lstStyle/>
          <a:p>
            <a:r>
              <a:rPr lang="en-US" dirty="0"/>
              <a:t>Encapsulation – Private multi-methods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4D65-227A-4744-B17E-6F69F6F6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How will multi-method be private?</a:t>
            </a:r>
          </a:p>
          <a:p>
            <a:pPr lvl="1" algn="just"/>
            <a:r>
              <a:rPr lang="en-US" dirty="0"/>
              <a:t>Private to each of the argument constraints individually?</a:t>
            </a:r>
          </a:p>
          <a:p>
            <a:pPr lvl="1" algn="just"/>
            <a:r>
              <a:rPr lang="en-US" dirty="0"/>
              <a:t>Private to them all as a group?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i="1" dirty="0" err="1"/>
              <a:t>setUpDisplay</a:t>
            </a:r>
            <a:r>
              <a:rPr lang="en-US" dirty="0"/>
              <a:t> method for filled polygons and fancy hardware is declared private, but the </a:t>
            </a:r>
            <a:r>
              <a:rPr lang="en-US" i="1" dirty="0" err="1"/>
              <a:t>displayOn</a:t>
            </a:r>
            <a:r>
              <a:rPr lang="en-US" dirty="0"/>
              <a:t> method for filled polygons and fancy graphics hardware should be granted access since it is a part of both the filled polygon implementation and the fancy graphics hardware implementation.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2A566-1CD5-408C-B857-DB41B770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3270380"/>
            <a:ext cx="9953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2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E8E-F9B0-4E22-9E6A-B8E32E74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609344"/>
          </a:xfrm>
        </p:spPr>
        <p:txBody>
          <a:bodyPr/>
          <a:lstStyle/>
          <a:p>
            <a:r>
              <a:rPr lang="en-US" dirty="0"/>
              <a:t>Encapsulation – Private multi-methods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4D65-227A-4744-B17E-6F69F6F6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763597"/>
            <a:ext cx="10058400" cy="2469253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Courier"/>
              </a:rPr>
              <a:t>standard_display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doesn’t return </a:t>
            </a:r>
            <a:r>
              <a:rPr lang="en-US" dirty="0" err="1">
                <a:latin typeface="Courier"/>
              </a:rPr>
              <a:t>fancyGraphicsHardware</a:t>
            </a:r>
            <a:r>
              <a:rPr lang="en-US" dirty="0"/>
              <a:t> at run-time</a:t>
            </a:r>
          </a:p>
          <a:p>
            <a:pPr lvl="1" algn="just"/>
            <a:r>
              <a:rPr lang="en-US" dirty="0"/>
              <a:t>First design: the draw method would be granted access.</a:t>
            </a:r>
          </a:p>
          <a:p>
            <a:pPr lvl="1" algn="just"/>
            <a:r>
              <a:rPr lang="en-US" b="1" dirty="0"/>
              <a:t>Second design: </a:t>
            </a:r>
            <a:r>
              <a:rPr lang="en-US" dirty="0"/>
              <a:t>the draw method would be denied access, since it is not part of the implementation of the fancy graphics hardware data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6C839-DE97-4B7E-B2A1-920E5BDF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481095"/>
            <a:ext cx="58388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2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E8E-F9B0-4E22-9E6A-B8E32E74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Possible breaches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4D65-227A-4744-B17E-6F69F6F6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possible for an external client to gain privileged access to an object simply by defining a new multi-method, one of whose formal arguments is constrained by the target object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receive privileged access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protect the internals: object declaration could list explicitly those multi-methods that are granted access to the object’s private operations (“access control list”)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Other multi-methods would be allowed to dispatch on the object, but wouldn’t be able to access its private operations.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Cecil design does not include this support.</a:t>
            </a:r>
          </a:p>
        </p:txBody>
      </p:sp>
    </p:spTree>
    <p:extLst>
      <p:ext uri="{BB962C8B-B14F-4D97-AF65-F5344CB8AC3E}">
        <p14:creationId xmlns:p14="http://schemas.microsoft.com/office/powerpoint/2010/main" val="303179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E8E-F9B0-4E22-9E6A-B8E32E74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Possible breaches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4D65-227A-4744-B17E-6F69F6F6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encapsulation rules allow a multi-method dispatching on a parent to access a private method of a child. For the parent’s method to be able to invoke the child’s overriding version of one of the parent’s private methods, the parent must be granted access to the child’s method.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Limit: a parent would be granted access to a descendant’s private method only if the child’s method is overriding some other method to which the parent would have access, i.e., to a method defined on the parent or one of the parent’s ancestors.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Parent doesn’t have reasonable implementation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private abstract method to reserve privileged access to future concrete implementations provided by children.</a:t>
            </a:r>
          </a:p>
        </p:txBody>
      </p:sp>
    </p:spTree>
    <p:extLst>
      <p:ext uri="{BB962C8B-B14F-4D97-AF65-F5344CB8AC3E}">
        <p14:creationId xmlns:p14="http://schemas.microsoft.com/office/powerpoint/2010/main" val="274134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éptalálat a következőre: „show me the code meme”">
            <a:extLst>
              <a:ext uri="{FF2B5EF4-FFF2-40B4-BE49-F238E27FC236}">
                <a16:creationId xmlns:a16="http://schemas.microsoft.com/office/drawing/2014/main" id="{7CE1F4ED-A097-474A-B674-C29708FF0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7124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éptalálat a következőre: „show me the code meme”">
            <a:extLst>
              <a:ext uri="{FF2B5EF4-FFF2-40B4-BE49-F238E27FC236}">
                <a16:creationId xmlns:a16="http://schemas.microsoft.com/office/drawing/2014/main" id="{C6BD3819-DBC2-4B43-915F-3C0033209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10"/>
          <a:stretch/>
        </p:blipFill>
        <p:spPr bwMode="auto">
          <a:xfrm>
            <a:off x="8533863" y="4286864"/>
            <a:ext cx="3658135" cy="25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Képtalálat a következőre: „show me the code meme”">
            <a:extLst>
              <a:ext uri="{FF2B5EF4-FFF2-40B4-BE49-F238E27FC236}">
                <a16:creationId xmlns:a16="http://schemas.microsoft.com/office/drawing/2014/main" id="{CE5687F6-883E-4955-89D5-F97726411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26" y="3539613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Képtalálat a következőre: „show me the code meme”">
            <a:extLst>
              <a:ext uri="{FF2B5EF4-FFF2-40B4-BE49-F238E27FC236}">
                <a16:creationId xmlns:a16="http://schemas.microsoft.com/office/drawing/2014/main" id="{9579FD69-C094-4619-8860-18A48720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614" y="685800"/>
            <a:ext cx="3110386" cy="30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Képtalálat a következőre: „show me the code meme”">
            <a:extLst>
              <a:ext uri="{FF2B5EF4-FFF2-40B4-BE49-F238E27FC236}">
                <a16:creationId xmlns:a16="http://schemas.microsoft.com/office/drawing/2014/main" id="{8F1317A7-9644-4193-A9B1-386AC40A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5" y="0"/>
            <a:ext cx="2662137" cy="357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Képtalálat a következőre: „show me the code meme”">
            <a:extLst>
              <a:ext uri="{FF2B5EF4-FFF2-40B4-BE49-F238E27FC236}">
                <a16:creationId xmlns:a16="http://schemas.microsoft.com/office/drawing/2014/main" id="{6027E290-4242-45CD-AF58-983F18FB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18" y="110612"/>
            <a:ext cx="3318388" cy="33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Képtalálat a következőre: „show me the code meme”">
            <a:extLst>
              <a:ext uri="{FF2B5EF4-FFF2-40B4-BE49-F238E27FC236}">
                <a16:creationId xmlns:a16="http://schemas.microsoft.com/office/drawing/2014/main" id="{47F0ECE0-E132-44F9-8559-7242F235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2" y="148214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71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7FD-124A-4632-8B7B-3A0A509F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Multi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D763-D05B-4F33-A915-28CAEA5D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MultiJava</a:t>
            </a:r>
            <a:r>
              <a:rPr lang="en-US" dirty="0"/>
              <a:t>: Extension of Java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External methods</a:t>
            </a:r>
          </a:p>
          <a:p>
            <a:pPr lvl="1"/>
            <a:r>
              <a:rPr lang="en-US" dirty="0" err="1"/>
              <a:t>Multimethods</a:t>
            </a:r>
            <a:endParaRPr lang="en-US" dirty="0"/>
          </a:p>
          <a:p>
            <a:pPr lvl="1"/>
            <a:r>
              <a:rPr lang="en-US" dirty="0"/>
              <a:t>Glue methods</a:t>
            </a:r>
          </a:p>
          <a:p>
            <a:endParaRPr lang="en-US" dirty="0"/>
          </a:p>
          <a:p>
            <a:r>
              <a:rPr lang="en-US" dirty="0"/>
              <a:t>Relaxed </a:t>
            </a:r>
            <a:r>
              <a:rPr lang="en-US" dirty="0" err="1"/>
              <a:t>MultiJava</a:t>
            </a:r>
            <a:r>
              <a:rPr lang="en-US" dirty="0"/>
              <a:t> is more flexible</a:t>
            </a:r>
          </a:p>
          <a:p>
            <a:pPr lvl="1"/>
            <a:r>
              <a:rPr lang="en-US" dirty="0"/>
              <a:t>Possible ‘message dispatch’ errors </a:t>
            </a:r>
            <a:r>
              <a:rPr lang="en-US" dirty="0">
                <a:sym typeface="Wingdings" panose="05000000000000000000" pitchFamily="2" charset="2"/>
              </a:rPr>
              <a:t>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7FD-124A-4632-8B7B-3A0A509F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Multi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D763-D05B-4F33-A915-28CAEA5D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expressive than Java</a:t>
            </a:r>
          </a:p>
          <a:p>
            <a:endParaRPr lang="en-US" dirty="0"/>
          </a:p>
          <a:p>
            <a:r>
              <a:rPr lang="en-US" dirty="0"/>
              <a:t>Reports the same problems as </a:t>
            </a:r>
            <a:r>
              <a:rPr lang="en-US" dirty="0" err="1"/>
              <a:t>MultiJava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Preloader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checks all statically reachable classes ( Java’s lazy load)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Compiled into Java </a:t>
            </a:r>
            <a:r>
              <a:rPr lang="en-US" dirty="0" err="1">
                <a:sym typeface="Wingdings" panose="05000000000000000000" pitchFamily="2" charset="2"/>
              </a:rPr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3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841F-A5A1-4B48-862B-EB4ADABE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Multi 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6B162-AF01-4B6B-9365-8777027E1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00" y="2803525"/>
            <a:ext cx="50101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C9FB-B53C-40F1-B553-D8F0CFD9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</a:t>
            </a:r>
            <a:r>
              <a:rPr lang="en-US" dirty="0" err="1"/>
              <a:t>multimethods</a:t>
            </a:r>
            <a:r>
              <a:rPr lang="en-US" dirty="0"/>
              <a:t> in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883DD0-94C5-4DEF-A3AF-D96C7880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473" y="1976521"/>
            <a:ext cx="752905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7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8848-A752-4436-B224-B5423CA0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9CCE-2CC6-4F36-97D5-400A8381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Multimethods</a:t>
            </a:r>
            <a:r>
              <a:rPr lang="en-US" dirty="0"/>
              <a:t> can be used in object-oriented programming languages</a:t>
            </a:r>
          </a:p>
          <a:p>
            <a:endParaRPr lang="en-US" dirty="0"/>
          </a:p>
          <a:p>
            <a:r>
              <a:rPr lang="en-US" dirty="0"/>
              <a:t>New challenges but elegant solutions for old problems</a:t>
            </a:r>
          </a:p>
          <a:p>
            <a:endParaRPr lang="en-US" dirty="0"/>
          </a:p>
          <a:p>
            <a:r>
              <a:rPr lang="en-US" dirty="0"/>
              <a:t>More natural, less error-prone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DBED-3A6A-49E6-90CA-FE8F6427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DCA6-F06B-4B6D-B115-73036D6B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space objects, i.e. </a:t>
            </a:r>
            <a:r>
              <a:rPr lang="en-US" i="1" dirty="0"/>
              <a:t>Asteroids</a:t>
            </a:r>
            <a:r>
              <a:rPr lang="en-US" dirty="0"/>
              <a:t> and </a:t>
            </a:r>
            <a:r>
              <a:rPr lang="en-US" i="1" dirty="0" err="1"/>
              <a:t>SpaceShips</a:t>
            </a:r>
            <a:r>
              <a:rPr lang="en-US" dirty="0"/>
              <a:t>, which are inherited from </a:t>
            </a:r>
            <a:r>
              <a:rPr lang="en-US" i="1" dirty="0" err="1"/>
              <a:t>SpaceObject</a:t>
            </a:r>
            <a:r>
              <a:rPr lang="en-US" dirty="0"/>
              <a:t> class. Given </a:t>
            </a:r>
            <a:r>
              <a:rPr lang="en-US" i="1" dirty="0"/>
              <a:t>collide</a:t>
            </a:r>
            <a:r>
              <a:rPr lang="en-US" dirty="0"/>
              <a:t> function should behave in different ways depending on the colliding objects’ types.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</a:t>
            </a:r>
            <a:r>
              <a:rPr lang="en-US" i="1" dirty="0"/>
              <a:t>Point</a:t>
            </a:r>
            <a:r>
              <a:rPr lang="en-US" dirty="0"/>
              <a:t> class that has 2 arguments: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(coordinates). Inherit a </a:t>
            </a:r>
            <a:r>
              <a:rPr lang="en-US" i="1" dirty="0" err="1"/>
              <a:t>ColorPoint</a:t>
            </a:r>
            <a:r>
              <a:rPr lang="en-US" dirty="0"/>
              <a:t> class that contains an extra (</a:t>
            </a:r>
            <a:r>
              <a:rPr lang="en-US" i="1" dirty="0"/>
              <a:t>color</a:t>
            </a:r>
            <a:r>
              <a:rPr lang="en-US" dirty="0"/>
              <a:t>) argument. Define </a:t>
            </a:r>
            <a:r>
              <a:rPr lang="en-US" i="1" dirty="0"/>
              <a:t>equals</a:t>
            </a:r>
            <a:r>
              <a:rPr lang="en-US" dirty="0"/>
              <a:t> function that checks if all arguments of two objects equal. What </a:t>
            </a:r>
            <a:r>
              <a:rPr lang="en-US" dirty="0" err="1"/>
              <a:t>happenes</a:t>
            </a:r>
            <a:r>
              <a:rPr lang="en-US" dirty="0"/>
              <a:t> if the object types differ?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shape objects: </a:t>
            </a:r>
            <a:r>
              <a:rPr lang="en-US" i="1" dirty="0"/>
              <a:t>Circle</a:t>
            </a:r>
            <a:r>
              <a:rPr lang="en-US" dirty="0"/>
              <a:t>, </a:t>
            </a:r>
            <a:r>
              <a:rPr lang="en-US" i="1" dirty="0"/>
              <a:t>Triangle</a:t>
            </a:r>
            <a:r>
              <a:rPr lang="en-US" dirty="0"/>
              <a:t> and </a:t>
            </a:r>
            <a:r>
              <a:rPr lang="en-US" i="1" dirty="0"/>
              <a:t>Square</a:t>
            </a:r>
            <a:r>
              <a:rPr lang="en-US" dirty="0"/>
              <a:t> (inherited from </a:t>
            </a:r>
            <a:r>
              <a:rPr lang="en-US" i="1" dirty="0"/>
              <a:t>Shape</a:t>
            </a:r>
            <a:r>
              <a:rPr lang="en-US" dirty="0"/>
              <a:t> class). Define </a:t>
            </a:r>
            <a:r>
              <a:rPr lang="en-US" i="1" dirty="0"/>
              <a:t>draw</a:t>
            </a:r>
            <a:r>
              <a:rPr lang="en-US" dirty="0"/>
              <a:t> function to print these objects. Behavior should differ by the Device type (subtype of </a:t>
            </a:r>
            <a:r>
              <a:rPr lang="en-US" i="1" dirty="0" err="1"/>
              <a:t>OutputDevice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562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4AAE-B2EC-4ED3-A6B1-962ADAB5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Kapcsolódó kép">
            <a:extLst>
              <a:ext uri="{FF2B5EF4-FFF2-40B4-BE49-F238E27FC236}">
                <a16:creationId xmlns:a16="http://schemas.microsoft.com/office/drawing/2014/main" id="{E3EF21B9-4CEE-4C49-B5E1-41B592538B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71" y="2120900"/>
            <a:ext cx="4063008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D9B-A148-4BBF-B1A5-15710F59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8" name="Picture 4" descr="Képtalálat a következőre: „thank you for attention”">
            <a:extLst>
              <a:ext uri="{FF2B5EF4-FFF2-40B4-BE49-F238E27FC236}">
                <a16:creationId xmlns:a16="http://schemas.microsoft.com/office/drawing/2014/main" id="{D68CBFAF-BCA2-44B3-9EE5-02DEB7A9A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04" y="2120900"/>
            <a:ext cx="3472542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4581-D7B7-4088-8EFE-FA3F0F0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1873D-91DF-4A16-BAED-2EE732AA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8" y="2447734"/>
            <a:ext cx="6172200" cy="3800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B4BB0-9C9C-43B6-9F90-CE049F67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02" y="2322576"/>
            <a:ext cx="5662397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1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224-7272-40F1-A0E1-14CF54A0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methods - equals</a:t>
            </a:r>
          </a:p>
        </p:txBody>
      </p:sp>
      <p:pic>
        <p:nvPicPr>
          <p:cNvPr id="1028" name="Picture 4" descr="Képtalálat a következőre: „spider man meme”">
            <a:extLst>
              <a:ext uri="{FF2B5EF4-FFF2-40B4-BE49-F238E27FC236}">
                <a16:creationId xmlns:a16="http://schemas.microsoft.com/office/drawing/2014/main" id="{A9EE7813-E76D-4E13-A7DA-E7D02ADC43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19" y="2120900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5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35D0-6D35-4CC7-8E4C-099560F6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methods -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D0EC-6964-41F0-AA58-D2C10DD1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736593"/>
          </a:xfrm>
        </p:spPr>
        <p:txBody>
          <a:bodyPr>
            <a:normAutofit/>
          </a:bodyPr>
          <a:lstStyle/>
          <a:p>
            <a:r>
              <a:rPr lang="en-US" dirty="0"/>
              <a:t>Not symmetric</a:t>
            </a:r>
          </a:p>
          <a:p>
            <a:r>
              <a:rPr lang="en-US" dirty="0"/>
              <a:t>Access private arguments</a:t>
            </a:r>
          </a:p>
          <a:p>
            <a:endParaRPr lang="en-US" dirty="0"/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Avoid binary methods</a:t>
            </a:r>
          </a:p>
          <a:p>
            <a:pPr lvl="1"/>
            <a:r>
              <a:rPr lang="en-US" dirty="0"/>
              <a:t>Use functions instead</a:t>
            </a:r>
          </a:p>
          <a:p>
            <a:pPr lvl="1"/>
            <a:r>
              <a:rPr lang="en-US" dirty="0"/>
              <a:t>Aggregate to a new object</a:t>
            </a:r>
          </a:p>
          <a:p>
            <a:pPr lvl="1"/>
            <a:r>
              <a:rPr lang="en-US" dirty="0"/>
              <a:t>Embrace binary methods</a:t>
            </a:r>
          </a:p>
          <a:p>
            <a:pPr lvl="2"/>
            <a:r>
              <a:rPr lang="en-US" dirty="0"/>
              <a:t>Matching</a:t>
            </a:r>
          </a:p>
          <a:p>
            <a:pPr lvl="2"/>
            <a:r>
              <a:rPr lang="en-US" b="1" dirty="0"/>
              <a:t>Multi-methods</a:t>
            </a:r>
          </a:p>
          <a:p>
            <a:pPr lvl="2"/>
            <a:r>
              <a:rPr lang="en-US" dirty="0"/>
              <a:t>Simulate multi-methods</a:t>
            </a:r>
          </a:p>
          <a:p>
            <a:pPr lvl="2"/>
            <a:r>
              <a:rPr lang="en-US" dirty="0"/>
              <a:t>Precise </a:t>
            </a:r>
            <a:r>
              <a:rPr lang="en-US" dirty="0" err="1"/>
              <a:t>typings</a:t>
            </a:r>
            <a:endParaRPr lang="en-US" dirty="0"/>
          </a:p>
          <a:p>
            <a:pPr lvl="1"/>
            <a:r>
              <a:rPr lang="en-US" dirty="0"/>
              <a:t>Privileged access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3DAD48-4097-4093-8551-D22D9F4A89E7}"/>
              </a:ext>
            </a:extLst>
          </p:cNvPr>
          <p:cNvSpPr/>
          <p:nvPr/>
        </p:nvSpPr>
        <p:spPr>
          <a:xfrm>
            <a:off x="1792705" y="5305926"/>
            <a:ext cx="1696453" cy="3248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578B-93CC-4494-BC46-D732D2F1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B5D97-6C7F-492F-B24C-E821E4AD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594"/>
            <a:ext cx="12192000" cy="56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8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D1AFB-E7FB-4A8D-B48C-83EB697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181225"/>
            <a:ext cx="10601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7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7C70-C1FB-42C3-95AF-7964F157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66846" cy="1609344"/>
          </a:xfrm>
        </p:spPr>
        <p:txBody>
          <a:bodyPr/>
          <a:lstStyle/>
          <a:p>
            <a:r>
              <a:rPr lang="en-US" dirty="0"/>
              <a:t>Example Task – Space object collision</a:t>
            </a:r>
          </a:p>
        </p:txBody>
      </p:sp>
      <p:pic>
        <p:nvPicPr>
          <p:cNvPr id="3074" name="Picture 2" descr="Képtalálat a következőre: „show me the code”">
            <a:extLst>
              <a:ext uri="{FF2B5EF4-FFF2-40B4-BE49-F238E27FC236}">
                <a16:creationId xmlns:a16="http://schemas.microsoft.com/office/drawing/2014/main" id="{3F77040D-7B29-4689-A75F-27B6B4E601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19" y="2120900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1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60A2-C9D3-499F-A53A-C84B0DD2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single dispatching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9E25-F703-438B-A876-9B8BBAD3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en-US" dirty="0"/>
              <a:t>OOP: run-time ‘type’ of the receiver determines the invoked method</a:t>
            </a:r>
          </a:p>
          <a:p>
            <a:endParaRPr lang="en-US" dirty="0"/>
          </a:p>
          <a:p>
            <a:r>
              <a:rPr lang="en-US" dirty="0"/>
              <a:t>Other arguments does not participate on method lookup</a:t>
            </a:r>
          </a:p>
          <a:p>
            <a:endParaRPr lang="en-US" dirty="0"/>
          </a:p>
          <a:p>
            <a:r>
              <a:rPr lang="en-US" dirty="0"/>
              <a:t>First argument is privileged</a:t>
            </a:r>
          </a:p>
          <a:p>
            <a:endParaRPr lang="en-US" dirty="0"/>
          </a:p>
          <a:p>
            <a:r>
              <a:rPr lang="en-US" dirty="0"/>
              <a:t>Problem: asymmetry</a:t>
            </a:r>
          </a:p>
          <a:p>
            <a:pPr lvl="1"/>
            <a:r>
              <a:rPr lang="en-US" dirty="0"/>
              <a:t>Binary methods (see later)</a:t>
            </a:r>
          </a:p>
          <a:p>
            <a:pPr lvl="1"/>
            <a:r>
              <a:rPr lang="en-US" dirty="0">
                <a:latin typeface="Courier"/>
                <a:cs typeface="Calibri" panose="020F0502020204030204" pitchFamily="34" charset="0"/>
              </a:rPr>
              <a:t>point1.equals(point2)</a:t>
            </a:r>
          </a:p>
          <a:p>
            <a:pPr lvl="1"/>
            <a:r>
              <a:rPr lang="en-US" dirty="0" err="1">
                <a:latin typeface="Courier"/>
              </a:rPr>
              <a:t>pairdo</a:t>
            </a:r>
            <a:r>
              <a:rPr lang="en-US" dirty="0">
                <a:latin typeface="Courier"/>
              </a:rPr>
              <a:t>(c1, c2, block)</a:t>
            </a:r>
          </a:p>
          <a:p>
            <a:pPr lvl="1"/>
            <a:r>
              <a:rPr lang="en-US" dirty="0" err="1">
                <a:latin typeface="Courier"/>
              </a:rPr>
              <a:t>displayOn</a:t>
            </a:r>
            <a:r>
              <a:rPr lang="en-US" dirty="0">
                <a:latin typeface="Courier"/>
              </a:rPr>
              <a:t>(shape, device)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786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60A2-C9D3-499F-A53A-C84B0DD2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Double dispatching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9E25-F703-438B-A876-9B8BBAD3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31008"/>
            <a:ext cx="10058400" cy="4050792"/>
          </a:xfrm>
        </p:spPr>
        <p:txBody>
          <a:bodyPr anchor="b"/>
          <a:lstStyle/>
          <a:p>
            <a:pPr algn="just"/>
            <a:r>
              <a:rPr lang="en-US" dirty="0"/>
              <a:t>For each original method, the programmer must add at least two methods for each additional dispatched argument:</a:t>
            </a:r>
          </a:p>
          <a:p>
            <a:pPr lvl="1" algn="just"/>
            <a:r>
              <a:rPr lang="en-US" dirty="0"/>
              <a:t>one that starts the double dispatching by resending the message to the argument with the type of the receiver encoded in the new name</a:t>
            </a:r>
          </a:p>
          <a:p>
            <a:pPr lvl="1" algn="just"/>
            <a:r>
              <a:rPr lang="en-US" dirty="0"/>
              <a:t>another one that does the default action for arguments of other types.</a:t>
            </a:r>
          </a:p>
          <a:p>
            <a:pPr algn="just"/>
            <a:r>
              <a:rPr lang="en-US" dirty="0"/>
              <a:t>Maintaining can be difficult and error-prone.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06EE3-42EB-4737-AB06-9C28D47F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920"/>
            <a:ext cx="717232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E0780-C766-41A0-AA8E-2A1F27C3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830450"/>
            <a:ext cx="8839200" cy="1933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2DB76BA7-DE93-41D6-A987-228E65C4C237}"/>
              </a:ext>
            </a:extLst>
          </p:cNvPr>
          <p:cNvSpPr>
            <a:spLocks/>
          </p:cNvSpPr>
          <p:nvPr/>
        </p:nvSpPr>
        <p:spPr>
          <a:xfrm flipV="1">
            <a:off x="1819275" y="2588703"/>
            <a:ext cx="1533525" cy="136474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52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60A2-C9D3-499F-A53A-C84B0DD2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Multiple dispatching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9E25-F703-438B-A876-9B8BBAD3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/>
          <a:lstStyle/>
          <a:p>
            <a:r>
              <a:rPr lang="en-US" i="1" dirty="0"/>
              <a:t>“A multi-method is a collection of method bodies associated with one message name.”</a:t>
            </a:r>
          </a:p>
          <a:p>
            <a:endParaRPr lang="en-US" dirty="0"/>
          </a:p>
          <a:p>
            <a:r>
              <a:rPr lang="en-US" dirty="0"/>
              <a:t>Multiple dispatching languages:</a:t>
            </a:r>
          </a:p>
          <a:p>
            <a:pPr lvl="1"/>
            <a:r>
              <a:rPr lang="en-US" dirty="0"/>
              <a:t>Arguments can participate in method lookup</a:t>
            </a:r>
          </a:p>
          <a:p>
            <a:pPr lvl="1"/>
            <a:r>
              <a:rPr lang="en-US" dirty="0"/>
              <a:t>Methods: multi-methods</a:t>
            </a:r>
          </a:p>
          <a:p>
            <a:endParaRPr lang="en-US" dirty="0"/>
          </a:p>
          <a:p>
            <a:r>
              <a:rPr lang="en-US" dirty="0"/>
              <a:t>Several privileged arguments</a:t>
            </a:r>
          </a:p>
          <a:p>
            <a:endParaRPr lang="en-US" dirty="0"/>
          </a:p>
          <a:p>
            <a:r>
              <a:rPr lang="en-US" dirty="0"/>
              <a:t>Just useful 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7307-9743-45F5-A70A-38F65A4AB820}"/>
              </a:ext>
            </a:extLst>
          </p:cNvPr>
          <p:cNvSpPr txBox="1"/>
          <p:nvPr/>
        </p:nvSpPr>
        <p:spPr>
          <a:xfrm>
            <a:off x="9153921" y="3429000"/>
            <a:ext cx="238436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expressive</a:t>
            </a:r>
          </a:p>
          <a:p>
            <a:r>
              <a:rPr lang="en-US" sz="2000" dirty="0"/>
              <a:t>More natural</a:t>
            </a:r>
          </a:p>
          <a:p>
            <a:r>
              <a:rPr lang="en-US" sz="2000" dirty="0"/>
              <a:t>More readable</a:t>
            </a:r>
          </a:p>
          <a:p>
            <a:r>
              <a:rPr lang="en-US" sz="2000" dirty="0"/>
              <a:t>Less error-prone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3067C-F3B8-4057-8E12-C7002634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58" y="5304534"/>
            <a:ext cx="8702842" cy="15534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340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multi-methods in 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B5CB9-E9D7-4B32-AA33-1C5B2150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lang="en-US" dirty="0"/>
              <a:t>Why not in modern languages?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Efficiency</a:t>
            </a:r>
            <a:endParaRPr lang="en-US" i="1" dirty="0"/>
          </a:p>
          <a:p>
            <a:pPr lvl="1"/>
            <a:r>
              <a:rPr lang="en-US" i="1" dirty="0"/>
              <a:t>“Just don’t feel object-oriented”</a:t>
            </a:r>
          </a:p>
          <a:p>
            <a:pPr lvl="1"/>
            <a:r>
              <a:rPr lang="en-US" dirty="0"/>
              <a:t>Different programming style required</a:t>
            </a:r>
          </a:p>
          <a:p>
            <a:pPr lvl="1"/>
            <a:endParaRPr lang="en-US" dirty="0"/>
          </a:p>
          <a:p>
            <a:r>
              <a:rPr lang="en-US" dirty="0"/>
              <a:t>OOP: methods are associated to data types, which are inherited</a:t>
            </a:r>
          </a:p>
          <a:p>
            <a:endParaRPr lang="en-US" dirty="0"/>
          </a:p>
          <a:p>
            <a:r>
              <a:rPr lang="en-US" dirty="0"/>
              <a:t>Multi-methods are defined externally</a:t>
            </a:r>
          </a:p>
          <a:p>
            <a:pPr lvl="1"/>
            <a:r>
              <a:rPr lang="en-US" dirty="0"/>
              <a:t>CLOS: </a:t>
            </a:r>
            <a:r>
              <a:rPr lang="en-US" dirty="0" err="1"/>
              <a:t>multimethods</a:t>
            </a:r>
            <a:r>
              <a:rPr lang="en-US" dirty="0"/>
              <a:t> are grouped into generic functions (decentralized)</a:t>
            </a:r>
          </a:p>
          <a:p>
            <a:pPr lvl="1"/>
            <a:r>
              <a:rPr lang="en-US" dirty="0"/>
              <a:t>Functional-style</a:t>
            </a:r>
          </a:p>
          <a:p>
            <a:pPr lvl="1"/>
            <a:r>
              <a:rPr lang="en-US" dirty="0"/>
              <a:t>Outside of all objects </a:t>
            </a:r>
            <a:r>
              <a:rPr lang="en-US" dirty="0">
                <a:sym typeface="Wingdings" panose="05000000000000000000" pitchFamily="2" charset="2"/>
              </a:rPr>
              <a:t> Encapsulation is precluded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928-AC7F-4761-A531-A2E29E0E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multi-methods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EB5CB9-E9D7-4B32-AA33-1C5B2150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Data-abstraction-oriented programming methodology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Idea: multi-method is part of each dispatched data type </a:t>
            </a:r>
            <a:r>
              <a:rPr lang="en-US" dirty="0">
                <a:sym typeface="Wingdings" panose="05000000000000000000" pitchFamily="2" charset="2"/>
              </a:rPr>
              <a:t> Encapsulation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Closely connected multi-methods access an object’s private internals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Cecil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A message is sent to all its arguments, they together select the method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Method can be ‘part of’ several data types</a:t>
            </a:r>
          </a:p>
          <a:p>
            <a:pPr lvl="1" algn="just"/>
            <a:r>
              <a:rPr lang="en-US" dirty="0"/>
              <a:t>Programming environment </a:t>
            </a:r>
            <a:r>
              <a:rPr lang="en-US" dirty="0">
                <a:sym typeface="Wingdings" panose="05000000000000000000" pitchFamily="2" charset="2"/>
              </a:rPr>
              <a:t> browse all objects that related to a multi-method</a:t>
            </a:r>
          </a:p>
          <a:p>
            <a:pPr lvl="1" algn="just"/>
            <a:r>
              <a:rPr lang="en-US" dirty="0"/>
              <a:t>A multi-method is granted privileged access to all objects of which the multi-method is a part</a:t>
            </a:r>
          </a:p>
          <a:p>
            <a:pPr lvl="1" algn="just"/>
            <a:r>
              <a:rPr lang="en-US" dirty="0"/>
              <a:t>Multi-methods closely connected to its objects but weakly to each other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0F042-34A1-47C6-9075-18C26515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832" y="2925527"/>
            <a:ext cx="398796" cy="3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6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8623</TotalTime>
  <Words>1313</Words>
  <Application>Microsoft Office PowerPoint</Application>
  <PresentationFormat>Widescreen</PresentationFormat>
  <Paragraphs>205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</vt:lpstr>
      <vt:lpstr>Rockwell</vt:lpstr>
      <vt:lpstr>Rockwell Condensed</vt:lpstr>
      <vt:lpstr>Wingdings</vt:lpstr>
      <vt:lpstr>Wood Type</vt:lpstr>
      <vt:lpstr>Multi-methods</vt:lpstr>
      <vt:lpstr>Contents</vt:lpstr>
      <vt:lpstr>Example tasks</vt:lpstr>
      <vt:lpstr>Example Task – Space object collision</vt:lpstr>
      <vt:lpstr>Introduction – single dispatching</vt:lpstr>
      <vt:lpstr>Introduction – Double dispatching</vt:lpstr>
      <vt:lpstr>Introduction – Multiple dispatching</vt:lpstr>
      <vt:lpstr>multi-methods in OOP</vt:lpstr>
      <vt:lpstr>Object-oriented multi-methods</vt:lpstr>
      <vt:lpstr>Cecil</vt:lpstr>
      <vt:lpstr>Cecil</vt:lpstr>
      <vt:lpstr>Cecil</vt:lpstr>
      <vt:lpstr>PowerPoint Presentation</vt:lpstr>
      <vt:lpstr>Cecil – method lookup</vt:lpstr>
      <vt:lpstr>Cecil – method lookup</vt:lpstr>
      <vt:lpstr>Cecil - Examples</vt:lpstr>
      <vt:lpstr>Cecil - Tasks</vt:lpstr>
      <vt:lpstr>Cecil - Encapsulation</vt:lpstr>
      <vt:lpstr>Encapsulation - Privileged multi-methods</vt:lpstr>
      <vt:lpstr>Encapsulation – Private multi-methods</vt:lpstr>
      <vt:lpstr>Encapsulation – Private multi-methods</vt:lpstr>
      <vt:lpstr>Encapsulation – Possible breaches</vt:lpstr>
      <vt:lpstr>Encapsulation – Possible breaches</vt:lpstr>
      <vt:lpstr>PowerPoint Presentation</vt:lpstr>
      <vt:lpstr>Relaxed Multi Java</vt:lpstr>
      <vt:lpstr>Relaxed Multi Java</vt:lpstr>
      <vt:lpstr>Relaxed Multi Java</vt:lpstr>
      <vt:lpstr>Simulate multimethods in C</vt:lpstr>
      <vt:lpstr>Summary</vt:lpstr>
      <vt:lpstr>Questions?</vt:lpstr>
      <vt:lpstr>Thank you!</vt:lpstr>
      <vt:lpstr>Binary methods</vt:lpstr>
      <vt:lpstr>Binary methods - equals</vt:lpstr>
      <vt:lpstr>Binary methods - problems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Multimetodok</dc:title>
  <dc:creator>Dávid Kelemen</dc:creator>
  <cp:lastModifiedBy>Dávid Kelemen</cp:lastModifiedBy>
  <cp:revision>215</cp:revision>
  <dcterms:created xsi:type="dcterms:W3CDTF">2019-10-20T11:20:12Z</dcterms:created>
  <dcterms:modified xsi:type="dcterms:W3CDTF">2019-11-03T19:18:54Z</dcterms:modified>
</cp:coreProperties>
</file>