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7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0" r:id="rId12"/>
    <p:sldId id="276" r:id="rId13"/>
    <p:sldId id="269" r:id="rId14"/>
    <p:sldId id="272" r:id="rId15"/>
    <p:sldId id="278" r:id="rId16"/>
    <p:sldId id="273" r:id="rId17"/>
    <p:sldId id="279" r:id="rId18"/>
    <p:sldId id="277" r:id="rId19"/>
    <p:sldId id="280" r:id="rId20"/>
    <p:sldId id="283" r:id="rId21"/>
    <p:sldId id="282" r:id="rId22"/>
    <p:sldId id="285" r:id="rId2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8FE"/>
    <a:srgbClr val="D9EBF4"/>
    <a:srgbClr val="ADD3E8"/>
    <a:srgbClr val="9FD8E9"/>
    <a:srgbClr val="EAF2F7"/>
    <a:srgbClr val="5AB4D1"/>
    <a:srgbClr val="E3F1FA"/>
    <a:srgbClr val="335A84"/>
    <a:srgbClr val="245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3D2534-DC33-4AE2-B53F-5108A25B2258}" v="83" dt="2025-06-29T17:48:50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20T18:38:37.4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2699 5895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5D38AC-33F6-7F43-43C1-9279BF25AA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707" b="51848"/>
          <a:stretch>
            <a:fillRect/>
          </a:stretch>
        </p:blipFill>
        <p:spPr>
          <a:xfrm>
            <a:off x="0" y="0"/>
            <a:ext cx="3997736" cy="3302272"/>
          </a:xfrm>
          <a:prstGeom prst="rect">
            <a:avLst/>
          </a:prstGeom>
        </p:spPr>
      </p:pic>
      <p:pic>
        <p:nvPicPr>
          <p:cNvPr id="5" name="Picture 4" descr="A blue and white squares&#10;&#10;AI-generated content may be incorrect.">
            <a:extLst>
              <a:ext uri="{FF2B5EF4-FFF2-40B4-BE49-F238E27FC236}">
                <a16:creationId xmlns:a16="http://schemas.microsoft.com/office/drawing/2014/main" id="{6613B271-159D-E6FA-F70C-7AB0F12DD8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835" t="41291"/>
          <a:stretch>
            <a:fillRect/>
          </a:stretch>
        </p:blipFill>
        <p:spPr>
          <a:xfrm>
            <a:off x="7722973" y="2831757"/>
            <a:ext cx="4469029" cy="4026252"/>
          </a:xfrm>
          <a:prstGeom prst="rect">
            <a:avLst/>
          </a:prstGeom>
        </p:spPr>
      </p:pic>
      <p:pic>
        <p:nvPicPr>
          <p:cNvPr id="7" name="Picture 6" descr="A blue cloud on a white background&#10;&#10;AI-generated content may be incorrect.">
            <a:extLst>
              <a:ext uri="{FF2B5EF4-FFF2-40B4-BE49-F238E27FC236}">
                <a16:creationId xmlns:a16="http://schemas.microsoft.com/office/drawing/2014/main" id="{73FDEDE8-E8CE-9C73-D64E-63360C54E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94" t="6131" r="3923" b="1903"/>
          <a:stretch>
            <a:fillRect/>
          </a:stretch>
        </p:blipFill>
        <p:spPr>
          <a:xfrm>
            <a:off x="1416074" y="906078"/>
            <a:ext cx="9246882" cy="5045579"/>
          </a:xfrm>
          <a:prstGeom prst="ellipse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>
                <a:solidFill>
                  <a:schemeClr val="accent1">
                    <a:lumMod val="76000"/>
                  </a:schemeClr>
                </a:solidFill>
                <a:ea typeface="+mn-lt"/>
                <a:cs typeface="+mn-lt"/>
              </a:rPr>
              <a:t>Understanding Modern Data Architectures</a:t>
            </a:r>
            <a:endParaRPr lang="en-US" sz="3200">
              <a:solidFill>
                <a:schemeClr val="accent1">
                  <a:lumMod val="76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7460" y="1276822"/>
            <a:ext cx="9617675" cy="2325817"/>
          </a:xfrm>
        </p:spPr>
        <p:txBody>
          <a:bodyPr>
            <a:normAutofit/>
          </a:bodyPr>
          <a:lstStyle/>
          <a:p>
            <a:r>
              <a:rPr lang="en-GB" sz="7200" b="1">
                <a:solidFill>
                  <a:schemeClr val="tx2"/>
                </a:solidFill>
                <a:ea typeface="+mj-lt"/>
                <a:cs typeface="+mj-lt"/>
              </a:rPr>
              <a:t>Data Lake &amp; Warehouse</a:t>
            </a:r>
            <a:endParaRPr lang="en-US" sz="7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0409F-E8B0-BD08-0838-34275E89D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5145EA-8838-06F9-6EC8-8515CF7ABC7A}"/>
              </a:ext>
            </a:extLst>
          </p:cNvPr>
          <p:cNvSpPr txBox="1"/>
          <p:nvPr/>
        </p:nvSpPr>
        <p:spPr>
          <a:xfrm>
            <a:off x="5104268" y="886161"/>
            <a:ext cx="614154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800" b="1">
                <a:solidFill>
                  <a:schemeClr val="accent1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Data Lake Architecture</a:t>
            </a:r>
            <a:endParaRPr lang="en-US" sz="4800">
              <a:solidFill>
                <a:schemeClr val="accent1">
                  <a:lumMod val="76000"/>
                </a:schemeClr>
              </a:solidFill>
              <a:latin typeface="Aptos Display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56FAC0-FDCC-FE45-68DD-3E4ED9AF070A}"/>
              </a:ext>
            </a:extLst>
          </p:cNvPr>
          <p:cNvSpPr/>
          <p:nvPr/>
        </p:nvSpPr>
        <p:spPr>
          <a:xfrm rot="-240000">
            <a:off x="-3140950" y="-217878"/>
            <a:ext cx="7505468" cy="735636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C636C9-C254-A537-B398-F1FA4BCD32B8}"/>
              </a:ext>
            </a:extLst>
          </p:cNvPr>
          <p:cNvSpPr/>
          <p:nvPr/>
        </p:nvSpPr>
        <p:spPr>
          <a:xfrm>
            <a:off x="-1411718" y="1451177"/>
            <a:ext cx="4059905" cy="403227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936BA4-18F5-8209-8874-AC9A7706189C}"/>
              </a:ext>
            </a:extLst>
          </p:cNvPr>
          <p:cNvSpPr/>
          <p:nvPr/>
        </p:nvSpPr>
        <p:spPr>
          <a:xfrm>
            <a:off x="460980" y="-408522"/>
            <a:ext cx="289825" cy="7728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024E21-BA53-B491-D36A-EE292B1BA311}"/>
              </a:ext>
            </a:extLst>
          </p:cNvPr>
          <p:cNvSpPr/>
          <p:nvPr/>
        </p:nvSpPr>
        <p:spPr>
          <a:xfrm rot="7020000">
            <a:off x="460980" y="-430608"/>
            <a:ext cx="289825" cy="7728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B78ADD-C250-1FA1-F4E9-E379C08C49F3}"/>
              </a:ext>
            </a:extLst>
          </p:cNvPr>
          <p:cNvSpPr/>
          <p:nvPr/>
        </p:nvSpPr>
        <p:spPr>
          <a:xfrm rot="3360000">
            <a:off x="472023" y="-397478"/>
            <a:ext cx="289825" cy="7728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124060-AE72-689A-457E-9BBE00A39911}"/>
              </a:ext>
            </a:extLst>
          </p:cNvPr>
          <p:cNvSpPr/>
          <p:nvPr/>
        </p:nvSpPr>
        <p:spPr>
          <a:xfrm>
            <a:off x="-557042" y="2274960"/>
            <a:ext cx="2319662" cy="23126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223E5E-C08C-4E25-EDB1-B1F9B9CA5B41}"/>
              </a:ext>
            </a:extLst>
          </p:cNvPr>
          <p:cNvSpPr txBox="1"/>
          <p:nvPr/>
        </p:nvSpPr>
        <p:spPr>
          <a:xfrm>
            <a:off x="2339812" y="2610313"/>
            <a:ext cx="2172481" cy="13619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650" b="1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/>
                <a:ea typeface="+mn-lt"/>
                <a:cs typeface="+mn-lt"/>
              </a:rPr>
              <a:t>Governance</a:t>
            </a:r>
            <a:endParaRPr lang="en-US" sz="2650">
              <a:solidFill>
                <a:schemeClr val="accent2">
                  <a:lumMod val="40000"/>
                  <a:lumOff val="60000"/>
                </a:schemeClr>
              </a:solidFill>
              <a:latin typeface="Aptos Display"/>
              <a:ea typeface="+mn-lt"/>
              <a:cs typeface="+mn-lt"/>
            </a:endParaRPr>
          </a:p>
          <a:p>
            <a:pPr algn="ctr"/>
            <a:r>
              <a:rPr lang="en-GB" sz="2650" b="1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/>
                <a:ea typeface="+mn-lt"/>
                <a:cs typeface="+mn-lt"/>
              </a:rPr>
              <a:t>Security &amp;</a:t>
            </a:r>
            <a:endParaRPr lang="en-US" sz="2650">
              <a:solidFill>
                <a:schemeClr val="accent2">
                  <a:lumMod val="40000"/>
                  <a:lumOff val="60000"/>
                </a:schemeClr>
              </a:solidFill>
              <a:latin typeface="Aptos Display"/>
              <a:ea typeface="+mn-lt"/>
              <a:cs typeface="+mn-lt"/>
            </a:endParaRPr>
          </a:p>
          <a:p>
            <a:pPr algn="ctr"/>
            <a:r>
              <a:rPr lang="en-GB" sz="2650" b="1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/>
                <a:ea typeface="+mn-lt"/>
                <a:cs typeface="+mn-lt"/>
              </a:rPr>
              <a:t>Monitoring</a:t>
            </a:r>
            <a:endParaRPr lang="en-US" sz="2650">
              <a:solidFill>
                <a:schemeClr val="accent2">
                  <a:lumMod val="40000"/>
                  <a:lumOff val="60000"/>
                </a:schemeClr>
              </a:solidFill>
              <a:latin typeface="Aptos Display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1B8892-F895-376A-3218-AC0A64509995}"/>
              </a:ext>
            </a:extLst>
          </p:cNvPr>
          <p:cNvSpPr txBox="1"/>
          <p:nvPr/>
        </p:nvSpPr>
        <p:spPr>
          <a:xfrm>
            <a:off x="1696243" y="2799558"/>
            <a:ext cx="952284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 b="1">
                <a:solidFill>
                  <a:schemeClr val="accent2">
                    <a:lumMod val="60000"/>
                    <a:lumOff val="40000"/>
                  </a:schemeClr>
                </a:solidFill>
                <a:latin typeface="Aptos Display"/>
              </a:rPr>
              <a:t>6.</a:t>
            </a:r>
            <a:endParaRPr lang="en-US" sz="6000" b="1">
              <a:solidFill>
                <a:schemeClr val="accent2">
                  <a:lumMod val="60000"/>
                  <a:lumOff val="40000"/>
                </a:schemeClr>
              </a:solidFill>
              <a:latin typeface="Aptos Display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E1B9E2-DDE9-FFE3-E9D0-324FE811A20C}"/>
              </a:ext>
            </a:extLst>
          </p:cNvPr>
          <p:cNvSpPr txBox="1"/>
          <p:nvPr/>
        </p:nvSpPr>
        <p:spPr>
          <a:xfrm>
            <a:off x="1051009" y="5485050"/>
            <a:ext cx="196399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Data</a:t>
            </a:r>
            <a:endParaRPr lang="en-US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Sources</a:t>
            </a:r>
            <a:endParaRPr lang="en-US">
              <a:solidFill>
                <a:schemeClr val="bg1"/>
              </a:solidFill>
              <a:latin typeface="Aptos Display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6DAC20-A552-BA86-CC9E-94CB4D3B6479}"/>
              </a:ext>
            </a:extLst>
          </p:cNvPr>
          <p:cNvSpPr txBox="1"/>
          <p:nvPr/>
        </p:nvSpPr>
        <p:spPr>
          <a:xfrm>
            <a:off x="932964" y="356549"/>
            <a:ext cx="22056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Data</a:t>
            </a:r>
            <a:endParaRPr lang="en-US" sz="2400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  <a:p>
            <a:pPr algn="ctr"/>
            <a:r>
              <a:rPr lang="en-GB" sz="2400" err="1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Consump</a:t>
            </a:r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-</a:t>
            </a:r>
            <a:endParaRPr lang="en-US" sz="2400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  <a:p>
            <a:pPr algn="ctr"/>
            <a:r>
              <a:rPr lang="en-GB" sz="2400" err="1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tion</a:t>
            </a:r>
            <a:endParaRPr lang="en-US" sz="2400" err="1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9C5E40-A4B6-222D-90A8-03AE9DA75AC3}"/>
              </a:ext>
            </a:extLst>
          </p:cNvPr>
          <p:cNvSpPr txBox="1"/>
          <p:nvPr/>
        </p:nvSpPr>
        <p:spPr>
          <a:xfrm>
            <a:off x="4722742" y="2001544"/>
            <a:ext cx="679782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b="1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Governance 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defines rules and policies for data access and quality. (e.g. </a:t>
            </a:r>
            <a:r>
              <a:rPr lang="en-GB" sz="2400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Apache Atlas, Collibra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GB" sz="2400" b="1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Security protocols 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protects data from unauthorized access. (e.g. </a:t>
            </a:r>
            <a:r>
              <a:rPr lang="en-GB" sz="2400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Varonis, McAfee Total Protection for Data Loss Prevention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)</a:t>
            </a:r>
            <a:endParaRPr lang="en-GB" sz="2400">
              <a:solidFill>
                <a:schemeClr val="accent1"/>
              </a:solidFill>
              <a:latin typeface="Aptos Display"/>
            </a:endParaRPr>
          </a:p>
          <a:p>
            <a:pPr marL="342900" indent="-342900">
              <a:buFont typeface="Arial"/>
              <a:buChar char="•"/>
            </a:pPr>
            <a:r>
              <a:rPr lang="en-GB" sz="2400" b="1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Monitoring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handles the oversight and flow of data from its raw form into more usable formats. (e.g. </a:t>
            </a:r>
            <a:r>
              <a:rPr lang="en-GB" sz="2400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Talend, Apache </a:t>
            </a:r>
            <a:r>
              <a:rPr lang="en-GB" sz="2400" err="1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NiFi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GB" sz="2400" b="1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Stewardship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involves active data management and oversight. (e.g. </a:t>
            </a:r>
            <a:r>
              <a:rPr lang="en-GB" sz="2400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Alation, Waterline Data assist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BC378-43D7-6AA2-4EE9-1AA8979A39DE}"/>
              </a:ext>
            </a:extLst>
          </p:cNvPr>
          <p:cNvSpPr txBox="1"/>
          <p:nvPr/>
        </p:nvSpPr>
        <p:spPr>
          <a:xfrm>
            <a:off x="1088702" y="4210289"/>
            <a:ext cx="952284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>
                <a:solidFill>
                  <a:schemeClr val="accent1"/>
                </a:solidFill>
                <a:latin typeface="Aptos Display"/>
              </a:rPr>
              <a:t>1.</a:t>
            </a:r>
            <a:endParaRPr lang="en-US" sz="6000" b="1">
              <a:solidFill>
                <a:schemeClr val="accent1"/>
              </a:solidFill>
              <a:latin typeface="Aptos Displa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5415A-A550-724B-22F3-FF5DF261253B}"/>
              </a:ext>
            </a:extLst>
          </p:cNvPr>
          <p:cNvSpPr txBox="1"/>
          <p:nvPr/>
        </p:nvSpPr>
        <p:spPr>
          <a:xfrm>
            <a:off x="1088701" y="1491801"/>
            <a:ext cx="952284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>
                <a:solidFill>
                  <a:schemeClr val="accent1"/>
                </a:solidFill>
                <a:latin typeface="Aptos Display"/>
              </a:rPr>
              <a:t>5.</a:t>
            </a:r>
            <a:endParaRPr lang="en-US" sz="6000">
              <a:solidFill>
                <a:schemeClr val="accent1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95253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4C74D8C0-E694-F5FD-1255-172F65C7E3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579" b="6765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E57B8A-221C-3924-0A98-85046CC87803}"/>
              </a:ext>
            </a:extLst>
          </p:cNvPr>
          <p:cNvCxnSpPr/>
          <p:nvPr/>
        </p:nvCxnSpPr>
        <p:spPr>
          <a:xfrm flipH="1">
            <a:off x="6109365" y="1109461"/>
            <a:ext cx="26744" cy="55968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01777D-0CF1-D5A2-1092-F95887908F83}"/>
              </a:ext>
            </a:extLst>
          </p:cNvPr>
          <p:cNvCxnSpPr>
            <a:cxnSpLocks/>
          </p:cNvCxnSpPr>
          <p:nvPr/>
        </p:nvCxnSpPr>
        <p:spPr>
          <a:xfrm flipH="1">
            <a:off x="601531" y="3771602"/>
            <a:ext cx="10983065" cy="157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3C93A3B-AC23-8481-3BDC-2D4553850370}"/>
              </a:ext>
            </a:extLst>
          </p:cNvPr>
          <p:cNvSpPr/>
          <p:nvPr/>
        </p:nvSpPr>
        <p:spPr>
          <a:xfrm rot="1800000">
            <a:off x="416182" y="3559643"/>
            <a:ext cx="372632" cy="331229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3EE954F-5886-EEBF-823C-9FAA7962CBAA}"/>
              </a:ext>
            </a:extLst>
          </p:cNvPr>
          <p:cNvSpPr/>
          <p:nvPr/>
        </p:nvSpPr>
        <p:spPr>
          <a:xfrm rot="-1800000">
            <a:off x="11403398" y="3559641"/>
            <a:ext cx="372632" cy="331229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C72E699-F4BF-ECF9-F352-9113B11DEB9A}"/>
              </a:ext>
            </a:extLst>
          </p:cNvPr>
          <p:cNvSpPr/>
          <p:nvPr/>
        </p:nvSpPr>
        <p:spPr>
          <a:xfrm rot="7200000">
            <a:off x="6007614" y="933831"/>
            <a:ext cx="372632" cy="331229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A0F0CB6-BD9D-E8EE-0B5F-F2804867D389}"/>
              </a:ext>
            </a:extLst>
          </p:cNvPr>
          <p:cNvSpPr/>
          <p:nvPr/>
        </p:nvSpPr>
        <p:spPr>
          <a:xfrm rot="3600000">
            <a:off x="5966424" y="6288426"/>
            <a:ext cx="372632" cy="331229"/>
          </a:xfrm>
          <a:prstGeom prst="triangl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52200F-59D1-91C7-6BDB-0CE73DFB4261}"/>
              </a:ext>
            </a:extLst>
          </p:cNvPr>
          <p:cNvSpPr/>
          <p:nvPr/>
        </p:nvSpPr>
        <p:spPr>
          <a:xfrm>
            <a:off x="599530" y="1104168"/>
            <a:ext cx="5313971" cy="249930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1D7035-C14E-5102-0BB9-97EA95CF513B}"/>
              </a:ext>
            </a:extLst>
          </p:cNvPr>
          <p:cNvSpPr/>
          <p:nvPr/>
        </p:nvSpPr>
        <p:spPr>
          <a:xfrm>
            <a:off x="599529" y="3956519"/>
            <a:ext cx="5313971" cy="2458119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06828B-F305-4A16-0FD3-D560FDE16131}"/>
              </a:ext>
            </a:extLst>
          </p:cNvPr>
          <p:cNvSpPr/>
          <p:nvPr/>
        </p:nvSpPr>
        <p:spPr>
          <a:xfrm>
            <a:off x="6386610" y="1104168"/>
            <a:ext cx="5200702" cy="249930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BAFA64-51A8-7881-CBF2-310A9C673420}"/>
              </a:ext>
            </a:extLst>
          </p:cNvPr>
          <p:cNvSpPr/>
          <p:nvPr/>
        </p:nvSpPr>
        <p:spPr>
          <a:xfrm>
            <a:off x="6386611" y="3956520"/>
            <a:ext cx="5200701" cy="245811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7FA9C0-FBD4-0637-6E8E-B31F9728CB06}"/>
              </a:ext>
            </a:extLst>
          </p:cNvPr>
          <p:cNvSpPr txBox="1"/>
          <p:nvPr/>
        </p:nvSpPr>
        <p:spPr>
          <a:xfrm>
            <a:off x="670468" y="1531578"/>
            <a:ext cx="531997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Lower Costs: </a:t>
            </a:r>
            <a:r>
              <a:rPr lang="en-US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Uses open-source software and low-cost hardware, cutting both software and infrastructure expenses.</a:t>
            </a:r>
            <a:endParaRPr lang="en-US">
              <a:solidFill>
                <a:schemeClr val="bg1"/>
              </a:solidFill>
              <a:latin typeface="Aptos Display"/>
            </a:endParaRPr>
          </a:p>
          <a:p>
            <a:endParaRPr lang="en-US" b="1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  <a:p>
            <a:r>
              <a:rPr lang="en-US" b="1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One-Stop Data Storage: </a:t>
            </a:r>
            <a:r>
              <a:rPr lang="en-US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Handles all data types—structured, semi-structured, unstructured—in one place, enabling better data integration and analysis.</a:t>
            </a:r>
            <a:endParaRPr lang="en-US">
              <a:solidFill>
                <a:schemeClr val="bg1"/>
              </a:solidFill>
              <a:latin typeface="Aptos Display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9F66A0-1BF4-8570-F016-4F13927FA94C}"/>
              </a:ext>
            </a:extLst>
          </p:cNvPr>
          <p:cNvSpPr txBox="1"/>
          <p:nvPr/>
        </p:nvSpPr>
        <p:spPr>
          <a:xfrm>
            <a:off x="6507597" y="1459070"/>
            <a:ext cx="496128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Data Management: </a:t>
            </a:r>
            <a:r>
              <a:rPr lang="en-US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Governance and data handling are still maturing. Tools are improving but aren’t fully there yet.</a:t>
            </a:r>
          </a:p>
          <a:p>
            <a:endParaRPr lang="en-US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  <a:p>
            <a:r>
              <a:rPr lang="en-US" b="1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Security:</a:t>
            </a:r>
            <a:r>
              <a:rPr lang="en-US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 Historically weak, though improving. Many breaches still happen in traditional systems, not Hadoop-based ones.</a:t>
            </a:r>
            <a:endParaRPr lang="en-US">
              <a:solidFill>
                <a:schemeClr val="bg1"/>
              </a:solidFill>
              <a:latin typeface="Aptos Display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F3A12-9035-2C78-DA69-4A84AADBF88B}"/>
              </a:ext>
            </a:extLst>
          </p:cNvPr>
          <p:cNvSpPr txBox="1"/>
          <p:nvPr/>
        </p:nvSpPr>
        <p:spPr>
          <a:xfrm>
            <a:off x="686056" y="4368909"/>
            <a:ext cx="515450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Data Discovery:</a:t>
            </a:r>
            <a:r>
              <a:rPr lang="en-US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 Enables users to uncover insights they didn’t know to look for—going beyond traditional reports and queries.</a:t>
            </a:r>
            <a:endParaRPr lang="en-US">
              <a:solidFill>
                <a:schemeClr val="bg1"/>
              </a:solidFill>
              <a:latin typeface="Aptos Display"/>
            </a:endParaRPr>
          </a:p>
          <a:p>
            <a:endParaRPr lang="en-US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  <a:p>
            <a:r>
              <a:rPr lang="en-US" b="1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Advanced Analytics:</a:t>
            </a:r>
            <a:r>
              <a:rPr lang="en-US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 Supports predictive, prescriptive, and diagnostic analytics—moving beyond simple visuals to deeper, smarter insights.</a:t>
            </a:r>
            <a:endParaRPr lang="en-US">
              <a:solidFill>
                <a:schemeClr val="bg1"/>
              </a:solidFill>
              <a:latin typeface="Aptos" panose="020B0004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CA9C5D-F700-257E-7658-7FEA534DBABC}"/>
              </a:ext>
            </a:extLst>
          </p:cNvPr>
          <p:cNvSpPr txBox="1"/>
          <p:nvPr/>
        </p:nvSpPr>
        <p:spPr>
          <a:xfrm>
            <a:off x="6545068" y="4373485"/>
            <a:ext cx="5051104" cy="20828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Resistance to Change:</a:t>
            </a:r>
            <a:r>
              <a:rPr lang="en-US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 Transitioning from legacy systems is costly and disruptive, requiring cultural and operational shifts.</a:t>
            </a:r>
            <a:endParaRPr lang="en-US">
              <a:solidFill>
                <a:schemeClr val="bg1"/>
              </a:solidFill>
              <a:latin typeface="Aptos Display"/>
            </a:endParaRPr>
          </a:p>
          <a:p>
            <a:endParaRPr lang="en-US" b="1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  <a:p>
            <a:r>
              <a:rPr lang="en-US" b="1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Skills Gap: </a:t>
            </a:r>
            <a:r>
              <a:rPr lang="en-US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Demand for expertise in big data tools is high, but talent is limited. However, this creates a chance to upskill and innovate.</a:t>
            </a:r>
            <a:endParaRPr lang="en-US">
              <a:solidFill>
                <a:schemeClr val="bg1"/>
              </a:solidFill>
              <a:latin typeface="Aptos Display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0AB947-924B-7E6E-53F2-1EDDE33E681F}"/>
              </a:ext>
            </a:extLst>
          </p:cNvPr>
          <p:cNvSpPr txBox="1"/>
          <p:nvPr/>
        </p:nvSpPr>
        <p:spPr>
          <a:xfrm>
            <a:off x="1892126" y="141516"/>
            <a:ext cx="83359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chemeClr val="accent1">
                    <a:lumMod val="76000"/>
                  </a:schemeClr>
                </a:solidFill>
                <a:latin typeface="Aptos Display"/>
              </a:rPr>
              <a:t>SWOT Analysis of Data Lake</a:t>
            </a:r>
            <a:endParaRPr lang="en-US">
              <a:solidFill>
                <a:schemeClr val="accent1">
                  <a:lumMod val="76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C0A9F5-1D1D-9D4D-C081-3B07021B162D}"/>
              </a:ext>
            </a:extLst>
          </p:cNvPr>
          <p:cNvSpPr txBox="1"/>
          <p:nvPr/>
        </p:nvSpPr>
        <p:spPr>
          <a:xfrm>
            <a:off x="2062317" y="1139351"/>
            <a:ext cx="237381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Aptos Display"/>
              </a:rPr>
              <a:t>STRENGTHS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88C452-3959-90E1-245D-4D13BD9F981F}"/>
              </a:ext>
            </a:extLst>
          </p:cNvPr>
          <p:cNvSpPr txBox="1"/>
          <p:nvPr/>
        </p:nvSpPr>
        <p:spPr>
          <a:xfrm>
            <a:off x="7880290" y="1139351"/>
            <a:ext cx="237381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Aptos Display"/>
              </a:rPr>
              <a:t>WEAKNESSES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A9F509-486A-6C93-FE61-B7F678B7C144}"/>
              </a:ext>
            </a:extLst>
          </p:cNvPr>
          <p:cNvSpPr txBox="1"/>
          <p:nvPr/>
        </p:nvSpPr>
        <p:spPr>
          <a:xfrm>
            <a:off x="2062317" y="3950513"/>
            <a:ext cx="237381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Aptos Display"/>
              </a:rPr>
              <a:t>OPPORTUNITIES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FDEC89-5215-24F9-85E4-5D1B214309FB}"/>
              </a:ext>
            </a:extLst>
          </p:cNvPr>
          <p:cNvSpPr txBox="1"/>
          <p:nvPr/>
        </p:nvSpPr>
        <p:spPr>
          <a:xfrm>
            <a:off x="7797911" y="3960811"/>
            <a:ext cx="237381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latin typeface="Aptos Display"/>
              </a:rPr>
              <a:t>THREATS</a:t>
            </a:r>
            <a:endParaRPr lang="en-U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7673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ADBC5-7487-FFBE-7099-E01401D1DF0B}"/>
              </a:ext>
            </a:extLst>
          </p:cNvPr>
          <p:cNvSpPr txBox="1"/>
          <p:nvPr/>
        </p:nvSpPr>
        <p:spPr>
          <a:xfrm>
            <a:off x="531544" y="290754"/>
            <a:ext cx="4071014" cy="17190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a Data Warehouse ?</a:t>
            </a:r>
            <a:endParaRPr lang="en-US" sz="48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1F35D-6BD3-AFA4-EC46-54C1CB7A09D4}"/>
              </a:ext>
            </a:extLst>
          </p:cNvPr>
          <p:cNvSpPr txBox="1"/>
          <p:nvPr/>
        </p:nvSpPr>
        <p:spPr>
          <a:xfrm>
            <a:off x="531544" y="2447100"/>
            <a:ext cx="5049555" cy="394497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Aptos Display"/>
              </a:rPr>
              <a:t>A data warehouse is a</a:t>
            </a:r>
            <a:r>
              <a:rPr lang="en-US" sz="2400" b="1" dirty="0">
                <a:solidFill>
                  <a:schemeClr val="accent1"/>
                </a:solidFill>
                <a:latin typeface="Aptos Display"/>
              </a:rPr>
              <a:t> centralized repository</a:t>
            </a:r>
            <a:r>
              <a:rPr lang="en-US" sz="2400" dirty="0">
                <a:solidFill>
                  <a:schemeClr val="accent1"/>
                </a:solidFill>
                <a:latin typeface="Aptos Display"/>
              </a:rPr>
              <a:t> optimized for storing structured data from various sources, where the data is cleaned, transformed, and organized into a </a:t>
            </a:r>
            <a:r>
              <a:rPr lang="en-US" sz="2400" b="1" dirty="0">
                <a:solidFill>
                  <a:schemeClr val="accent1"/>
                </a:solidFill>
                <a:latin typeface="Aptos Display"/>
              </a:rPr>
              <a:t>consistent format</a:t>
            </a:r>
            <a:r>
              <a:rPr lang="en-US" sz="2400" dirty="0">
                <a:solidFill>
                  <a:schemeClr val="accent1"/>
                </a:solidFill>
                <a:latin typeface="Aptos Display"/>
              </a:rPr>
              <a:t> to support high-performance querying, reporting, and business intelligence—unlike a data lake, which stores raw data in its native format.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Aptos Display"/>
              </a:rPr>
              <a:t>It help businesses quickly analyze big data and make smart decisions.</a:t>
            </a:r>
          </a:p>
        </p:txBody>
      </p:sp>
      <p:pic>
        <p:nvPicPr>
          <p:cNvPr id="11" name="Picture 10" descr="A diagram of data warehouse&#10;&#10;AI-generated content may be incorrect.">
            <a:extLst>
              <a:ext uri="{FF2B5EF4-FFF2-40B4-BE49-F238E27FC236}">
                <a16:creationId xmlns:a16="http://schemas.microsoft.com/office/drawing/2014/main" id="{34FC8AAC-6DB3-5DA2-6070-2E2F862A5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452" y="289217"/>
            <a:ext cx="5019317" cy="331976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6C320CF-9492-9E7E-B392-E9FCA0D08C1D}"/>
              </a:ext>
            </a:extLst>
          </p:cNvPr>
          <p:cNvSpPr/>
          <p:nvPr/>
        </p:nvSpPr>
        <p:spPr>
          <a:xfrm>
            <a:off x="5983867" y="3843035"/>
            <a:ext cx="5025288" cy="25383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E5AFFB-A3F2-990C-4115-9F8848ADEDC1}"/>
              </a:ext>
            </a:extLst>
          </p:cNvPr>
          <p:cNvSpPr txBox="1"/>
          <p:nvPr/>
        </p:nvSpPr>
        <p:spPr>
          <a:xfrm>
            <a:off x="6195890" y="3838173"/>
            <a:ext cx="458129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solidFill>
                  <a:srgbClr val="FFFFFF"/>
                </a:solidFill>
                <a:latin typeface="Aptos Display"/>
              </a:rPr>
              <a:t>TOP 7 DATA WAREHOUSE TOOLS:</a:t>
            </a:r>
            <a:endParaRPr lang="en-US" sz="2000" b="1" dirty="0">
              <a:latin typeface="Aptos Display"/>
            </a:endParaRPr>
          </a:p>
          <a:p>
            <a:pPr marL="342900" indent="-342900">
              <a:buAutoNum type="arabicPeriod"/>
            </a:pPr>
            <a:r>
              <a:rPr lang="en-GB" sz="2000" dirty="0">
                <a:solidFill>
                  <a:srgbClr val="FFFFFF"/>
                </a:solidFill>
                <a:latin typeface="Aptos Display"/>
              </a:rPr>
              <a:t>Snowflake</a:t>
            </a:r>
            <a:endParaRPr lang="en-US" sz="2000">
              <a:latin typeface="Aptos Display"/>
            </a:endParaRPr>
          </a:p>
          <a:p>
            <a:pPr marL="342900" indent="-342900">
              <a:buAutoNum type="arabicPeriod"/>
            </a:pPr>
            <a:r>
              <a:rPr lang="en-GB" sz="2000" dirty="0">
                <a:solidFill>
                  <a:srgbClr val="FFFFFF"/>
                </a:solidFill>
                <a:latin typeface="Aptos Display"/>
              </a:rPr>
              <a:t>Azure Synapse Analytics</a:t>
            </a:r>
            <a:endParaRPr lang="en-US" sz="2000">
              <a:latin typeface="Aptos Display"/>
            </a:endParaRPr>
          </a:p>
          <a:p>
            <a:pPr marL="342900" indent="-342900">
              <a:buAutoNum type="arabicPeriod"/>
            </a:pPr>
            <a:r>
              <a:rPr lang="en-GB" sz="2000" dirty="0">
                <a:solidFill>
                  <a:srgbClr val="FFFFFF"/>
                </a:solidFill>
                <a:latin typeface="Aptos Display"/>
              </a:rPr>
              <a:t>Google </a:t>
            </a:r>
            <a:r>
              <a:rPr lang="en-GB" sz="2000" dirty="0" err="1">
                <a:solidFill>
                  <a:srgbClr val="FFFFFF"/>
                </a:solidFill>
                <a:latin typeface="Aptos Display"/>
              </a:rPr>
              <a:t>BigQuery</a:t>
            </a:r>
            <a:endParaRPr lang="en-US" sz="2000">
              <a:latin typeface="Aptos Display"/>
            </a:endParaRPr>
          </a:p>
          <a:p>
            <a:pPr marL="342900" indent="-342900">
              <a:buAutoNum type="arabicPeriod"/>
            </a:pPr>
            <a:r>
              <a:rPr lang="en-GB" sz="2000" dirty="0">
                <a:solidFill>
                  <a:srgbClr val="FFFFFF"/>
                </a:solidFill>
                <a:latin typeface="Aptos Display"/>
              </a:rPr>
              <a:t>Amazon Redshift</a:t>
            </a:r>
            <a:endParaRPr lang="en-US" sz="2000">
              <a:latin typeface="Aptos Display"/>
            </a:endParaRPr>
          </a:p>
          <a:p>
            <a:pPr marL="342900" indent="-342900">
              <a:buAutoNum type="arabicPeriod"/>
            </a:pPr>
            <a:r>
              <a:rPr lang="en-GB" sz="2000" dirty="0">
                <a:solidFill>
                  <a:srgbClr val="FFFFFF"/>
                </a:solidFill>
                <a:latin typeface="Aptos Display"/>
              </a:rPr>
              <a:t>IBM Db2 Warehouse</a:t>
            </a:r>
            <a:endParaRPr lang="en-US" sz="2000">
              <a:latin typeface="Aptos Display"/>
            </a:endParaRPr>
          </a:p>
          <a:p>
            <a:pPr marL="342900" indent="-342900">
              <a:buAutoNum type="arabicPeriod"/>
            </a:pPr>
            <a:r>
              <a:rPr lang="en-GB" sz="2000" dirty="0">
                <a:solidFill>
                  <a:srgbClr val="FFFFFF"/>
                </a:solidFill>
                <a:latin typeface="Aptos Display"/>
              </a:rPr>
              <a:t>Oracle Autonomous Data Warehouse</a:t>
            </a:r>
            <a:endParaRPr lang="en-US" sz="2000">
              <a:latin typeface="Aptos Display"/>
            </a:endParaRPr>
          </a:p>
          <a:p>
            <a:pPr marL="342900" indent="-342900">
              <a:buAutoNum type="arabicPeriod"/>
            </a:pPr>
            <a:r>
              <a:rPr lang="en-GB" sz="2000" dirty="0">
                <a:solidFill>
                  <a:srgbClr val="FFFFFF"/>
                </a:solidFill>
                <a:latin typeface="Aptos Display"/>
              </a:rPr>
              <a:t>Firebolt Cloud Data Warehouse</a:t>
            </a:r>
            <a:endParaRPr lang="en-GB" sz="2000">
              <a:latin typeface="Aptos Display"/>
            </a:endParaRPr>
          </a:p>
          <a:p>
            <a:endParaRPr lang="en-GB" sz="2000">
              <a:latin typeface="Aptos Display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D6B169-8317-4669-A2F4-1DE6ED117380}"/>
              </a:ext>
            </a:extLst>
          </p:cNvPr>
          <p:cNvCxnSpPr/>
          <p:nvPr/>
        </p:nvCxnSpPr>
        <p:spPr>
          <a:xfrm flipV="1">
            <a:off x="529936" y="2133666"/>
            <a:ext cx="3880901" cy="8281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B96C07D-1691-BEDA-0D53-0B2417307EA4}"/>
                  </a:ext>
                </a:extLst>
              </p14:cNvPr>
              <p14:cNvContentPartPr/>
              <p14:nvPr/>
            </p14:nvContentPartPr>
            <p14:xfrm>
              <a:off x="-1242391" y="2482022"/>
              <a:ext cx="13804" cy="13804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B96C07D-1691-BEDA-0D53-0B2417307E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932591" y="1791822"/>
                <a:ext cx="1380400" cy="138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00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background with blue lines&#10;&#10;AI-generated content may be incorrect.">
            <a:extLst>
              <a:ext uri="{FF2B5EF4-FFF2-40B4-BE49-F238E27FC236}">
                <a16:creationId xmlns:a16="http://schemas.microsoft.com/office/drawing/2014/main" id="{42A3096B-4E7A-44E1-4B1E-C743F149E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6" y="-5149"/>
            <a:ext cx="12203841" cy="6879623"/>
          </a:xfrm>
          <a:prstGeom prst="rect">
            <a:avLst/>
          </a:prstGeom>
        </p:spPr>
      </p:pic>
      <p:pic>
        <p:nvPicPr>
          <p:cNvPr id="6" name="Picture 5" descr="A diagram of data storage&#10;&#10;AI-generated content may be incorrect.">
            <a:extLst>
              <a:ext uri="{FF2B5EF4-FFF2-40B4-BE49-F238E27FC236}">
                <a16:creationId xmlns:a16="http://schemas.microsoft.com/office/drawing/2014/main" id="{7B18363A-9F3A-BD1B-5E90-2FE0F473EF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11" t="14208" r="13822" b="1892"/>
          <a:stretch>
            <a:fillRect/>
          </a:stretch>
        </p:blipFill>
        <p:spPr>
          <a:xfrm>
            <a:off x="196681" y="1386293"/>
            <a:ext cx="5296726" cy="5269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830EF4-E315-B64D-E61A-F51FACF97918}"/>
              </a:ext>
            </a:extLst>
          </p:cNvPr>
          <p:cNvSpPr txBox="1"/>
          <p:nvPr/>
        </p:nvSpPr>
        <p:spPr>
          <a:xfrm>
            <a:off x="866257" y="220593"/>
            <a:ext cx="104682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chemeClr val="accent1">
                    <a:lumMod val="76000"/>
                  </a:schemeClr>
                </a:solidFill>
                <a:latin typeface="Aptos Display"/>
              </a:rPr>
              <a:t>Types of Data Warehouse 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FDC3D-D607-BC0E-4936-EFAA58161B86}"/>
              </a:ext>
            </a:extLst>
          </p:cNvPr>
          <p:cNvSpPr txBox="1"/>
          <p:nvPr/>
        </p:nvSpPr>
        <p:spPr>
          <a:xfrm>
            <a:off x="5515627" y="1276052"/>
            <a:ext cx="66840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accent1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Single-tier Data Warehouse Architecture</a:t>
            </a:r>
            <a:endParaRPr lang="en-US" sz="2800" b="1">
              <a:solidFill>
                <a:schemeClr val="accent1">
                  <a:lumMod val="76000"/>
                </a:schemeClr>
              </a:solidFill>
              <a:latin typeface="Aptos Displ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54659D-6D01-CCD6-BEAF-4B6D5F9CB522}"/>
              </a:ext>
            </a:extLst>
          </p:cNvPr>
          <p:cNvSpPr txBox="1"/>
          <p:nvPr/>
        </p:nvSpPr>
        <p:spPr>
          <a:xfrm>
            <a:off x="5727495" y="1719535"/>
            <a:ext cx="6271343" cy="50057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Designed for small-scale environments. Combines data storage and processing in a single layer.</a:t>
            </a:r>
            <a:endParaRPr lang="en-GB" sz="2000" dirty="0">
              <a:solidFill>
                <a:schemeClr val="tx2"/>
              </a:solidFill>
              <a:latin typeface="Aptos Display"/>
            </a:endParaRPr>
          </a:p>
          <a:p>
            <a:endParaRPr lang="en-GB" sz="2000">
              <a:solidFill>
                <a:schemeClr val="tx2"/>
              </a:solidFill>
              <a:latin typeface="Aptos Display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Source Layer:</a:t>
            </a:r>
            <a:r>
              <a:rPr lang="en-GB" sz="2000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 Collects raw, real time data (operational data) from internal systems (Enterprise Resource Planning, Customer Relationship Management, spreadsheets etc.)</a:t>
            </a:r>
            <a:endParaRPr lang="en-GB" sz="2000" dirty="0">
              <a:solidFill>
                <a:schemeClr val="tx2"/>
              </a:solidFill>
              <a:latin typeface="Aptos Display"/>
            </a:endParaRP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Data Warehouse:</a:t>
            </a:r>
            <a:r>
              <a:rPr lang="en-GB" sz="2000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 Stores, transforms, and processes data in one unified layer. ETL tasks (Extract, Transform, Load) are embedded here.</a:t>
            </a:r>
            <a:endParaRPr lang="en-GB" sz="2000" dirty="0">
              <a:solidFill>
                <a:schemeClr val="tx2"/>
              </a:solidFill>
              <a:latin typeface="Aptos Display"/>
            </a:endParaRP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Analysis Layer: </a:t>
            </a:r>
            <a:r>
              <a:rPr lang="en-GB" sz="2000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Performs both transactional and analytical processing on the same system. Can lead to performance bottlenecks due to shared resources.</a:t>
            </a:r>
            <a:endParaRPr lang="en-GB" sz="2000" dirty="0">
              <a:solidFill>
                <a:schemeClr val="tx2"/>
              </a:solidFill>
              <a:latin typeface="Aptos Display"/>
            </a:endParaRPr>
          </a:p>
          <a:p>
            <a:endParaRPr lang="en-GB" sz="2000">
              <a:solidFill>
                <a:schemeClr val="tx2"/>
              </a:solidFill>
              <a:latin typeface="Aptos Display"/>
            </a:endParaRPr>
          </a:p>
          <a:p>
            <a:r>
              <a:rPr lang="en-GB" sz="2000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Small businesses with limited data and basic reporting needs.</a:t>
            </a:r>
            <a:endParaRPr lang="en-GB" sz="2000" dirty="0">
              <a:solidFill>
                <a:schemeClr val="tx2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967639469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61165-7E03-5DBA-AF03-6DE7850C2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background with blue lines&#10;&#10;AI-generated content may be incorrect.">
            <a:extLst>
              <a:ext uri="{FF2B5EF4-FFF2-40B4-BE49-F238E27FC236}">
                <a16:creationId xmlns:a16="http://schemas.microsoft.com/office/drawing/2014/main" id="{C630DA34-7239-A6B9-D328-02A3139DC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6" y="-5149"/>
            <a:ext cx="12203841" cy="6879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F14076-0F29-B02A-ACFF-6FDE45B788A5}"/>
              </a:ext>
            </a:extLst>
          </p:cNvPr>
          <p:cNvSpPr txBox="1"/>
          <p:nvPr/>
        </p:nvSpPr>
        <p:spPr>
          <a:xfrm>
            <a:off x="866257" y="220593"/>
            <a:ext cx="104682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chemeClr val="accent1">
                    <a:lumMod val="76000"/>
                  </a:schemeClr>
                </a:solidFill>
                <a:latin typeface="Aptos Display"/>
              </a:rPr>
              <a:t>Types of Data Warehouse 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A1FC1-B98A-91FF-28D8-1AF27E589E7F}"/>
              </a:ext>
            </a:extLst>
          </p:cNvPr>
          <p:cNvSpPr txBox="1"/>
          <p:nvPr/>
        </p:nvSpPr>
        <p:spPr>
          <a:xfrm>
            <a:off x="5526670" y="1110400"/>
            <a:ext cx="66840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accent1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Two-tier Data Warehouse Architecture</a:t>
            </a:r>
            <a:endParaRPr lang="en-US" sz="2800" b="1">
              <a:solidFill>
                <a:schemeClr val="accent1">
                  <a:lumMod val="76000"/>
                </a:schemeClr>
              </a:solidFill>
              <a:latin typeface="Aptos Display"/>
            </a:endParaRPr>
          </a:p>
        </p:txBody>
      </p:sp>
      <p:pic>
        <p:nvPicPr>
          <p:cNvPr id="3" name="Picture 2" descr="A diagram of data storage&#10;&#10;AI-generated content may be incorrect.">
            <a:extLst>
              <a:ext uri="{FF2B5EF4-FFF2-40B4-BE49-F238E27FC236}">
                <a16:creationId xmlns:a16="http://schemas.microsoft.com/office/drawing/2014/main" id="{CD5751B3-19D4-0A98-4540-929A34EA32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85" t="8722" r="610" b="8150"/>
          <a:stretch>
            <a:fillRect/>
          </a:stretch>
        </p:blipFill>
        <p:spPr>
          <a:xfrm>
            <a:off x="199711" y="1215081"/>
            <a:ext cx="5289745" cy="54331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DE511B-5848-09D0-4DE2-A4756E212E75}"/>
              </a:ext>
            </a:extLst>
          </p:cNvPr>
          <p:cNvSpPr txBox="1"/>
          <p:nvPr/>
        </p:nvSpPr>
        <p:spPr>
          <a:xfrm>
            <a:off x="5700118" y="1637084"/>
            <a:ext cx="6350181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Adds a dedicated staging area and separates analytical from transactional systems. Offers improved performance over single-tier but with limited scalability.</a:t>
            </a:r>
            <a:endParaRPr lang="en-GB" sz="2000" dirty="0">
              <a:solidFill>
                <a:schemeClr val="tx2"/>
              </a:solidFill>
              <a:latin typeface="Aptos Display"/>
            </a:endParaRPr>
          </a:p>
          <a:p>
            <a:endParaRPr lang="en-GB" sz="2000">
              <a:solidFill>
                <a:schemeClr val="tx2"/>
              </a:solidFill>
              <a:latin typeface="Aptos Display"/>
            </a:endParaRPr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Source Layer: </a:t>
            </a:r>
            <a:r>
              <a:rPr lang="en-GB" sz="2000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Collects data from multiple sources — e.g., CRM, ERP, flat files, spreadsheets.</a:t>
            </a:r>
            <a:endParaRPr lang="en-GB" sz="2000" dirty="0">
              <a:solidFill>
                <a:schemeClr val="tx2"/>
              </a:solidFill>
              <a:latin typeface="Aptos Display"/>
            </a:endParaRPr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Staging Layer:</a:t>
            </a:r>
            <a:r>
              <a:rPr lang="en-GB" sz="2000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 Temporary holding area for data. Performs ETL operations like cleaning, deduplication, formatting.</a:t>
            </a:r>
            <a:endParaRPr lang="en-GB" sz="2000" dirty="0">
              <a:solidFill>
                <a:schemeClr val="tx2"/>
              </a:solidFill>
              <a:latin typeface="Aptos Display"/>
            </a:endParaRPr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Warehouse Layer:</a:t>
            </a:r>
            <a:r>
              <a:rPr lang="en-GB" sz="2000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 Stores transformed, structured data. Organized into schemas  optimized for querying.</a:t>
            </a:r>
            <a:endParaRPr lang="en-GB" sz="2000" dirty="0">
              <a:solidFill>
                <a:schemeClr val="tx2"/>
              </a:solidFill>
              <a:latin typeface="Aptos Display"/>
            </a:endParaRPr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Analysis Layer:</a:t>
            </a:r>
            <a:r>
              <a:rPr lang="en-GB" sz="2000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 Provides user access through BI tools and reporting interfaces. Supports dashboards, ad-hoc queries, and summary reports.</a:t>
            </a:r>
            <a:endParaRPr lang="en-GB" sz="2000" dirty="0">
              <a:solidFill>
                <a:schemeClr val="tx2"/>
              </a:solidFill>
              <a:latin typeface="Aptos Display"/>
            </a:endParaRPr>
          </a:p>
          <a:p>
            <a:endParaRPr lang="en-GB" sz="2000">
              <a:solidFill>
                <a:schemeClr val="tx2"/>
              </a:solidFill>
              <a:latin typeface="Aptos Display"/>
              <a:ea typeface="+mn-lt"/>
              <a:cs typeface="+mn-lt"/>
            </a:endParaRPr>
          </a:p>
          <a:p>
            <a:r>
              <a:rPr lang="en-GB" sz="2000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Medium-sized businesses requiring clean data and moderate reporting needs.</a:t>
            </a:r>
            <a:endParaRPr lang="en-GB" sz="2000" dirty="0">
              <a:solidFill>
                <a:schemeClr val="tx2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1271706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7685C-B55C-A100-4239-A754DF002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white cloud&#10;&#10;AI-generated content may be incorrect.">
            <a:extLst>
              <a:ext uri="{FF2B5EF4-FFF2-40B4-BE49-F238E27FC236}">
                <a16:creationId xmlns:a16="http://schemas.microsoft.com/office/drawing/2014/main" id="{AA7FE4C3-0C89-0C38-1959-8DC403677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0"/>
            <a:ext cx="12182158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2D8F1B-E36E-69F7-AD2B-020EAD2A9672}"/>
              </a:ext>
            </a:extLst>
          </p:cNvPr>
          <p:cNvSpPr/>
          <p:nvPr/>
        </p:nvSpPr>
        <p:spPr>
          <a:xfrm>
            <a:off x="113155" y="2616952"/>
            <a:ext cx="11879135" cy="261121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19049A-485C-1629-3761-F1261635DA7F}"/>
              </a:ext>
            </a:extLst>
          </p:cNvPr>
          <p:cNvSpPr txBox="1"/>
          <p:nvPr/>
        </p:nvSpPr>
        <p:spPr>
          <a:xfrm>
            <a:off x="855213" y="397288"/>
            <a:ext cx="1046826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Aptos Display"/>
              </a:rPr>
              <a:t>Data Mart: A Quick Review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C179F7-CC70-59D5-9A2D-E82482B2F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828" y="2726772"/>
            <a:ext cx="3894346" cy="2387325"/>
          </a:xfrm>
          <a:prstGeom prst="rect">
            <a:avLst/>
          </a:prstGeom>
        </p:spPr>
      </p:pic>
      <p:pic>
        <p:nvPicPr>
          <p:cNvPr id="5" name="Picture 4" descr="A diagram of a data processing process&#10;&#10;AI-generated content may be incorrect.">
            <a:extLst>
              <a:ext uri="{FF2B5EF4-FFF2-40B4-BE49-F238E27FC236}">
                <a16:creationId xmlns:a16="http://schemas.microsoft.com/office/drawing/2014/main" id="{F3A1B63B-3295-C839-3806-DFD8F0FE1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24" y="2718489"/>
            <a:ext cx="3870740" cy="2385115"/>
          </a:xfrm>
          <a:prstGeom prst="rect">
            <a:avLst/>
          </a:prstGeom>
        </p:spPr>
      </p:pic>
      <p:pic>
        <p:nvPicPr>
          <p:cNvPr id="6" name="Picture 5" descr="A diagram of data warehouse&#10;&#10;AI-generated content may be incorrect.">
            <a:extLst>
              <a:ext uri="{FF2B5EF4-FFF2-40B4-BE49-F238E27FC236}">
                <a16:creationId xmlns:a16="http://schemas.microsoft.com/office/drawing/2014/main" id="{84389032-EFF1-F463-0598-D2B08C8D1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956" y="2732291"/>
            <a:ext cx="3804481" cy="23916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BAF2F0-EDC0-C083-651D-C6497A74938B}"/>
              </a:ext>
            </a:extLst>
          </p:cNvPr>
          <p:cNvSpPr txBox="1"/>
          <p:nvPr/>
        </p:nvSpPr>
        <p:spPr>
          <a:xfrm>
            <a:off x="104844" y="5225071"/>
            <a:ext cx="39610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b="1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Independent Data Mart</a:t>
            </a:r>
            <a:endParaRPr lang="en-US" sz="2000">
              <a:solidFill>
                <a:schemeClr val="tx2"/>
              </a:solidFill>
              <a:latin typeface="Aptos Display"/>
            </a:endParaRPr>
          </a:p>
          <a:p>
            <a:pPr algn="ctr"/>
            <a:r>
              <a:rPr lang="en-GB" sz="200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Built separately for a specific department without relying on a central warehouse.</a:t>
            </a:r>
            <a:endParaRPr lang="en-GB" sz="2000">
              <a:solidFill>
                <a:schemeClr val="tx2"/>
              </a:solidFill>
              <a:latin typeface="Aptos Display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9E3640-B439-320E-618E-4B5BBE837A30}"/>
              </a:ext>
            </a:extLst>
          </p:cNvPr>
          <p:cNvSpPr txBox="1"/>
          <p:nvPr/>
        </p:nvSpPr>
        <p:spPr>
          <a:xfrm>
            <a:off x="4124670" y="5225071"/>
            <a:ext cx="39610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b="1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Dependent Data Mart</a:t>
            </a:r>
            <a:endParaRPr lang="en-GB" sz="2000" b="1">
              <a:solidFill>
                <a:schemeClr val="tx2"/>
              </a:solidFill>
              <a:latin typeface="Aptos Display"/>
            </a:endParaRPr>
          </a:p>
          <a:p>
            <a:pPr algn="ctr"/>
            <a:r>
              <a:rPr lang="en-GB" sz="200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Created from a central data warehouse to ensure consistent and integrated data.</a:t>
            </a:r>
            <a:endParaRPr lang="en-GB">
              <a:solidFill>
                <a:schemeClr val="tx2"/>
              </a:solidFill>
              <a:latin typeface="Aptos Display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339060-7623-2E7A-8EEB-CBB0FF36C864}"/>
              </a:ext>
            </a:extLst>
          </p:cNvPr>
          <p:cNvSpPr txBox="1"/>
          <p:nvPr/>
        </p:nvSpPr>
        <p:spPr>
          <a:xfrm>
            <a:off x="8089278" y="5225070"/>
            <a:ext cx="39610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b="1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Hybrid Data Mart</a:t>
            </a:r>
            <a:endParaRPr lang="en-GB" sz="2000" b="1">
              <a:solidFill>
                <a:schemeClr val="tx2"/>
              </a:solidFill>
              <a:latin typeface="Aptos Display"/>
            </a:endParaRPr>
          </a:p>
          <a:p>
            <a:pPr algn="ctr"/>
            <a:r>
              <a:rPr lang="en-GB" sz="200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Combines warehouse data with local sources to balance consistency and flexibility.</a:t>
            </a:r>
            <a:endParaRPr lang="en-GB">
              <a:solidFill>
                <a:schemeClr val="tx2"/>
              </a:solidFill>
              <a:latin typeface="Aptos Display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AA3C1A-6824-FF14-2438-5B1000AE3CB5}"/>
              </a:ext>
            </a:extLst>
          </p:cNvPr>
          <p:cNvSpPr txBox="1"/>
          <p:nvPr/>
        </p:nvSpPr>
        <p:spPr>
          <a:xfrm>
            <a:off x="634906" y="1233799"/>
            <a:ext cx="1090296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latin typeface="Aptos Display"/>
                <a:ea typeface="+mn-lt"/>
                <a:cs typeface="+mn-lt"/>
              </a:rPr>
              <a:t>A data mart is a specialized subset of a data warehouse focused on a specific functional area or department within an organization. It provides a simplified and targeted view of data, addressing specific reporting and analytical needs.</a:t>
            </a:r>
            <a:endParaRPr lang="en-US" sz="2400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69491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E6537-C89B-A7B5-002E-4B947286C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background with blue lines&#10;&#10;AI-generated content may be incorrect.">
            <a:extLst>
              <a:ext uri="{FF2B5EF4-FFF2-40B4-BE49-F238E27FC236}">
                <a16:creationId xmlns:a16="http://schemas.microsoft.com/office/drawing/2014/main" id="{D0BF302E-E679-36DB-BFEA-04CCF763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6" y="-5149"/>
            <a:ext cx="12203841" cy="6879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AD5295-A07E-CEFC-0F08-40A0154456EB}"/>
              </a:ext>
            </a:extLst>
          </p:cNvPr>
          <p:cNvSpPr txBox="1"/>
          <p:nvPr/>
        </p:nvSpPr>
        <p:spPr>
          <a:xfrm>
            <a:off x="866257" y="220592"/>
            <a:ext cx="104682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chemeClr val="accent1">
                    <a:lumMod val="76000"/>
                  </a:schemeClr>
                </a:solidFill>
                <a:latin typeface="Aptos Display"/>
              </a:rPr>
              <a:t>Types of Data Warehouse Architecture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49946-A516-98FE-7050-0A530EF937F0}"/>
              </a:ext>
            </a:extLst>
          </p:cNvPr>
          <p:cNvSpPr txBox="1"/>
          <p:nvPr/>
        </p:nvSpPr>
        <p:spPr>
          <a:xfrm>
            <a:off x="5474438" y="1080851"/>
            <a:ext cx="668408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accent1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Three-tier Data Warehouse Architecture</a:t>
            </a:r>
            <a:endParaRPr lang="en-US" sz="2800" b="1">
              <a:solidFill>
                <a:schemeClr val="accent1">
                  <a:lumMod val="76000"/>
                </a:schemeClr>
              </a:solidFill>
              <a:latin typeface="Aptos Display"/>
            </a:endParaRPr>
          </a:p>
        </p:txBody>
      </p:sp>
      <p:pic>
        <p:nvPicPr>
          <p:cNvPr id="4" name="Picture 3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FE6C8F6D-C32A-CD63-0CF5-B5CAB7D1FF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679" t="11411" r="4188" b="6029"/>
          <a:stretch>
            <a:fillRect/>
          </a:stretch>
        </p:blipFill>
        <p:spPr>
          <a:xfrm>
            <a:off x="215158" y="1076068"/>
            <a:ext cx="5263842" cy="55795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748FB5-9741-DA76-9834-4DA4B61C7072}"/>
              </a:ext>
            </a:extLst>
          </p:cNvPr>
          <p:cNvSpPr txBox="1"/>
          <p:nvPr/>
        </p:nvSpPr>
        <p:spPr>
          <a:xfrm>
            <a:off x="5796083" y="1717286"/>
            <a:ext cx="6127742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Most widely adopted. Separates storage, processing, and user interaction layers.</a:t>
            </a:r>
            <a:endParaRPr lang="en-GB" sz="2000" dirty="0">
              <a:solidFill>
                <a:schemeClr val="tx2"/>
              </a:solidFill>
              <a:latin typeface="Aptos Display"/>
            </a:endParaRPr>
          </a:p>
          <a:p>
            <a:endParaRPr lang="en-GB" sz="2000">
              <a:solidFill>
                <a:schemeClr val="tx2"/>
              </a:solidFill>
              <a:latin typeface="Aptos Display"/>
            </a:endParaRPr>
          </a:p>
          <a:p>
            <a:r>
              <a:rPr lang="en-GB" sz="2000" b="1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Bottom Tier (Data Warehouse Layer): </a:t>
            </a:r>
            <a:r>
              <a:rPr lang="en-GB" sz="2000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Stores large volumes of cleansed, transformed data. Ensures consistency and quality.</a:t>
            </a:r>
            <a:endParaRPr lang="en-GB" sz="2000" dirty="0">
              <a:solidFill>
                <a:schemeClr val="tx2"/>
              </a:solidFill>
              <a:latin typeface="Aptos Display"/>
            </a:endParaRPr>
          </a:p>
          <a:p>
            <a:r>
              <a:rPr lang="en-GB" sz="2000" b="1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Middle Tier (OLAP / Reconciled Layer):</a:t>
            </a:r>
            <a:r>
              <a:rPr lang="en-GB" sz="2000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 Uses OLAP servers to organize data into a user-friendly format. Enables multidimensional analysis and fast querying.</a:t>
            </a:r>
            <a:endParaRPr lang="en-GB" sz="2000" dirty="0">
              <a:solidFill>
                <a:schemeClr val="tx2"/>
              </a:solidFill>
              <a:latin typeface="Aptos Display"/>
            </a:endParaRPr>
          </a:p>
          <a:p>
            <a:r>
              <a:rPr lang="en-GB" sz="2000" b="1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Top Tier (Presentation Layer):</a:t>
            </a:r>
            <a:r>
              <a:rPr lang="en-GB" sz="2000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 User access layer with dashboards, reports, BI tools. Provides business insights and visualizations.</a:t>
            </a:r>
            <a:endParaRPr lang="en-GB" sz="2000" dirty="0">
              <a:solidFill>
                <a:schemeClr val="tx2"/>
              </a:solidFill>
              <a:latin typeface="Aptos Display"/>
            </a:endParaRPr>
          </a:p>
          <a:p>
            <a:endParaRPr lang="en-GB" sz="2000">
              <a:solidFill>
                <a:schemeClr val="tx2"/>
              </a:solidFill>
              <a:latin typeface="Aptos Display"/>
            </a:endParaRPr>
          </a:p>
          <a:p>
            <a:r>
              <a:rPr lang="en-GB" sz="2000" dirty="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Large enterprises with high data volumes and complex analytics needs.</a:t>
            </a:r>
            <a:endParaRPr lang="en-GB" sz="2000" dirty="0">
              <a:solidFill>
                <a:schemeClr val="tx2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37746039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30A82-9492-C952-3302-555B36A6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cloud&#10;&#10;AI-generated content may be incorrect.">
            <a:extLst>
              <a:ext uri="{FF2B5EF4-FFF2-40B4-BE49-F238E27FC236}">
                <a16:creationId xmlns:a16="http://schemas.microsoft.com/office/drawing/2014/main" id="{34E156BE-4409-4C14-0CB0-88F812B0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23" t="29308" r="-107"/>
          <a:stretch>
            <a:fillRect/>
          </a:stretch>
        </p:blipFill>
        <p:spPr>
          <a:xfrm>
            <a:off x="4923" y="0"/>
            <a:ext cx="12292293" cy="6858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D76A24-D0F8-EA44-268A-D452F719CC9A}"/>
              </a:ext>
            </a:extLst>
          </p:cNvPr>
          <p:cNvSpPr txBox="1"/>
          <p:nvPr/>
        </p:nvSpPr>
        <p:spPr>
          <a:xfrm>
            <a:off x="269909" y="187461"/>
            <a:ext cx="1164991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chemeClr val="accent1">
                    <a:lumMod val="76000"/>
                  </a:schemeClr>
                </a:solidFill>
                <a:latin typeface="Aptos Display"/>
              </a:rPr>
              <a:t>Benefits &amp; Challenges of Data Warehousing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A6703-966B-B6C9-C656-8E703468D34D}"/>
              </a:ext>
            </a:extLst>
          </p:cNvPr>
          <p:cNvSpPr txBox="1"/>
          <p:nvPr/>
        </p:nvSpPr>
        <p:spPr>
          <a:xfrm>
            <a:off x="6269568" y="1014589"/>
            <a:ext cx="54803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accent1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Challenges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264563-5B93-FF2B-2806-695F3716E1D7}"/>
              </a:ext>
            </a:extLst>
          </p:cNvPr>
          <p:cNvSpPr txBox="1"/>
          <p:nvPr/>
        </p:nvSpPr>
        <p:spPr>
          <a:xfrm>
            <a:off x="6094256" y="1463286"/>
            <a:ext cx="5829568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200" b="1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Underestimation of data loading resources:</a:t>
            </a:r>
            <a:r>
              <a:rPr lang="en-GB" sz="220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 Data cleaning and loading often take more time than anticipated.</a:t>
            </a:r>
          </a:p>
          <a:p>
            <a:pPr marL="342900" indent="-342900">
              <a:buFont typeface="Arial"/>
              <a:buChar char="•"/>
            </a:pPr>
            <a:r>
              <a:rPr lang="en-GB" sz="2200" b="1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Hidden problems in source systems:</a:t>
            </a:r>
            <a:r>
              <a:rPr lang="en-GB" sz="220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 Data quality issues in source systems may surface only after integration.</a:t>
            </a:r>
          </a:p>
          <a:p>
            <a:pPr marL="342900" indent="-342900">
              <a:buFont typeface="Arial"/>
              <a:buChar char="•"/>
            </a:pPr>
            <a:r>
              <a:rPr lang="en-GB" sz="2200" b="1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Data homogenization:</a:t>
            </a:r>
            <a:r>
              <a:rPr lang="en-GB" sz="220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 Standardizing data formats can lead to the loss of nuanced or valuable data.</a:t>
            </a:r>
          </a:p>
          <a:p>
            <a:pPr marL="342900" indent="-342900">
              <a:buFont typeface="Arial"/>
              <a:buChar char="•"/>
            </a:pPr>
            <a:r>
              <a:rPr lang="en-GB" sz="2200" b="1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Complex setup and training:</a:t>
            </a:r>
            <a:r>
              <a:rPr lang="en-GB" sz="220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 Needs expert professionals and thorough staff training to avoid mismanagement or data loss.</a:t>
            </a:r>
          </a:p>
          <a:p>
            <a:pPr marL="342900" indent="-342900">
              <a:buFont typeface="Arial"/>
              <a:buChar char="•"/>
            </a:pPr>
            <a:r>
              <a:rPr lang="en-GB" sz="2200" b="1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Real-time delays: </a:t>
            </a:r>
            <a:r>
              <a:rPr lang="en-GB" sz="220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Real-time data must be processed before storage, causing delays in availability.</a:t>
            </a:r>
            <a:endParaRPr lang="en-GB" sz="2200">
              <a:solidFill>
                <a:schemeClr val="tx2"/>
              </a:solidFill>
              <a:latin typeface="Aptos Display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A7B7D-D8B9-680A-F96B-06288BBD621D}"/>
              </a:ext>
            </a:extLst>
          </p:cNvPr>
          <p:cNvSpPr txBox="1"/>
          <p:nvPr/>
        </p:nvSpPr>
        <p:spPr>
          <a:xfrm>
            <a:off x="1454612" y="1014590"/>
            <a:ext cx="31943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chemeClr val="accent1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Benefits</a:t>
            </a:r>
            <a:endParaRPr lang="en-US" sz="2800" b="1">
              <a:solidFill>
                <a:schemeClr val="accent1">
                  <a:lumMod val="76000"/>
                </a:schemeClr>
              </a:solidFill>
              <a:latin typeface="Aptos Displa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77FC9-5857-7457-4A86-0C005F33D474}"/>
              </a:ext>
            </a:extLst>
          </p:cNvPr>
          <p:cNvSpPr txBox="1"/>
          <p:nvPr/>
        </p:nvSpPr>
        <p:spPr>
          <a:xfrm>
            <a:off x="417910" y="1463286"/>
            <a:ext cx="5674959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200" b="1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Improved data quality:</a:t>
            </a:r>
            <a:r>
              <a:rPr lang="en-GB" sz="220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 Data is cleaned, transformed, and organized, ensuring high accuracy and consistency.</a:t>
            </a:r>
          </a:p>
          <a:p>
            <a:pPr marL="342900" indent="-342900">
              <a:buFont typeface="Arial"/>
              <a:buChar char="•"/>
            </a:pPr>
            <a:r>
              <a:rPr lang="en-GB" sz="2200" b="1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Competitive advantage:</a:t>
            </a:r>
            <a:r>
              <a:rPr lang="en-GB" sz="220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 Enables strategic insights by uncovering hidden customer and market trends.</a:t>
            </a:r>
          </a:p>
          <a:p>
            <a:pPr marL="342900" indent="-342900">
              <a:buFont typeface="Arial"/>
              <a:buChar char="•"/>
            </a:pPr>
            <a:r>
              <a:rPr lang="en-GB" sz="2200" b="1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Productivity of decision makers:</a:t>
            </a:r>
            <a:r>
              <a:rPr lang="en-GB" sz="220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 Enhances decision-making efficiency through consistent and integrated historical data.</a:t>
            </a:r>
          </a:p>
          <a:p>
            <a:pPr marL="342900" indent="-342900">
              <a:buFont typeface="Arial"/>
              <a:buChar char="•"/>
            </a:pPr>
            <a:r>
              <a:rPr lang="en-GB" sz="2200" b="1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Cost-effective decision making:</a:t>
            </a:r>
            <a:r>
              <a:rPr lang="en-GB" sz="220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 Reduces IT dependency and external data needs by centralizing data storage.</a:t>
            </a:r>
          </a:p>
          <a:p>
            <a:pPr marL="342900" indent="-342900">
              <a:buFont typeface="Arial"/>
              <a:buChar char="•"/>
            </a:pPr>
            <a:r>
              <a:rPr lang="en-GB" sz="2200" b="1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Faster data access:</a:t>
            </a:r>
            <a:r>
              <a:rPr lang="en-GB" sz="220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 High-speed servers and structured storage allow rapid querying and retrieval of data.</a:t>
            </a:r>
            <a:endParaRPr lang="en-GB" sz="2200">
              <a:solidFill>
                <a:schemeClr val="tx2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99769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AE5B5-E8D2-E3F2-0086-20B9EC93A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data storage&#10;&#10;AI-generated content may be incorrect.">
            <a:extLst>
              <a:ext uri="{FF2B5EF4-FFF2-40B4-BE49-F238E27FC236}">
                <a16:creationId xmlns:a16="http://schemas.microsoft.com/office/drawing/2014/main" id="{F981BF96-EC1F-EB95-D4AB-C17AAE65F1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425" r="91961" b="61912"/>
          <a:stretch>
            <a:fillRect/>
          </a:stretch>
        </p:blipFill>
        <p:spPr>
          <a:xfrm>
            <a:off x="2703" y="-1035"/>
            <a:ext cx="12181859" cy="68566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DF01E1-1726-3F18-C509-B790E8ED3A51}"/>
              </a:ext>
            </a:extLst>
          </p:cNvPr>
          <p:cNvSpPr txBox="1"/>
          <p:nvPr/>
        </p:nvSpPr>
        <p:spPr>
          <a:xfrm>
            <a:off x="-786600" y="317428"/>
            <a:ext cx="142876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800" b="1" dirty="0">
                <a:solidFill>
                  <a:schemeClr val="accent1">
                    <a:lumMod val="76000"/>
                  </a:schemeClr>
                </a:solidFill>
                <a:latin typeface="Aptos Display"/>
              </a:rPr>
              <a:t>Comparing Data Warehouse and Data Lake</a:t>
            </a:r>
            <a:endParaRPr lang="en-US" sz="4800" dirty="0">
              <a:solidFill>
                <a:schemeClr val="accent1">
                  <a:lumMod val="76000"/>
                </a:schemeClr>
              </a:solidFill>
              <a:latin typeface="Aptos Display"/>
            </a:endParaRPr>
          </a:p>
        </p:txBody>
      </p:sp>
      <p:pic>
        <p:nvPicPr>
          <p:cNvPr id="17" name="Picture 16" descr="A close-up of a funnel&#10;&#10;AI-generated content may be incorrect.">
            <a:extLst>
              <a:ext uri="{FF2B5EF4-FFF2-40B4-BE49-F238E27FC236}">
                <a16:creationId xmlns:a16="http://schemas.microsoft.com/office/drawing/2014/main" id="{9874451E-6F09-9CE6-C8A4-6F50205BB2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2" r="5615" b="8806"/>
          <a:stretch>
            <a:fillRect/>
          </a:stretch>
        </p:blipFill>
        <p:spPr>
          <a:xfrm>
            <a:off x="10090272" y="1519626"/>
            <a:ext cx="2106519" cy="4794326"/>
          </a:xfrm>
          <a:prstGeom prst="rect">
            <a:avLst/>
          </a:prstGeom>
        </p:spPr>
      </p:pic>
      <p:pic>
        <p:nvPicPr>
          <p:cNvPr id="18" name="Picture 17" descr="A screen shot of a game&#10;&#10;AI-generated content may be incorrect.">
            <a:extLst>
              <a:ext uri="{FF2B5EF4-FFF2-40B4-BE49-F238E27FC236}">
                <a16:creationId xmlns:a16="http://schemas.microsoft.com/office/drawing/2014/main" id="{950556F5-A575-5FBB-00C7-12ABB75D3E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696" t="-51" r="-1210" b="3594"/>
          <a:stretch>
            <a:fillRect/>
          </a:stretch>
        </p:blipFill>
        <p:spPr>
          <a:xfrm>
            <a:off x="-1569" y="1520475"/>
            <a:ext cx="2220217" cy="469642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E24C6D-AC95-AC2B-99A7-73AF452AF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824641"/>
              </p:ext>
            </p:extLst>
          </p:nvPr>
        </p:nvGraphicFramePr>
        <p:xfrm>
          <a:off x="2100648" y="1328351"/>
          <a:ext cx="7989117" cy="519301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33586">
                  <a:extLst>
                    <a:ext uri="{9D8B030D-6E8A-4147-A177-3AD203B41FA5}">
                      <a16:colId xmlns:a16="http://schemas.microsoft.com/office/drawing/2014/main" val="272612947"/>
                    </a:ext>
                  </a:extLst>
                </a:gridCol>
                <a:gridCol w="1849782">
                  <a:extLst>
                    <a:ext uri="{9D8B030D-6E8A-4147-A177-3AD203B41FA5}">
                      <a16:colId xmlns:a16="http://schemas.microsoft.com/office/drawing/2014/main" val="3684387391"/>
                    </a:ext>
                  </a:extLst>
                </a:gridCol>
                <a:gridCol w="3005749">
                  <a:extLst>
                    <a:ext uri="{9D8B030D-6E8A-4147-A177-3AD203B41FA5}">
                      <a16:colId xmlns:a16="http://schemas.microsoft.com/office/drawing/2014/main" val="2848889595"/>
                    </a:ext>
                  </a:extLst>
                </a:gridCol>
              </a:tblGrid>
              <a:tr h="69786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800" b="1" i="0" u="none" strike="noStrike" noProof="0" dirty="0">
                          <a:solidFill>
                            <a:schemeClr val="accent1"/>
                          </a:solidFill>
                          <a:latin typeface="Aptos Display"/>
                        </a:rPr>
                        <a:t>Data Warehouse</a:t>
                      </a:r>
                      <a:endParaRPr lang="en-US" sz="2800" dirty="0">
                        <a:solidFill>
                          <a:schemeClr val="accent1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accent1"/>
                          </a:solidFill>
                          <a:latin typeface="Aptos Display"/>
                        </a:rPr>
                        <a:t>vs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800" b="1" i="0" u="none" strike="noStrike" noProof="0" dirty="0">
                          <a:solidFill>
                            <a:schemeClr val="accent1"/>
                          </a:solidFill>
                          <a:latin typeface="Aptos Display"/>
                        </a:rPr>
                        <a:t>Data Lake</a:t>
                      </a:r>
                      <a:endParaRPr lang="en-GB" sz="2800" b="0" i="0" u="none" strike="noStrike" noProof="0" dirty="0">
                        <a:solidFill>
                          <a:schemeClr val="accent1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0081658"/>
                  </a:ext>
                </a:extLst>
              </a:tr>
              <a:tr h="69786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200" b="0" i="0" u="none" strike="noStrike" noProof="0" dirty="0">
                          <a:solidFill>
                            <a:schemeClr val="tx2"/>
                          </a:solidFill>
                          <a:latin typeface="Aptos Display"/>
                        </a:rPr>
                        <a:t>structured, processed</a:t>
                      </a:r>
                      <a:endParaRPr lang="en-US" sz="2200" dirty="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200" b="0" i="0" u="none" strike="noStrike" noProof="0" dirty="0">
                          <a:solidFill>
                            <a:schemeClr val="tx2"/>
                          </a:solidFill>
                          <a:latin typeface="Aptos Display"/>
                        </a:rPr>
                        <a:t>DATA</a:t>
                      </a:r>
                      <a:endParaRPr lang="en-US" sz="2200" dirty="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b="0" i="0" u="none" strike="noStrike" noProof="0" dirty="0">
                          <a:solidFill>
                            <a:schemeClr val="tx2"/>
                          </a:solidFill>
                          <a:latin typeface="Aptos Display"/>
                        </a:rPr>
                        <a:t>structured/semi-structured /unstructured, raw</a:t>
                      </a:r>
                      <a:endParaRPr lang="en-US" sz="2200" dirty="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36048746"/>
                  </a:ext>
                </a:extLst>
              </a:tr>
              <a:tr h="69786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b="0" i="0" u="none" strike="noStrike" noProof="0" dirty="0">
                          <a:solidFill>
                            <a:schemeClr val="tx2"/>
                          </a:solidFill>
                          <a:latin typeface="Aptos Display"/>
                        </a:rPr>
                        <a:t>schema-on-write</a:t>
                      </a:r>
                      <a:endParaRPr lang="en-US" sz="2200" dirty="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tx2"/>
                          </a:solidFill>
                          <a:latin typeface="Aptos Display"/>
                        </a:rPr>
                        <a:t>PROCESSING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b="0" i="0" u="none" strike="noStrike" noProof="0" dirty="0">
                          <a:solidFill>
                            <a:schemeClr val="tx2"/>
                          </a:solidFill>
                          <a:latin typeface="Aptos Display"/>
                        </a:rPr>
                        <a:t>schema-on-read</a:t>
                      </a:r>
                      <a:endParaRPr lang="en-US" sz="2200" b="0" i="0" u="none" strike="noStrike" noProof="0" dirty="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97834032"/>
                  </a:ext>
                </a:extLst>
              </a:tr>
              <a:tr h="69786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b="0" i="0" u="none" strike="noStrike" noProof="0" dirty="0">
                          <a:solidFill>
                            <a:schemeClr val="tx2"/>
                          </a:solidFill>
                          <a:latin typeface="Aptos Display"/>
                        </a:rPr>
                        <a:t>expensive for large data volumes</a:t>
                      </a:r>
                      <a:endParaRPr lang="en-US" sz="2200" dirty="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200" b="0" i="0" u="none" strike="noStrike" noProof="0" dirty="0">
                          <a:solidFill>
                            <a:schemeClr val="tx2"/>
                          </a:solidFill>
                          <a:latin typeface="Aptos Display"/>
                        </a:rPr>
                        <a:t>STORAGE</a:t>
                      </a:r>
                      <a:endParaRPr lang="en-US" sz="2200" dirty="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200" b="0" i="0" u="none" strike="noStrike" noProof="0" dirty="0">
                          <a:solidFill>
                            <a:schemeClr val="tx2"/>
                          </a:solidFill>
                          <a:latin typeface="Aptos Display"/>
                        </a:rPr>
                        <a:t>designed for low-cost storage</a:t>
                      </a:r>
                      <a:endParaRPr lang="en-US" sz="2200" dirty="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83366436"/>
                  </a:ext>
                </a:extLst>
              </a:tr>
              <a:tr h="69786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b="0" i="0" u="none" strike="noStrike" noProof="0" dirty="0">
                          <a:solidFill>
                            <a:schemeClr val="tx2"/>
                          </a:solidFill>
                          <a:latin typeface="Aptos Display"/>
                        </a:rPr>
                        <a:t>less agile, fixed configuration</a:t>
                      </a:r>
                      <a:endParaRPr lang="en-US" sz="2200" dirty="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b="0" i="0" u="none" strike="noStrike" noProof="0" dirty="0">
                          <a:solidFill>
                            <a:schemeClr val="tx2"/>
                          </a:solidFill>
                          <a:latin typeface="Aptos Display"/>
                        </a:rPr>
                        <a:t>AGILITY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200" b="0" i="0" u="none" strike="noStrike" noProof="0" dirty="0">
                          <a:solidFill>
                            <a:schemeClr val="tx2"/>
                          </a:solidFill>
                          <a:latin typeface="Aptos Display"/>
                        </a:rPr>
                        <a:t>highly agile, configure and reconfigure as needed</a:t>
                      </a:r>
                      <a:endParaRPr lang="en-US" sz="2200" dirty="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36399749"/>
                  </a:ext>
                </a:extLst>
              </a:tr>
              <a:tr h="69786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200" dirty="0">
                          <a:solidFill>
                            <a:schemeClr val="tx2"/>
                          </a:solidFill>
                          <a:latin typeface="Aptos Display"/>
                        </a:rPr>
                        <a:t>mature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200" b="0" i="0" u="none" strike="noStrike" noProof="0" dirty="0">
                          <a:solidFill>
                            <a:schemeClr val="tx2"/>
                          </a:solidFill>
                          <a:latin typeface="Aptos Display"/>
                        </a:rPr>
                        <a:t>SECURITY</a:t>
                      </a:r>
                      <a:endParaRPr lang="en-US" sz="2200" dirty="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200" dirty="0">
                          <a:solidFill>
                            <a:schemeClr val="tx2"/>
                          </a:solidFill>
                          <a:latin typeface="Aptos Display"/>
                        </a:rPr>
                        <a:t>maturing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6713200"/>
                  </a:ext>
                </a:extLst>
              </a:tr>
              <a:tr h="69786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200" b="0" i="0" u="none" strike="noStrike" noProof="0" dirty="0">
                          <a:solidFill>
                            <a:schemeClr val="tx2"/>
                          </a:solidFill>
                          <a:latin typeface="Aptos Display"/>
                        </a:rPr>
                        <a:t>business professionals</a:t>
                      </a:r>
                      <a:endParaRPr lang="en-US" sz="2200" dirty="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200" b="0" i="0" u="none" strike="noStrike" noProof="0" dirty="0">
                          <a:solidFill>
                            <a:schemeClr val="tx2"/>
                          </a:solidFill>
                          <a:latin typeface="Aptos Display"/>
                        </a:rPr>
                        <a:t>USERS</a:t>
                      </a:r>
                      <a:endParaRPr lang="en-US" sz="2200" dirty="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200" b="0" i="0" u="none" strike="noStrike" noProof="0" dirty="0">
                          <a:solidFill>
                            <a:schemeClr val="tx2"/>
                          </a:solidFill>
                          <a:latin typeface="Aptos Display"/>
                        </a:rPr>
                        <a:t>data scientists et. al.</a:t>
                      </a:r>
                      <a:endParaRPr lang="en-US" sz="2200" dirty="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63626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35934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A94CE-2C59-36F7-1615-70278C5D1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orange juice&#10;&#10;AI-generated content may be incorrect.">
            <a:extLst>
              <a:ext uri="{FF2B5EF4-FFF2-40B4-BE49-F238E27FC236}">
                <a16:creationId xmlns:a16="http://schemas.microsoft.com/office/drawing/2014/main" id="{6CF2C442-D1D5-3A37-B0C9-56783118B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42" y="1710123"/>
            <a:ext cx="3647561" cy="48999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F95C0C-CF0D-5BDE-C2B7-43FF873B6A18}"/>
              </a:ext>
            </a:extLst>
          </p:cNvPr>
          <p:cNvSpPr txBox="1"/>
          <p:nvPr/>
        </p:nvSpPr>
        <p:spPr>
          <a:xfrm>
            <a:off x="1884689" y="358618"/>
            <a:ext cx="84187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800" b="1">
                <a:solidFill>
                  <a:schemeClr val="accent1"/>
                </a:solidFill>
                <a:latin typeface="Aptos Display"/>
              </a:rPr>
              <a:t>ETL vs ELT</a:t>
            </a:r>
            <a:endParaRPr lang="en-US">
              <a:solidFill>
                <a:schemeClr val="accent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2243E7-2019-E8B6-AE20-237C490AF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733397"/>
              </p:ext>
            </p:extLst>
          </p:nvPr>
        </p:nvGraphicFramePr>
        <p:xfrm>
          <a:off x="3985054" y="1194486"/>
          <a:ext cx="8058136" cy="541463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35652">
                  <a:extLst>
                    <a:ext uri="{9D8B030D-6E8A-4147-A177-3AD203B41FA5}">
                      <a16:colId xmlns:a16="http://schemas.microsoft.com/office/drawing/2014/main" val="38953613"/>
                    </a:ext>
                  </a:extLst>
                </a:gridCol>
                <a:gridCol w="3210411">
                  <a:extLst>
                    <a:ext uri="{9D8B030D-6E8A-4147-A177-3AD203B41FA5}">
                      <a16:colId xmlns:a16="http://schemas.microsoft.com/office/drawing/2014/main" val="1676776218"/>
                    </a:ext>
                  </a:extLst>
                </a:gridCol>
                <a:gridCol w="3412073">
                  <a:extLst>
                    <a:ext uri="{9D8B030D-6E8A-4147-A177-3AD203B41FA5}">
                      <a16:colId xmlns:a16="http://schemas.microsoft.com/office/drawing/2014/main" val="3633979800"/>
                    </a:ext>
                  </a:extLst>
                </a:gridCol>
              </a:tblGrid>
              <a:tr h="667859"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solidFill>
                            <a:schemeClr val="accent1"/>
                          </a:solidFill>
                          <a:latin typeface="Aptos Display"/>
                        </a:rPr>
                        <a:t>Category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solidFill>
                            <a:schemeClr val="accent1"/>
                          </a:solidFill>
                          <a:latin typeface="Aptos Display"/>
                        </a:rPr>
                        <a:t>ETL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solidFill>
                            <a:schemeClr val="accent1"/>
                          </a:solidFill>
                          <a:latin typeface="Aptos Display"/>
                        </a:rPr>
                        <a:t>ELT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96533598"/>
                  </a:ext>
                </a:extLst>
              </a:tr>
              <a:tr h="899565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tx2"/>
                          </a:solidFill>
                          <a:latin typeface="Aptos Display"/>
                        </a:rPr>
                        <a:t>Purpose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u="none" strike="noStrike" noProof="0">
                          <a:solidFill>
                            <a:schemeClr val="tx2"/>
                          </a:solidFill>
                          <a:latin typeface="Aptos Display"/>
                        </a:rPr>
                        <a:t>ETL extracts data, transforms it using a secondary processor, and loads it.</a:t>
                      </a:r>
                      <a:endParaRPr lang="en-US" sz="200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u="none" strike="noStrike" noProof="0">
                          <a:solidFill>
                            <a:schemeClr val="tx2"/>
                          </a:solidFill>
                          <a:latin typeface="Aptos Display"/>
                        </a:rPr>
                        <a:t>ELT extracts data, loads it, and transforms it within the system.</a:t>
                      </a:r>
                      <a:endParaRPr lang="en-US" sz="200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6395348"/>
                  </a:ext>
                </a:extLst>
              </a:tr>
              <a:tr h="667859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tx2"/>
                          </a:solidFill>
                          <a:latin typeface="Aptos Display"/>
                        </a:rPr>
                        <a:t>Expense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u="none" strike="noStrike" noProof="0">
                          <a:solidFill>
                            <a:schemeClr val="tx2"/>
                          </a:solidFill>
                          <a:latin typeface="Aptos Display"/>
                        </a:rPr>
                        <a:t>Using multiple servers is expensive.</a:t>
                      </a:r>
                      <a:endParaRPr lang="en-US" sz="200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noProof="0">
                          <a:solidFill>
                            <a:schemeClr val="tx2"/>
                          </a:solidFill>
                          <a:latin typeface="Aptos Display"/>
                        </a:rPr>
                        <a:t>The simplified process cuts costs.</a:t>
                      </a:r>
                      <a:endParaRPr lang="en-US" sz="200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36158627"/>
                  </a:ext>
                </a:extLst>
              </a:tr>
              <a:tr h="899565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tx2"/>
                          </a:solidFill>
                          <a:latin typeface="Aptos Display"/>
                        </a:rPr>
                        <a:t>Speed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u="none" strike="noStrike" noProof="0">
                          <a:solidFill>
                            <a:schemeClr val="tx2"/>
                          </a:solidFill>
                          <a:latin typeface="Aptos Display"/>
                        </a:rPr>
                        <a:t>Transferring transformed data takes a lot of time.</a:t>
                      </a:r>
                      <a:endParaRPr lang="en-US" sz="200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noProof="0">
                          <a:solidFill>
                            <a:schemeClr val="tx2"/>
                          </a:solidFill>
                          <a:latin typeface="Aptos Display"/>
                        </a:rPr>
                        <a:t>ELT is faster because the data is loaded and transformed in the same system.</a:t>
                      </a:r>
                      <a:endParaRPr lang="en-US" sz="200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81960071"/>
                  </a:ext>
                </a:extLst>
              </a:tr>
              <a:tr h="667859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tx2"/>
                          </a:solidFill>
                          <a:latin typeface="Aptos Display"/>
                        </a:rPr>
                        <a:t>Maturity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u="none" strike="noStrike" noProof="0">
                          <a:solidFill>
                            <a:schemeClr val="tx2"/>
                          </a:solidFill>
                          <a:latin typeface="Aptos Display"/>
                        </a:rPr>
                        <a:t>ETL has been around for over 20 years.</a:t>
                      </a:r>
                      <a:endParaRPr lang="en-US" sz="200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noProof="0">
                          <a:solidFill>
                            <a:schemeClr val="tx2"/>
                          </a:solidFill>
                          <a:latin typeface="Aptos Display"/>
                        </a:rPr>
                        <a:t>ELT is a new integration method.</a:t>
                      </a:r>
                      <a:endParaRPr lang="en-US" sz="200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41476235"/>
                  </a:ext>
                </a:extLst>
              </a:tr>
              <a:tr h="899565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tx2"/>
                          </a:solidFill>
                          <a:latin typeface="Aptos Display"/>
                        </a:rPr>
                        <a:t>Privacy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u="none" strike="noStrike" noProof="0">
                          <a:solidFill>
                            <a:schemeClr val="tx2"/>
                          </a:solidFill>
                          <a:latin typeface="Aptos Display"/>
                        </a:rPr>
                        <a:t>The pre-loaded transformation helps you meet government regulations.</a:t>
                      </a:r>
                      <a:endParaRPr lang="en-US" sz="200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u="none" strike="noStrike" noProof="0">
                          <a:solidFill>
                            <a:schemeClr val="tx2"/>
                          </a:solidFill>
                          <a:latin typeface="Aptos Display"/>
                        </a:rPr>
                        <a:t>Loading raw data directly requires extra protection.</a:t>
                      </a:r>
                      <a:endParaRPr lang="en-US" sz="200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4511058"/>
                  </a:ext>
                </a:extLst>
              </a:tr>
              <a:tr h="667859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solidFill>
                            <a:schemeClr val="tx2"/>
                          </a:solidFill>
                          <a:latin typeface="Aptos Display"/>
                        </a:rPr>
                        <a:t>Maintenance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u="none" strike="noStrike" noProof="0">
                          <a:solidFill>
                            <a:schemeClr val="tx2"/>
                          </a:solidFill>
                          <a:latin typeface="Aptos Display"/>
                        </a:rPr>
                        <a:t>Managing a second processor is a hassle.</a:t>
                      </a:r>
                      <a:endParaRPr lang="en-US" sz="200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u="none" strike="noStrike" noProof="0">
                          <a:solidFill>
                            <a:schemeClr val="tx2"/>
                          </a:solidFill>
                          <a:latin typeface="Aptos Display"/>
                        </a:rPr>
                        <a:t>The fewer systems make maintenance easier.</a:t>
                      </a:r>
                      <a:endParaRPr lang="en-US" sz="2000">
                        <a:solidFill>
                          <a:schemeClr val="tx2"/>
                        </a:solidFill>
                        <a:latin typeface="Aptos Display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9508794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94FEB3-14BE-2D75-294D-9DDA8A3217A8}"/>
              </a:ext>
            </a:extLst>
          </p:cNvPr>
          <p:cNvCxnSpPr/>
          <p:nvPr/>
        </p:nvCxnSpPr>
        <p:spPr>
          <a:xfrm flipV="1">
            <a:off x="189067" y="1184261"/>
            <a:ext cx="11817576" cy="614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38575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watercolor&#10;&#10;AI-generated content may be incorrect.">
            <a:extLst>
              <a:ext uri="{FF2B5EF4-FFF2-40B4-BE49-F238E27FC236}">
                <a16:creationId xmlns:a16="http://schemas.microsoft.com/office/drawing/2014/main" id="{5A96BD79-8859-4B36-2E7E-22AF346C6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" y="-2702"/>
            <a:ext cx="12194572" cy="6863404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243DFB5-F1B3-B404-A721-ED911291B208}"/>
              </a:ext>
            </a:extLst>
          </p:cNvPr>
          <p:cNvSpPr/>
          <p:nvPr/>
        </p:nvSpPr>
        <p:spPr>
          <a:xfrm>
            <a:off x="4248774" y="3129373"/>
            <a:ext cx="3579592" cy="841230"/>
          </a:xfrm>
          <a:prstGeom prst="roundRect">
            <a:avLst/>
          </a:prstGeom>
          <a:solidFill>
            <a:srgbClr val="335A84"/>
          </a:solidFill>
          <a:ln>
            <a:solidFill>
              <a:srgbClr val="2450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D83EE6-FEE0-9335-D3FC-743CFE2F2DB6}"/>
              </a:ext>
            </a:extLst>
          </p:cNvPr>
          <p:cNvSpPr txBox="1"/>
          <p:nvPr/>
        </p:nvSpPr>
        <p:spPr>
          <a:xfrm>
            <a:off x="3978113" y="2991220"/>
            <a:ext cx="410675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Aptos Display"/>
              </a:rPr>
              <a:t>AGENDA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DA4045AF-1518-469D-7437-CD3879FA5B96}"/>
              </a:ext>
            </a:extLst>
          </p:cNvPr>
          <p:cNvSpPr/>
          <p:nvPr/>
        </p:nvSpPr>
        <p:spPr>
          <a:xfrm rot="13560000">
            <a:off x="2800821" y="32934"/>
            <a:ext cx="740688" cy="1235817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8F387FF6-B984-3EBE-7B18-59E2C216683E}"/>
              </a:ext>
            </a:extLst>
          </p:cNvPr>
          <p:cNvSpPr/>
          <p:nvPr/>
        </p:nvSpPr>
        <p:spPr>
          <a:xfrm rot="6600000">
            <a:off x="10027603" y="4619244"/>
            <a:ext cx="1720002" cy="833148"/>
          </a:xfrm>
          <a:prstGeom prst="curvedDownArrow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FE7BB010-15E2-846A-5691-14E09F965F56}"/>
              </a:ext>
            </a:extLst>
          </p:cNvPr>
          <p:cNvSpPr/>
          <p:nvPr/>
        </p:nvSpPr>
        <p:spPr>
          <a:xfrm rot="4260000">
            <a:off x="4926973" y="4835341"/>
            <a:ext cx="922896" cy="2641183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Arrow: Curved Left 25">
            <a:extLst>
              <a:ext uri="{FF2B5EF4-FFF2-40B4-BE49-F238E27FC236}">
                <a16:creationId xmlns:a16="http://schemas.microsoft.com/office/drawing/2014/main" id="{2A1852CA-EC6D-A9C0-6AF1-93C3FEB9F497}"/>
              </a:ext>
            </a:extLst>
          </p:cNvPr>
          <p:cNvSpPr/>
          <p:nvPr/>
        </p:nvSpPr>
        <p:spPr>
          <a:xfrm rot="16860000">
            <a:off x="9818009" y="246698"/>
            <a:ext cx="747696" cy="2091135"/>
          </a:xfrm>
          <a:prstGeom prst="curvedLeftArrow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A064C2-93C6-9004-8E40-65EF546C13AA}"/>
              </a:ext>
            </a:extLst>
          </p:cNvPr>
          <p:cNvSpPr/>
          <p:nvPr/>
        </p:nvSpPr>
        <p:spPr>
          <a:xfrm>
            <a:off x="893572" y="1108959"/>
            <a:ext cx="3020108" cy="2838260"/>
          </a:xfrm>
          <a:prstGeom prst="roundRect">
            <a:avLst/>
          </a:prstGeom>
          <a:solidFill>
            <a:srgbClr val="D9EBF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916265-81D8-C720-657F-BD4844B1EA69}"/>
              </a:ext>
            </a:extLst>
          </p:cNvPr>
          <p:cNvSpPr/>
          <p:nvPr/>
        </p:nvSpPr>
        <p:spPr>
          <a:xfrm>
            <a:off x="8153167" y="2560876"/>
            <a:ext cx="3514376" cy="1746749"/>
          </a:xfrm>
          <a:prstGeom prst="roundRect">
            <a:avLst/>
          </a:prstGeom>
          <a:solidFill>
            <a:srgbClr val="EAF2F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EFD99B-874B-3416-8B89-AC102D18EB7D}"/>
              </a:ext>
            </a:extLst>
          </p:cNvPr>
          <p:cNvSpPr/>
          <p:nvPr/>
        </p:nvSpPr>
        <p:spPr>
          <a:xfrm>
            <a:off x="1954193" y="4486472"/>
            <a:ext cx="3359918" cy="15613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53C305-D6DC-E35A-BCE6-F390E93F7603}"/>
              </a:ext>
            </a:extLst>
          </p:cNvPr>
          <p:cNvSpPr/>
          <p:nvPr/>
        </p:nvSpPr>
        <p:spPr>
          <a:xfrm>
            <a:off x="4652087" y="398442"/>
            <a:ext cx="4688266" cy="20350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2B4CCF-AF6B-C70D-306F-A40BB04D00A6}"/>
              </a:ext>
            </a:extLst>
          </p:cNvPr>
          <p:cNvSpPr/>
          <p:nvPr/>
        </p:nvSpPr>
        <p:spPr>
          <a:xfrm>
            <a:off x="6104004" y="4610039"/>
            <a:ext cx="3637945" cy="1674665"/>
          </a:xfrm>
          <a:prstGeom prst="roundRect">
            <a:avLst/>
          </a:prstGeom>
          <a:solidFill>
            <a:srgbClr val="E3F1FA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1D0761-ADFB-9194-922A-8BA8EB28B09B}"/>
              </a:ext>
            </a:extLst>
          </p:cNvPr>
          <p:cNvSpPr/>
          <p:nvPr/>
        </p:nvSpPr>
        <p:spPr>
          <a:xfrm>
            <a:off x="284961" y="653662"/>
            <a:ext cx="1214507" cy="121450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3EE05A-2163-FFC3-685B-C8D52C81EC24}"/>
              </a:ext>
            </a:extLst>
          </p:cNvPr>
          <p:cNvSpPr/>
          <p:nvPr/>
        </p:nvSpPr>
        <p:spPr>
          <a:xfrm>
            <a:off x="3734557" y="97608"/>
            <a:ext cx="1214507" cy="121450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8C0470-3729-4C4F-4533-3DE78D76EFF4}"/>
              </a:ext>
            </a:extLst>
          </p:cNvPr>
          <p:cNvSpPr/>
          <p:nvPr/>
        </p:nvSpPr>
        <p:spPr>
          <a:xfrm>
            <a:off x="10592556" y="1776067"/>
            <a:ext cx="1214507" cy="12145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89D349-A6C2-DA38-F130-698FCE87B810}"/>
              </a:ext>
            </a:extLst>
          </p:cNvPr>
          <p:cNvSpPr/>
          <p:nvPr/>
        </p:nvSpPr>
        <p:spPr>
          <a:xfrm>
            <a:off x="1345582" y="4360688"/>
            <a:ext cx="1214507" cy="121450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ED7C94-A1ED-ECD7-1AA2-B8DE8A45BDDE}"/>
              </a:ext>
            </a:extLst>
          </p:cNvPr>
          <p:cNvSpPr/>
          <p:nvPr/>
        </p:nvSpPr>
        <p:spPr>
          <a:xfrm>
            <a:off x="9305393" y="4391580"/>
            <a:ext cx="1214507" cy="12145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68FFED-1C32-407C-09AF-2040DD3A8303}"/>
              </a:ext>
            </a:extLst>
          </p:cNvPr>
          <p:cNvSpPr txBox="1"/>
          <p:nvPr/>
        </p:nvSpPr>
        <p:spPr>
          <a:xfrm>
            <a:off x="586873" y="708438"/>
            <a:ext cx="62105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6600" b="1">
                <a:solidFill>
                  <a:schemeClr val="bg1"/>
                </a:solidFill>
                <a:latin typeface="Garamond"/>
                <a:cs typeface="Courier New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998EE6-044C-B8DB-2FEF-A62CCF645A5B}"/>
              </a:ext>
            </a:extLst>
          </p:cNvPr>
          <p:cNvSpPr txBox="1"/>
          <p:nvPr/>
        </p:nvSpPr>
        <p:spPr>
          <a:xfrm>
            <a:off x="4036469" y="100897"/>
            <a:ext cx="62105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6600" b="1">
                <a:solidFill>
                  <a:schemeClr val="bg1"/>
                </a:solidFill>
                <a:latin typeface="Garamond"/>
                <a:cs typeface="Courier New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55CA8D-1B75-0B3F-D464-B80D109284E9}"/>
              </a:ext>
            </a:extLst>
          </p:cNvPr>
          <p:cNvSpPr txBox="1"/>
          <p:nvPr/>
        </p:nvSpPr>
        <p:spPr>
          <a:xfrm>
            <a:off x="1647495" y="4477248"/>
            <a:ext cx="62105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6600" b="1">
                <a:solidFill>
                  <a:schemeClr val="bg1"/>
                </a:solidFill>
                <a:latin typeface="Garamond"/>
                <a:cs typeface="Courier New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6C985D-0FF9-517F-6661-D4A98DBD8F54}"/>
              </a:ext>
            </a:extLst>
          </p:cNvPr>
          <p:cNvSpPr txBox="1"/>
          <p:nvPr/>
        </p:nvSpPr>
        <p:spPr>
          <a:xfrm>
            <a:off x="10894468" y="1872032"/>
            <a:ext cx="62105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6600" b="1">
                <a:solidFill>
                  <a:schemeClr val="bg1"/>
                </a:solidFill>
                <a:latin typeface="Garamond"/>
                <a:cs typeface="Courier New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5E930-2A9B-96CC-718F-8657D556349E}"/>
              </a:ext>
            </a:extLst>
          </p:cNvPr>
          <p:cNvSpPr txBox="1"/>
          <p:nvPr/>
        </p:nvSpPr>
        <p:spPr>
          <a:xfrm>
            <a:off x="9597008" y="4446357"/>
            <a:ext cx="62105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6600" b="1">
                <a:solidFill>
                  <a:schemeClr val="bg1"/>
                </a:solidFill>
                <a:latin typeface="Garamond"/>
                <a:cs typeface="Courier New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C0D68B-0C32-A903-4C6F-37A9632F4B89}"/>
              </a:ext>
            </a:extLst>
          </p:cNvPr>
          <p:cNvSpPr txBox="1"/>
          <p:nvPr/>
        </p:nvSpPr>
        <p:spPr>
          <a:xfrm>
            <a:off x="1013783" y="2001892"/>
            <a:ext cx="276846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tx2"/>
                </a:solidFill>
                <a:latin typeface="Aptos Display"/>
              </a:rPr>
              <a:t>What is a Data Lake?</a:t>
            </a:r>
            <a:endParaRPr lang="en-US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tx2"/>
                </a:solidFill>
                <a:latin typeface="Aptos Display"/>
              </a:rPr>
              <a:t>Data Lake Architecture</a:t>
            </a:r>
          </a:p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tx2"/>
                </a:solidFill>
                <a:latin typeface="Aptos Display"/>
              </a:rPr>
              <a:t>SWOT Analysis of Data Lake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E29540-0391-A1F9-C994-EB0D5A30C140}"/>
              </a:ext>
            </a:extLst>
          </p:cNvPr>
          <p:cNvSpPr txBox="1"/>
          <p:nvPr/>
        </p:nvSpPr>
        <p:spPr>
          <a:xfrm>
            <a:off x="1384698" y="1287661"/>
            <a:ext cx="201369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 b="1">
                <a:solidFill>
                  <a:schemeClr val="tx2"/>
                </a:solidFill>
                <a:latin typeface="Aptos Display"/>
              </a:rPr>
              <a:t>OVERVIEW OF DATA LAKE</a:t>
            </a:r>
            <a:endParaRPr lang="en-US" sz="2200">
              <a:solidFill>
                <a:schemeClr val="tx2"/>
              </a:solidFill>
              <a:latin typeface="Aptos Display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968012-6FB8-246C-8545-3383BD7218CF}"/>
              </a:ext>
            </a:extLst>
          </p:cNvPr>
          <p:cNvSpPr txBox="1"/>
          <p:nvPr/>
        </p:nvSpPr>
        <p:spPr>
          <a:xfrm>
            <a:off x="4803400" y="412389"/>
            <a:ext cx="453652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 b="1">
                <a:solidFill>
                  <a:schemeClr val="tx2"/>
                </a:solidFill>
                <a:latin typeface="Aptos Display"/>
              </a:rPr>
              <a:t>OVERVIEW OF DATA WAREHOUSE</a:t>
            </a:r>
            <a:endParaRPr lang="en-US" sz="2200">
              <a:solidFill>
                <a:schemeClr val="tx2"/>
              </a:solidFill>
              <a:latin typeface="Aptos Display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EB0E35-0097-584E-EC83-85E11E993168}"/>
              </a:ext>
            </a:extLst>
          </p:cNvPr>
          <p:cNvSpPr txBox="1"/>
          <p:nvPr/>
        </p:nvSpPr>
        <p:spPr>
          <a:xfrm>
            <a:off x="4844377" y="786811"/>
            <a:ext cx="480733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tx2"/>
                </a:solidFill>
                <a:latin typeface="Aptos Display"/>
              </a:rPr>
              <a:t>What is a Data Warehouse?</a:t>
            </a:r>
            <a:endParaRPr lang="en-US">
              <a:solidFill>
                <a:schemeClr val="tx2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tx2"/>
                </a:solidFill>
                <a:latin typeface="Aptos Display"/>
              </a:rPr>
              <a:t>Types of Data Warehouse Architecture</a:t>
            </a:r>
          </a:p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tx2"/>
                </a:solidFill>
                <a:latin typeface="Aptos Display"/>
              </a:rPr>
              <a:t>Data Mart: A Quick Review</a:t>
            </a:r>
          </a:p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tx2"/>
                </a:solidFill>
                <a:latin typeface="Aptos Display"/>
              </a:rPr>
              <a:t>Benefits and Challenges of Data Warehouse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4372A2-DB72-03C6-5C5E-1C849829F3E2}"/>
              </a:ext>
            </a:extLst>
          </p:cNvPr>
          <p:cNvSpPr txBox="1"/>
          <p:nvPr/>
        </p:nvSpPr>
        <p:spPr>
          <a:xfrm>
            <a:off x="7264454" y="2688092"/>
            <a:ext cx="453652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 b="1">
                <a:solidFill>
                  <a:schemeClr val="tx2"/>
                </a:solidFill>
                <a:latin typeface="Aptos Display"/>
              </a:rPr>
              <a:t>KEY DIFFERENCES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9AA5AA-71CA-4825-A42F-5445D253883F}"/>
              </a:ext>
            </a:extLst>
          </p:cNvPr>
          <p:cNvSpPr txBox="1"/>
          <p:nvPr/>
        </p:nvSpPr>
        <p:spPr>
          <a:xfrm>
            <a:off x="8386648" y="3093405"/>
            <a:ext cx="312887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tx2"/>
                </a:solidFill>
                <a:latin typeface="Aptos Display"/>
              </a:rPr>
              <a:t>Comparing Data Lake and Data Warehouse</a:t>
            </a:r>
          </a:p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tx2"/>
                </a:solidFill>
                <a:latin typeface="Aptos Display"/>
              </a:rPr>
              <a:t>ETL vs ELT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2A7D79-BBE7-271A-5E7B-CEA0DCB05F85}"/>
              </a:ext>
            </a:extLst>
          </p:cNvPr>
          <p:cNvSpPr txBox="1"/>
          <p:nvPr/>
        </p:nvSpPr>
        <p:spPr>
          <a:xfrm>
            <a:off x="6234726" y="4675472"/>
            <a:ext cx="316698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 b="1">
                <a:solidFill>
                  <a:schemeClr val="tx2"/>
                </a:solidFill>
                <a:latin typeface="Aptos Display"/>
              </a:rPr>
              <a:t>OVERVIEW OF DATA LAKEHOUSE</a:t>
            </a:r>
            <a:endParaRPr lang="en-US" sz="2200">
              <a:solidFill>
                <a:schemeClr val="tx2"/>
              </a:solidFill>
              <a:latin typeface="Aptos Display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E187D1-A673-1816-9D8A-FAE241E26E46}"/>
              </a:ext>
            </a:extLst>
          </p:cNvPr>
          <p:cNvSpPr txBox="1"/>
          <p:nvPr/>
        </p:nvSpPr>
        <p:spPr>
          <a:xfrm>
            <a:off x="6574324" y="5441189"/>
            <a:ext cx="276846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tx2"/>
                </a:solidFill>
                <a:latin typeface="Aptos Display"/>
              </a:rPr>
              <a:t>What is a Data Lakehouse?</a:t>
            </a:r>
            <a:endParaRPr lang="en-US">
              <a:solidFill>
                <a:schemeClr val="tx2"/>
              </a:solidFill>
              <a:latin typeface="Aptos" panose="020B000402020202020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FF93BD-765B-C3BF-AC28-73132FF685EC}"/>
              </a:ext>
            </a:extLst>
          </p:cNvPr>
          <p:cNvSpPr txBox="1"/>
          <p:nvPr/>
        </p:nvSpPr>
        <p:spPr>
          <a:xfrm>
            <a:off x="2723347" y="5118256"/>
            <a:ext cx="201369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 b="1">
                <a:solidFill>
                  <a:schemeClr val="tx2"/>
                </a:solidFill>
                <a:latin typeface="Aptos Display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0239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EB40F-7B79-EC6C-303C-CC71255E4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6D310E11-977B-9CA6-B544-BECBF6FDEB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38" t="66" b="195"/>
          <a:stretch>
            <a:fillRect/>
          </a:stretch>
        </p:blipFill>
        <p:spPr>
          <a:xfrm rot="10800000">
            <a:off x="3217" y="570"/>
            <a:ext cx="12300814" cy="68554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044EDD-58CE-50FD-6EA6-F5DBBE11616A}"/>
              </a:ext>
            </a:extLst>
          </p:cNvPr>
          <p:cNvSpPr/>
          <p:nvPr/>
        </p:nvSpPr>
        <p:spPr>
          <a:xfrm>
            <a:off x="4309198" y="2346207"/>
            <a:ext cx="7549268" cy="277404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diagram of data storage&#10;&#10;AI-generated content may be incorrect.">
            <a:extLst>
              <a:ext uri="{FF2B5EF4-FFF2-40B4-BE49-F238E27FC236}">
                <a16:creationId xmlns:a16="http://schemas.microsoft.com/office/drawing/2014/main" id="{303F4809-DED7-ED72-C1A4-FA3A94EC29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76" t="34071" r="4004" b="11726"/>
          <a:stretch>
            <a:fillRect/>
          </a:stretch>
        </p:blipFill>
        <p:spPr>
          <a:xfrm>
            <a:off x="4437620" y="2472640"/>
            <a:ext cx="7310187" cy="2524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E839A2-796B-B3F1-1DBB-6B454F9E35CE}"/>
              </a:ext>
            </a:extLst>
          </p:cNvPr>
          <p:cNvSpPr txBox="1"/>
          <p:nvPr/>
        </p:nvSpPr>
        <p:spPr>
          <a:xfrm>
            <a:off x="1887331" y="699250"/>
            <a:ext cx="8421892" cy="10190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a</a:t>
            </a:r>
            <a:r>
              <a:rPr lang="en-US" sz="4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n-US" sz="4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Lakehouse</a:t>
            </a:r>
            <a:r>
              <a:rPr lang="en-US" sz="48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?</a:t>
            </a:r>
            <a:endParaRPr lang="en-US" sz="48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587621-AB4B-8F58-B8F6-5F8A938D555D}"/>
              </a:ext>
            </a:extLst>
          </p:cNvPr>
          <p:cNvSpPr txBox="1"/>
          <p:nvPr/>
        </p:nvSpPr>
        <p:spPr>
          <a:xfrm>
            <a:off x="308263" y="1896454"/>
            <a:ext cx="3875974" cy="44316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solidFill>
                  <a:srgbClr val="0E2841"/>
                </a:solidFill>
                <a:latin typeface="Aptos Display"/>
                <a:ea typeface="+mn-lt"/>
                <a:cs typeface="+mn-lt"/>
              </a:rPr>
              <a:t>A Data Lakehouse is a modern data architecture that combines the best features of a data warehouse and a data lake.</a:t>
            </a:r>
            <a:endParaRPr lang="en-US" dirty="0">
              <a:solidFill>
                <a:srgbClr val="0E2841"/>
              </a:solidFill>
              <a:latin typeface="Aptos Display"/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400">
              <a:solidFill>
                <a:srgbClr val="0E2841"/>
              </a:solidFill>
              <a:latin typeface="Aptos Display"/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solidFill>
                  <a:srgbClr val="0E2841"/>
                </a:solidFill>
                <a:latin typeface="Aptos Display"/>
                <a:ea typeface="+mn-lt"/>
                <a:cs typeface="+mn-lt"/>
              </a:rPr>
              <a:t>It offers the scalability and flexibility of a data lake for storing all types of data, with the reliability and performance of a data warehouse for analytics.</a:t>
            </a:r>
            <a:endParaRPr lang="en-US" dirty="0">
              <a:solidFill>
                <a:srgbClr val="0E2841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6862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753A1-2F5F-196D-8D14-7BA67B1A9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white cloud&#10;&#10;AI-generated content may be incorrect.">
            <a:extLst>
              <a:ext uri="{FF2B5EF4-FFF2-40B4-BE49-F238E27FC236}">
                <a16:creationId xmlns:a16="http://schemas.microsoft.com/office/drawing/2014/main" id="{D7FADFB1-C8FE-A7A4-8B9C-1E596F8AF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" y="0"/>
            <a:ext cx="1218215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F94A26-7A01-40FE-8B5F-008095058370}"/>
              </a:ext>
            </a:extLst>
          </p:cNvPr>
          <p:cNvSpPr txBox="1"/>
          <p:nvPr/>
        </p:nvSpPr>
        <p:spPr>
          <a:xfrm>
            <a:off x="855213" y="891558"/>
            <a:ext cx="104682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chemeClr val="tx2"/>
                </a:solidFill>
                <a:latin typeface="Aptos Display"/>
              </a:rPr>
              <a:t>Conclusion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D77B1D-D249-CE78-995E-EFE81A881954}"/>
              </a:ext>
            </a:extLst>
          </p:cNvPr>
          <p:cNvSpPr txBox="1"/>
          <p:nvPr/>
        </p:nvSpPr>
        <p:spPr>
          <a:xfrm>
            <a:off x="1139472" y="2088474"/>
            <a:ext cx="990412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The future of data management is </a:t>
            </a:r>
            <a:r>
              <a:rPr lang="en-GB" sz="2400" b="1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hybrid</a:t>
            </a:r>
            <a:r>
              <a:rPr lang="en-GB" sz="240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 and </a:t>
            </a:r>
            <a:r>
              <a:rPr lang="en-GB" sz="2400" b="1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unified</a:t>
            </a:r>
          </a:p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Data Warehouses are best for structured data and traditional BI reporting.</a:t>
            </a:r>
            <a:endParaRPr lang="en-US" sz="2400">
              <a:solidFill>
                <a:schemeClr val="tx2"/>
              </a:solidFill>
              <a:latin typeface="Aptos Display"/>
            </a:endParaRPr>
          </a:p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Data Lakes are great for storing large, raw, and diverse data types.</a:t>
            </a:r>
          </a:p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Data </a:t>
            </a:r>
            <a:r>
              <a:rPr lang="en-GB" sz="2400" err="1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Lakehouses</a:t>
            </a:r>
            <a:r>
              <a:rPr lang="en-GB" sz="240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 combine the strengths of both — flexible, scalable, and analytics-ready.</a:t>
            </a:r>
          </a:p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A </a:t>
            </a:r>
            <a:r>
              <a:rPr lang="en-GB" sz="2400" b="1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strategic blend of  data lake, warehouse, and </a:t>
            </a:r>
            <a:r>
              <a:rPr lang="en-GB" sz="2400" b="1" err="1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lakehouse</a:t>
            </a:r>
            <a:r>
              <a:rPr lang="en-GB" sz="2400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 can drive smarter decisions and long-term innovation.</a:t>
            </a:r>
            <a:endParaRPr lang="en-GB" sz="2400">
              <a:solidFill>
                <a:schemeClr val="tx2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90704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51582C-FEDF-8367-EECF-326939B67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cloud&#10;&#10;AI-generated content may be incorrect.">
            <a:extLst>
              <a:ext uri="{FF2B5EF4-FFF2-40B4-BE49-F238E27FC236}">
                <a16:creationId xmlns:a16="http://schemas.microsoft.com/office/drawing/2014/main" id="{C4A728EB-7506-406F-CDB4-4984E557B6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67" t="45345" r="1299" b="30631"/>
          <a:stretch>
            <a:fillRect/>
          </a:stretch>
        </p:blipFill>
        <p:spPr>
          <a:xfrm>
            <a:off x="-3735" y="0"/>
            <a:ext cx="12385807" cy="686831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9F7C428-6ADB-A0BD-0DFF-3188FAFCA17D}"/>
              </a:ext>
            </a:extLst>
          </p:cNvPr>
          <p:cNvSpPr/>
          <p:nvPr/>
        </p:nvSpPr>
        <p:spPr>
          <a:xfrm>
            <a:off x="2716671" y="2568788"/>
            <a:ext cx="3470899" cy="5892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DD17A4-332E-4392-59AF-9C0105324455}"/>
              </a:ext>
            </a:extLst>
          </p:cNvPr>
          <p:cNvSpPr/>
          <p:nvPr/>
        </p:nvSpPr>
        <p:spPr>
          <a:xfrm>
            <a:off x="5661698" y="4484085"/>
            <a:ext cx="3470899" cy="589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8310C-11D7-01BD-4109-BCD73C5A7AEC}"/>
              </a:ext>
            </a:extLst>
          </p:cNvPr>
          <p:cNvSpPr txBox="1"/>
          <p:nvPr/>
        </p:nvSpPr>
        <p:spPr>
          <a:xfrm>
            <a:off x="3470397" y="2773762"/>
            <a:ext cx="542502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000" b="1" dirty="0">
                <a:solidFill>
                  <a:schemeClr val="accent1"/>
                </a:solidFill>
                <a:latin typeface="Aptos Display"/>
              </a:rPr>
              <a:t>Thank you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96B2A7-8A67-83DB-F578-1BA8053B16A6}"/>
              </a:ext>
            </a:extLst>
          </p:cNvPr>
          <p:cNvSpPr/>
          <p:nvPr/>
        </p:nvSpPr>
        <p:spPr>
          <a:xfrm>
            <a:off x="2425510" y="2522119"/>
            <a:ext cx="151813" cy="1794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72C1B70-21BE-4D8F-CC9B-BC38E7AA5D2F}"/>
              </a:ext>
            </a:extLst>
          </p:cNvPr>
          <p:cNvSpPr/>
          <p:nvPr/>
        </p:nvSpPr>
        <p:spPr>
          <a:xfrm>
            <a:off x="9283510" y="4427119"/>
            <a:ext cx="151813" cy="17941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57861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data lake&#10;&#10;AI-generated content may be incorrect.">
            <a:extLst>
              <a:ext uri="{FF2B5EF4-FFF2-40B4-BE49-F238E27FC236}">
                <a16:creationId xmlns:a16="http://schemas.microsoft.com/office/drawing/2014/main" id="{A219C52D-594A-8446-372E-A654A09D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75" t="3754" r="10516" b="2402"/>
          <a:stretch>
            <a:fillRect/>
          </a:stretch>
        </p:blipFill>
        <p:spPr>
          <a:xfrm>
            <a:off x="6096000" y="30893"/>
            <a:ext cx="5909200" cy="68477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911954-C8CF-F719-698B-205F78929961}"/>
              </a:ext>
            </a:extLst>
          </p:cNvPr>
          <p:cNvSpPr/>
          <p:nvPr/>
        </p:nvSpPr>
        <p:spPr>
          <a:xfrm>
            <a:off x="-10297" y="-3290"/>
            <a:ext cx="6095778" cy="685920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6E4A2-9D80-9D11-6B56-6B884E0ED2A2}"/>
              </a:ext>
            </a:extLst>
          </p:cNvPr>
          <p:cNvSpPr txBox="1"/>
          <p:nvPr/>
        </p:nvSpPr>
        <p:spPr>
          <a:xfrm>
            <a:off x="-393088" y="312135"/>
            <a:ext cx="680400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800" b="1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What is a Data Lake ?</a:t>
            </a:r>
            <a:endParaRPr lang="en-US" sz="4800">
              <a:solidFill>
                <a:schemeClr val="bg1"/>
              </a:solidFill>
              <a:latin typeface="Aptos Display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3C878F-27FE-265E-339B-65C93BB27204}"/>
              </a:ext>
            </a:extLst>
          </p:cNvPr>
          <p:cNvSpPr txBox="1"/>
          <p:nvPr/>
        </p:nvSpPr>
        <p:spPr>
          <a:xfrm>
            <a:off x="127000" y="1144640"/>
            <a:ext cx="5828192" cy="26673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A data lake is a centralized storehouse that enables organizations to store and manage enormous amounts of data in its native format— whether it’s structured, semi-structured, or unstructured—in a single, secure, managed environment that’s easily accessible across the enterprise.</a:t>
            </a:r>
            <a:endParaRPr lang="en-US" sz="2400">
              <a:solidFill>
                <a:schemeClr val="bg1"/>
              </a:solidFill>
              <a:latin typeface="Aptos Display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CEC736E-A00B-AF80-F734-400EA0BF7DF6}"/>
              </a:ext>
            </a:extLst>
          </p:cNvPr>
          <p:cNvSpPr/>
          <p:nvPr/>
        </p:nvSpPr>
        <p:spPr>
          <a:xfrm>
            <a:off x="504780" y="3807564"/>
            <a:ext cx="5009700" cy="2702678"/>
          </a:xfrm>
          <a:prstGeom prst="wedgeRoundRectCallou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>
              <a:latin typeface="Aptos Display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E3667-1E4F-01E1-8399-512306700745}"/>
              </a:ext>
            </a:extLst>
          </p:cNvPr>
          <p:cNvSpPr txBox="1"/>
          <p:nvPr/>
        </p:nvSpPr>
        <p:spPr>
          <a:xfrm>
            <a:off x="663102" y="3906602"/>
            <a:ext cx="499568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6000"/>
                  </a:schemeClr>
                </a:solidFill>
                <a:latin typeface="Aptos Display"/>
              </a:rPr>
              <a:t>TOP 7 DATA LAKE TOOLS:</a:t>
            </a:r>
            <a:endParaRPr lang="en-US" sz="2000" b="1" dirty="0">
              <a:solidFill>
                <a:schemeClr val="accent1">
                  <a:lumMod val="76000"/>
                </a:schemeClr>
              </a:solidFill>
              <a:latin typeface="Aptos Display"/>
            </a:endParaRPr>
          </a:p>
          <a:p>
            <a:pPr marL="342900" indent="-342900">
              <a:buAutoNum type="arabicPeriod"/>
            </a:pPr>
            <a:r>
              <a:rPr lang="en-GB" sz="2000" dirty="0">
                <a:solidFill>
                  <a:schemeClr val="accent1">
                    <a:lumMod val="76000"/>
                  </a:schemeClr>
                </a:solidFill>
                <a:latin typeface="Aptos Display"/>
              </a:rPr>
              <a:t>Amazon S3 &amp; AWS Lake Formation</a:t>
            </a:r>
          </a:p>
          <a:p>
            <a:pPr marL="342900" indent="-342900">
              <a:buAutoNum type="arabicPeriod"/>
            </a:pPr>
            <a:r>
              <a:rPr lang="en-GB" sz="2000" dirty="0">
                <a:solidFill>
                  <a:schemeClr val="accent1">
                    <a:lumMod val="76000"/>
                  </a:schemeClr>
                </a:solidFill>
                <a:latin typeface="Aptos Display"/>
              </a:rPr>
              <a:t>Databricks Lakehouse (Delta Lake)</a:t>
            </a:r>
            <a:endParaRPr lang="en-US" sz="2000" dirty="0">
              <a:solidFill>
                <a:schemeClr val="accent1">
                  <a:lumMod val="76000"/>
                </a:schemeClr>
              </a:solidFill>
              <a:latin typeface="Aptos Display"/>
            </a:endParaRPr>
          </a:p>
          <a:p>
            <a:pPr marL="342900" indent="-342900">
              <a:buAutoNum type="arabicPeriod"/>
            </a:pPr>
            <a:r>
              <a:rPr lang="en-GB" sz="2000" dirty="0">
                <a:solidFill>
                  <a:schemeClr val="accent1">
                    <a:lumMod val="76000"/>
                  </a:schemeClr>
                </a:solidFill>
                <a:latin typeface="Aptos Display"/>
              </a:rPr>
              <a:t>Microsoft Azure Data Lake Storage (ADLS)</a:t>
            </a:r>
            <a:endParaRPr lang="en-US" sz="2000" dirty="0">
              <a:solidFill>
                <a:schemeClr val="accent1">
                  <a:lumMod val="76000"/>
                </a:schemeClr>
              </a:solidFill>
              <a:latin typeface="Aptos Display"/>
            </a:endParaRPr>
          </a:p>
          <a:p>
            <a:pPr marL="342900" indent="-342900">
              <a:buAutoNum type="arabicPeriod"/>
            </a:pPr>
            <a:r>
              <a:rPr lang="en-GB" sz="2000" dirty="0">
                <a:solidFill>
                  <a:schemeClr val="accent1">
                    <a:lumMod val="76000"/>
                  </a:schemeClr>
                </a:solidFill>
                <a:latin typeface="Aptos Display"/>
              </a:rPr>
              <a:t>Google Cloud Storage &amp; </a:t>
            </a:r>
            <a:r>
              <a:rPr lang="en-GB" sz="2000" dirty="0" err="1">
                <a:solidFill>
                  <a:schemeClr val="accent1">
                    <a:lumMod val="76000"/>
                  </a:schemeClr>
                </a:solidFill>
                <a:latin typeface="Aptos Display"/>
              </a:rPr>
              <a:t>BigLake</a:t>
            </a:r>
            <a:endParaRPr lang="en-GB" sz="2000" dirty="0">
              <a:solidFill>
                <a:schemeClr val="accent1">
                  <a:lumMod val="76000"/>
                </a:schemeClr>
              </a:solidFill>
              <a:latin typeface="Aptos Display"/>
            </a:endParaRPr>
          </a:p>
          <a:p>
            <a:pPr marL="342900" indent="-342900">
              <a:buAutoNum type="arabicPeriod"/>
            </a:pPr>
            <a:r>
              <a:rPr lang="en-GB" sz="2000" dirty="0">
                <a:solidFill>
                  <a:schemeClr val="accent1">
                    <a:lumMod val="76000"/>
                  </a:schemeClr>
                </a:solidFill>
                <a:latin typeface="Aptos Display"/>
              </a:rPr>
              <a:t>Snowflake Data Cloud</a:t>
            </a:r>
            <a:endParaRPr lang="en-US" sz="2000" dirty="0">
              <a:solidFill>
                <a:schemeClr val="accent1">
                  <a:lumMod val="76000"/>
                </a:schemeClr>
              </a:solidFill>
              <a:latin typeface="Aptos Display"/>
            </a:endParaRPr>
          </a:p>
          <a:p>
            <a:pPr marL="342900" indent="-342900">
              <a:buAutoNum type="arabicPeriod"/>
            </a:pPr>
            <a:r>
              <a:rPr lang="en-GB" sz="2000" dirty="0">
                <a:solidFill>
                  <a:schemeClr val="accent1">
                    <a:lumMod val="76000"/>
                  </a:schemeClr>
                </a:solidFill>
                <a:latin typeface="Aptos Display"/>
              </a:rPr>
              <a:t>Apache Iceberg</a:t>
            </a:r>
          </a:p>
          <a:p>
            <a:pPr marL="342900" indent="-342900">
              <a:buAutoNum type="arabicPeriod"/>
            </a:pPr>
            <a:r>
              <a:rPr lang="en-GB" sz="2000" dirty="0" err="1">
                <a:solidFill>
                  <a:schemeClr val="accent1">
                    <a:lumMod val="76000"/>
                  </a:schemeClr>
                </a:solidFill>
                <a:latin typeface="Aptos Display"/>
              </a:rPr>
              <a:t>Dremio</a:t>
            </a:r>
            <a:r>
              <a:rPr lang="en-GB" sz="2000" dirty="0">
                <a:solidFill>
                  <a:schemeClr val="accent1">
                    <a:lumMod val="76000"/>
                  </a:schemeClr>
                </a:solidFill>
                <a:latin typeface="Aptos Display"/>
              </a:rPr>
              <a:t> Lakehouse Platform</a:t>
            </a:r>
            <a:endParaRPr lang="en-US" sz="2000" dirty="0">
              <a:solidFill>
                <a:schemeClr val="accent1">
                  <a:lumMod val="76000"/>
                </a:schemeClr>
              </a:solidFill>
              <a:latin typeface="Aptos Display"/>
            </a:endParaRPr>
          </a:p>
          <a:p>
            <a:pPr algn="l"/>
            <a:endParaRPr lang="en-GB" sz="2000">
              <a:solidFill>
                <a:schemeClr val="accent1">
                  <a:lumMod val="76000"/>
                </a:schemeClr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68765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365F5-74B2-A057-B3B0-A7E5B690B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sky with a white circle&#10;&#10;AI-generated content may be incorrect.">
            <a:extLst>
              <a:ext uri="{FF2B5EF4-FFF2-40B4-BE49-F238E27FC236}">
                <a16:creationId xmlns:a16="http://schemas.microsoft.com/office/drawing/2014/main" id="{4A527530-5FE4-8A99-4591-010660556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5522"/>
            <a:ext cx="12203043" cy="69573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D62568-78DA-AAED-42E3-C62734698D99}"/>
              </a:ext>
            </a:extLst>
          </p:cNvPr>
          <p:cNvSpPr txBox="1"/>
          <p:nvPr/>
        </p:nvSpPr>
        <p:spPr>
          <a:xfrm>
            <a:off x="3017798" y="400993"/>
            <a:ext cx="614154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800" b="1">
                <a:solidFill>
                  <a:schemeClr val="tx2"/>
                </a:solidFill>
                <a:latin typeface="Aptos Display"/>
                <a:ea typeface="+mn-lt"/>
                <a:cs typeface="+mn-lt"/>
              </a:rPr>
              <a:t>Data Lake Architecture</a:t>
            </a:r>
            <a:endParaRPr lang="en-US" sz="4800">
              <a:solidFill>
                <a:schemeClr val="tx2"/>
              </a:solidFill>
              <a:latin typeface="Aptos Display"/>
            </a:endParaRPr>
          </a:p>
        </p:txBody>
      </p:sp>
      <p:pic>
        <p:nvPicPr>
          <p:cNvPr id="3" name="Picture 2" descr="A diagram of data storage and processing&#10;&#10;AI-generated content may be incorrect.">
            <a:extLst>
              <a:ext uri="{FF2B5EF4-FFF2-40B4-BE49-F238E27FC236}">
                <a16:creationId xmlns:a16="http://schemas.microsoft.com/office/drawing/2014/main" id="{22637F8A-966B-1377-4FDF-2FF6B8B9E1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64" t="5361" r="2595" b="3614"/>
          <a:stretch>
            <a:fillRect/>
          </a:stretch>
        </p:blipFill>
        <p:spPr>
          <a:xfrm>
            <a:off x="1491271" y="1497817"/>
            <a:ext cx="9200896" cy="5002660"/>
          </a:xfrm>
          <a:prstGeom prst="rect">
            <a:avLst/>
          </a:prstGeom>
        </p:spPr>
      </p:pic>
      <p:pic>
        <p:nvPicPr>
          <p:cNvPr id="4" name="Picture 3" descr="A blue and white squares&#10;&#10;AI-generated content may be incorrect.">
            <a:extLst>
              <a:ext uri="{FF2B5EF4-FFF2-40B4-BE49-F238E27FC236}">
                <a16:creationId xmlns:a16="http://schemas.microsoft.com/office/drawing/2014/main" id="{5A8246C6-BA0D-20AC-6F2B-1884B53476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357" t="39389" r="60869" b="51447"/>
          <a:stretch>
            <a:fillRect/>
          </a:stretch>
        </p:blipFill>
        <p:spPr>
          <a:xfrm>
            <a:off x="9168937" y="6053318"/>
            <a:ext cx="1424562" cy="6284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619F61-7F5E-5256-FA2E-04ADCCE130DB}"/>
              </a:ext>
            </a:extLst>
          </p:cNvPr>
          <p:cNvSpPr/>
          <p:nvPr/>
        </p:nvSpPr>
        <p:spPr>
          <a:xfrm>
            <a:off x="1503090" y="1500572"/>
            <a:ext cx="9182497" cy="5009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20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DDBF3-CED7-8175-CC37-05B0217EA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83F13E-7772-7C62-2498-BA24712344A5}"/>
              </a:ext>
            </a:extLst>
          </p:cNvPr>
          <p:cNvSpPr txBox="1"/>
          <p:nvPr/>
        </p:nvSpPr>
        <p:spPr>
          <a:xfrm>
            <a:off x="4620296" y="886161"/>
            <a:ext cx="711978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800" b="1">
                <a:solidFill>
                  <a:schemeClr val="accent1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Data Lake Architecture</a:t>
            </a:r>
            <a:endParaRPr lang="en-US" sz="4800">
              <a:solidFill>
                <a:schemeClr val="accent1">
                  <a:lumMod val="76000"/>
                </a:schemeClr>
              </a:solidFill>
              <a:latin typeface="Aptos Display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F3DA78-8EAF-07FB-8BC1-398B3CF71A80}"/>
              </a:ext>
            </a:extLst>
          </p:cNvPr>
          <p:cNvSpPr/>
          <p:nvPr/>
        </p:nvSpPr>
        <p:spPr>
          <a:xfrm rot="-240000">
            <a:off x="-3140950" y="-217878"/>
            <a:ext cx="7505468" cy="735636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4555530-B697-70D6-B818-A871BB203761}"/>
              </a:ext>
            </a:extLst>
          </p:cNvPr>
          <p:cNvSpPr/>
          <p:nvPr/>
        </p:nvSpPr>
        <p:spPr>
          <a:xfrm>
            <a:off x="-1411718" y="1451177"/>
            <a:ext cx="4059905" cy="403227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53C78D-45EE-2896-74A1-74F59872D596}"/>
              </a:ext>
            </a:extLst>
          </p:cNvPr>
          <p:cNvSpPr/>
          <p:nvPr/>
        </p:nvSpPr>
        <p:spPr>
          <a:xfrm>
            <a:off x="460980" y="-408522"/>
            <a:ext cx="289825" cy="7728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8AD0E8-E8B9-73E8-4330-3F118A32F3E6}"/>
              </a:ext>
            </a:extLst>
          </p:cNvPr>
          <p:cNvSpPr/>
          <p:nvPr/>
        </p:nvSpPr>
        <p:spPr>
          <a:xfrm rot="7020000">
            <a:off x="460980" y="-430608"/>
            <a:ext cx="289825" cy="7728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ED03FE-0AA5-204F-D045-A4A9772EFBBA}"/>
              </a:ext>
            </a:extLst>
          </p:cNvPr>
          <p:cNvSpPr/>
          <p:nvPr/>
        </p:nvSpPr>
        <p:spPr>
          <a:xfrm rot="3360000">
            <a:off x="472023" y="-397478"/>
            <a:ext cx="289825" cy="7728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8C0822-12AC-D673-F576-8535D4D67132}"/>
              </a:ext>
            </a:extLst>
          </p:cNvPr>
          <p:cNvSpPr/>
          <p:nvPr/>
        </p:nvSpPr>
        <p:spPr>
          <a:xfrm>
            <a:off x="-557042" y="2274960"/>
            <a:ext cx="2319662" cy="23126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76398D-0210-DC37-B018-D3DA08F14A23}"/>
              </a:ext>
            </a:extLst>
          </p:cNvPr>
          <p:cNvSpPr txBox="1"/>
          <p:nvPr/>
        </p:nvSpPr>
        <p:spPr>
          <a:xfrm>
            <a:off x="2442785" y="2764773"/>
            <a:ext cx="217248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/>
              </a:rPr>
              <a:t>Data</a:t>
            </a:r>
            <a:endParaRPr lang="en-US" sz="2800" b="1">
              <a:solidFill>
                <a:schemeClr val="accent2">
                  <a:lumMod val="40000"/>
                  <a:lumOff val="60000"/>
                </a:schemeClr>
              </a:solidFill>
              <a:latin typeface="Aptos Display"/>
            </a:endParaRPr>
          </a:p>
          <a:p>
            <a:pPr algn="ctr"/>
            <a:r>
              <a:rPr lang="en-GB"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/>
              </a:rPr>
              <a:t>Sources</a:t>
            </a:r>
            <a:endParaRPr lang="en-US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F8D7D2-F9F6-C75E-897B-27D00D2F33B3}"/>
              </a:ext>
            </a:extLst>
          </p:cNvPr>
          <p:cNvSpPr txBox="1"/>
          <p:nvPr/>
        </p:nvSpPr>
        <p:spPr>
          <a:xfrm>
            <a:off x="1696243" y="2799558"/>
            <a:ext cx="952284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 b="1">
                <a:solidFill>
                  <a:schemeClr val="accent2">
                    <a:lumMod val="60000"/>
                    <a:lumOff val="40000"/>
                  </a:schemeClr>
                </a:solidFill>
                <a:latin typeface="Aptos Display"/>
              </a:rPr>
              <a:t>1.</a:t>
            </a:r>
            <a:endParaRPr lang="en-US" sz="6000" b="1">
              <a:solidFill>
                <a:schemeClr val="accent2">
                  <a:lumMod val="60000"/>
                  <a:lumOff val="40000"/>
                </a:schemeClr>
              </a:solidFill>
              <a:latin typeface="Aptos Display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8BC2F2-7404-1E57-39B6-21424068ECFA}"/>
              </a:ext>
            </a:extLst>
          </p:cNvPr>
          <p:cNvSpPr txBox="1"/>
          <p:nvPr/>
        </p:nvSpPr>
        <p:spPr>
          <a:xfrm>
            <a:off x="937738" y="5340887"/>
            <a:ext cx="183013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</a:rPr>
              <a:t>Data</a:t>
            </a:r>
            <a:endParaRPr lang="en-US" sz="2400">
              <a:solidFill>
                <a:schemeClr val="bg1"/>
              </a:solidFill>
              <a:latin typeface="Aptos Display"/>
            </a:endParaRPr>
          </a:p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</a:rPr>
              <a:t>Ingestion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DDC9DB-4052-9068-0F72-AB5F33755B96}"/>
              </a:ext>
            </a:extLst>
          </p:cNvPr>
          <p:cNvSpPr txBox="1"/>
          <p:nvPr/>
        </p:nvSpPr>
        <p:spPr>
          <a:xfrm>
            <a:off x="747611" y="294764"/>
            <a:ext cx="22056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Governance</a:t>
            </a:r>
            <a:endParaRPr lang="en-US" sz="2400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Security &amp;</a:t>
            </a:r>
            <a:endParaRPr lang="en-US" sz="2400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  <a:p>
            <a:pPr algn="ctr"/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. </a:t>
            </a:r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  Monitoring  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.</a:t>
            </a:r>
            <a:endParaRPr lang="en-US" sz="2400">
              <a:solidFill>
                <a:schemeClr val="accent1"/>
              </a:solidFill>
              <a:latin typeface="Aptos Display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83DC4D-00CB-7021-9D42-718B9F536FF1}"/>
              </a:ext>
            </a:extLst>
          </p:cNvPr>
          <p:cNvSpPr txBox="1"/>
          <p:nvPr/>
        </p:nvSpPr>
        <p:spPr>
          <a:xfrm>
            <a:off x="5371471" y="2083922"/>
            <a:ext cx="560334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b="1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Structured: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Well-defined formats (e.g., </a:t>
            </a:r>
            <a:r>
              <a:rPr lang="en-GB" sz="2400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SQL databases like MySQL, Oracle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).</a:t>
            </a:r>
            <a:endParaRPr lang="en-US" sz="2400">
              <a:solidFill>
                <a:schemeClr val="accent1"/>
              </a:solidFill>
              <a:latin typeface="Aptos Display"/>
            </a:endParaRPr>
          </a:p>
          <a:p>
            <a:endParaRPr lang="en-GB" sz="2400">
              <a:solidFill>
                <a:schemeClr val="accent1"/>
              </a:solidFill>
              <a:latin typeface="Aptos Display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400" b="1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Semi-Structured: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Partial structure (e.g., </a:t>
            </a:r>
            <a:r>
              <a:rPr lang="en-GB" sz="2400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JSON, XML, HTML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).</a:t>
            </a:r>
            <a:endParaRPr lang="en-GB" sz="2400">
              <a:solidFill>
                <a:schemeClr val="accent1"/>
              </a:solidFill>
              <a:latin typeface="Aptos Display"/>
            </a:endParaRPr>
          </a:p>
          <a:p>
            <a:endParaRPr lang="en-GB" sz="2400">
              <a:solidFill>
                <a:schemeClr val="accent1"/>
              </a:solidFill>
              <a:latin typeface="Aptos Display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400" b="1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Unstructured: 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No fixed format (e.g., </a:t>
            </a:r>
            <a:r>
              <a:rPr lang="en-GB" sz="2400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videos, IoT sensor data, social media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).</a:t>
            </a:r>
            <a:endParaRPr lang="en-GB" sz="2400">
              <a:solidFill>
                <a:schemeClr val="accent1"/>
              </a:solidFill>
              <a:latin typeface="Aptos Display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63CA6-6101-C348-FE7B-F2BDF0753A2D}"/>
              </a:ext>
            </a:extLst>
          </p:cNvPr>
          <p:cNvSpPr txBox="1"/>
          <p:nvPr/>
        </p:nvSpPr>
        <p:spPr>
          <a:xfrm>
            <a:off x="1088702" y="4210289"/>
            <a:ext cx="952284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>
                <a:solidFill>
                  <a:schemeClr val="accent1"/>
                </a:solidFill>
                <a:latin typeface="Aptos Display"/>
              </a:rPr>
              <a:t>2.</a:t>
            </a:r>
            <a:endParaRPr lang="en-US" sz="6000">
              <a:solidFill>
                <a:schemeClr val="accent1"/>
              </a:solidFill>
              <a:latin typeface="Aptos Displa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A2070-3394-954B-4AE4-F7C85A5F2621}"/>
              </a:ext>
            </a:extLst>
          </p:cNvPr>
          <p:cNvSpPr txBox="1"/>
          <p:nvPr/>
        </p:nvSpPr>
        <p:spPr>
          <a:xfrm>
            <a:off x="1088701" y="1491801"/>
            <a:ext cx="952284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>
                <a:solidFill>
                  <a:schemeClr val="accent1"/>
                </a:solidFill>
                <a:latin typeface="Aptos Display"/>
              </a:rPr>
              <a:t>6.</a:t>
            </a:r>
            <a:endParaRPr lang="en-US" sz="6000">
              <a:solidFill>
                <a:schemeClr val="accent1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434907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F6548-E9B4-29BC-2CD0-9F4852F0F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D89639-E671-82EC-E62A-269E44E7D59D}"/>
              </a:ext>
            </a:extLst>
          </p:cNvPr>
          <p:cNvSpPr txBox="1"/>
          <p:nvPr/>
        </p:nvSpPr>
        <p:spPr>
          <a:xfrm>
            <a:off x="4609998" y="886161"/>
            <a:ext cx="71300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800" b="1">
                <a:solidFill>
                  <a:schemeClr val="accent1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Data Lake Architecture</a:t>
            </a:r>
            <a:endParaRPr lang="en-US" sz="4800">
              <a:solidFill>
                <a:schemeClr val="accent1">
                  <a:lumMod val="76000"/>
                </a:schemeClr>
              </a:solidFill>
              <a:latin typeface="Aptos Display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CED2F0-4D5A-F511-DE42-12FE3347A748}"/>
              </a:ext>
            </a:extLst>
          </p:cNvPr>
          <p:cNvSpPr/>
          <p:nvPr/>
        </p:nvSpPr>
        <p:spPr>
          <a:xfrm rot="21360000">
            <a:off x="-3140950" y="-217878"/>
            <a:ext cx="7505468" cy="735636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46E2E3-A349-CC8C-6AC2-ACF3A7055134}"/>
              </a:ext>
            </a:extLst>
          </p:cNvPr>
          <p:cNvSpPr/>
          <p:nvPr/>
        </p:nvSpPr>
        <p:spPr>
          <a:xfrm>
            <a:off x="-1411718" y="1451177"/>
            <a:ext cx="4059905" cy="403227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8C0613-9743-43D0-3039-4380654FDE2B}"/>
              </a:ext>
            </a:extLst>
          </p:cNvPr>
          <p:cNvSpPr/>
          <p:nvPr/>
        </p:nvSpPr>
        <p:spPr>
          <a:xfrm>
            <a:off x="460980" y="-408522"/>
            <a:ext cx="289825" cy="7728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5DE23E-AADF-9204-B321-C8628D98964B}"/>
              </a:ext>
            </a:extLst>
          </p:cNvPr>
          <p:cNvSpPr/>
          <p:nvPr/>
        </p:nvSpPr>
        <p:spPr>
          <a:xfrm rot="7020000">
            <a:off x="460980" y="-430608"/>
            <a:ext cx="289825" cy="7728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F865B7-29FE-8D0E-0648-474B24A4AB7D}"/>
              </a:ext>
            </a:extLst>
          </p:cNvPr>
          <p:cNvSpPr/>
          <p:nvPr/>
        </p:nvSpPr>
        <p:spPr>
          <a:xfrm rot="3360000">
            <a:off x="472023" y="-397478"/>
            <a:ext cx="289825" cy="7728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1F64BB-2BE7-ABC0-A31D-11DE96BDE93C}"/>
              </a:ext>
            </a:extLst>
          </p:cNvPr>
          <p:cNvSpPr/>
          <p:nvPr/>
        </p:nvSpPr>
        <p:spPr>
          <a:xfrm>
            <a:off x="-557042" y="2274960"/>
            <a:ext cx="2319662" cy="23126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A46B5D-9F09-0F5B-BA09-7D7F5DFAE23C}"/>
              </a:ext>
            </a:extLst>
          </p:cNvPr>
          <p:cNvSpPr txBox="1"/>
          <p:nvPr/>
        </p:nvSpPr>
        <p:spPr>
          <a:xfrm>
            <a:off x="2442785" y="2764773"/>
            <a:ext cx="217248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/>
              </a:rPr>
              <a:t>Data</a:t>
            </a:r>
            <a:endParaRPr lang="en-US" sz="2800" b="1">
              <a:solidFill>
                <a:schemeClr val="accent2">
                  <a:lumMod val="40000"/>
                  <a:lumOff val="60000"/>
                </a:schemeClr>
              </a:solidFill>
              <a:latin typeface="Aptos Display"/>
            </a:endParaRPr>
          </a:p>
          <a:p>
            <a:pPr algn="ctr"/>
            <a:r>
              <a:rPr lang="en-GB"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/>
              </a:rPr>
              <a:t>Ingestion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C64BA7-1FAE-4DF6-EF7B-C3E4B20528E1}"/>
              </a:ext>
            </a:extLst>
          </p:cNvPr>
          <p:cNvSpPr txBox="1"/>
          <p:nvPr/>
        </p:nvSpPr>
        <p:spPr>
          <a:xfrm>
            <a:off x="1696243" y="2799558"/>
            <a:ext cx="952284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 b="1">
                <a:solidFill>
                  <a:schemeClr val="accent2">
                    <a:lumMod val="60000"/>
                    <a:lumOff val="40000"/>
                  </a:schemeClr>
                </a:solidFill>
                <a:latin typeface="Aptos Display"/>
              </a:rPr>
              <a:t>2.</a:t>
            </a:r>
            <a:endParaRPr lang="en-US" sz="6000" b="1">
              <a:solidFill>
                <a:schemeClr val="accent2">
                  <a:lumMod val="60000"/>
                  <a:lumOff val="40000"/>
                </a:schemeClr>
              </a:solidFill>
              <a:latin typeface="Aptos Display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173E90-9D15-AF10-1181-FF6FF6FD3B78}"/>
              </a:ext>
            </a:extLst>
          </p:cNvPr>
          <p:cNvSpPr txBox="1"/>
          <p:nvPr/>
        </p:nvSpPr>
        <p:spPr>
          <a:xfrm>
            <a:off x="1123090" y="5227618"/>
            <a:ext cx="18301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Data</a:t>
            </a:r>
            <a:endParaRPr lang="en-US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Storage &amp;</a:t>
            </a:r>
            <a:endParaRPr lang="en-US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Processing</a:t>
            </a:r>
            <a:endParaRPr lang="en-US">
              <a:solidFill>
                <a:schemeClr val="bg1"/>
              </a:solidFill>
              <a:latin typeface="Aptos Display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CE3CD0-141C-3E90-0278-3C2CFBA7E45F}"/>
              </a:ext>
            </a:extLst>
          </p:cNvPr>
          <p:cNvSpPr txBox="1"/>
          <p:nvPr/>
        </p:nvSpPr>
        <p:spPr>
          <a:xfrm>
            <a:off x="932963" y="480115"/>
            <a:ext cx="22056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Data</a:t>
            </a:r>
          </a:p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</a:rPr>
              <a:t>Sources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B1BD78-E103-3238-2299-2F8785594CC5}"/>
              </a:ext>
            </a:extLst>
          </p:cNvPr>
          <p:cNvSpPr txBox="1"/>
          <p:nvPr/>
        </p:nvSpPr>
        <p:spPr>
          <a:xfrm>
            <a:off x="5371471" y="2083922"/>
            <a:ext cx="5603345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GB" sz="2400" b="1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Batch Ingestion: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Scheduled, interval-based method of data importation. Tools often used for batch ingestion include </a:t>
            </a:r>
            <a:r>
              <a:rPr lang="en-GB" sz="2400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Apache </a:t>
            </a:r>
            <a:r>
              <a:rPr lang="en-GB" sz="2400" err="1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NiFi</a:t>
            </a:r>
            <a:r>
              <a:rPr lang="en-GB" sz="2400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, Flume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, and traditional ETL tools like</a:t>
            </a:r>
            <a:r>
              <a:rPr lang="en-GB" sz="2400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 Talend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and</a:t>
            </a:r>
            <a:r>
              <a:rPr lang="en-GB" sz="2400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 Microsoft SSIS.</a:t>
            </a:r>
            <a:endParaRPr lang="en-US" sz="2400">
              <a:solidFill>
                <a:schemeClr val="accent2">
                  <a:lumMod val="76000"/>
                </a:schemeClr>
              </a:solidFill>
              <a:latin typeface="Aptos Display"/>
            </a:endParaRPr>
          </a:p>
          <a:p>
            <a:pPr marL="342900" indent="-342900">
              <a:buFont typeface="Arial,Sans-Serif"/>
              <a:buChar char="•"/>
            </a:pPr>
            <a:endParaRPr lang="en-GB" sz="2400">
              <a:solidFill>
                <a:srgbClr val="000000"/>
              </a:solidFill>
              <a:latin typeface="Aptos Display"/>
              <a:ea typeface="+mn-lt"/>
              <a:cs typeface="+mn-lt"/>
            </a:endParaRPr>
          </a:p>
          <a:p>
            <a:pPr marL="342900" indent="-342900">
              <a:buFont typeface="Arial,Sans-Serif"/>
              <a:buChar char="•"/>
            </a:pPr>
            <a:r>
              <a:rPr lang="en-GB" sz="2400" b="1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Real-Time Ingestion: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Immediately brings data into the data lake as it is generated. </a:t>
            </a:r>
            <a:r>
              <a:rPr lang="en-GB" sz="2400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Apache Kafka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and </a:t>
            </a:r>
            <a:r>
              <a:rPr lang="en-GB" sz="2400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AWS Kinesis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are popular tools for handling real-time data ingestion.</a:t>
            </a:r>
            <a:endParaRPr lang="en-GB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319C6-47FF-E9E5-20B3-61B783941991}"/>
              </a:ext>
            </a:extLst>
          </p:cNvPr>
          <p:cNvSpPr txBox="1"/>
          <p:nvPr/>
        </p:nvSpPr>
        <p:spPr>
          <a:xfrm>
            <a:off x="1088702" y="4210289"/>
            <a:ext cx="952284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>
                <a:solidFill>
                  <a:schemeClr val="accent1"/>
                </a:solidFill>
                <a:latin typeface="Aptos Display"/>
              </a:rPr>
              <a:t>3.</a:t>
            </a:r>
            <a:endParaRPr lang="en-US" sz="6000">
              <a:solidFill>
                <a:schemeClr val="accent1"/>
              </a:solidFill>
              <a:latin typeface="Aptos Displa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F3815-4E90-BFFD-09F1-4704A5589444}"/>
              </a:ext>
            </a:extLst>
          </p:cNvPr>
          <p:cNvSpPr txBox="1"/>
          <p:nvPr/>
        </p:nvSpPr>
        <p:spPr>
          <a:xfrm>
            <a:off x="1088701" y="1491801"/>
            <a:ext cx="952284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>
                <a:solidFill>
                  <a:schemeClr val="accent1"/>
                </a:solidFill>
                <a:latin typeface="Aptos Display"/>
              </a:rPr>
              <a:t>1.</a:t>
            </a:r>
            <a:endParaRPr lang="en-US" sz="6000">
              <a:solidFill>
                <a:schemeClr val="accent1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516318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7B8AA-CA9D-578B-6E84-54700A584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6CE15B-108C-F83E-FFE3-F99C352BD702}"/>
              </a:ext>
            </a:extLst>
          </p:cNvPr>
          <p:cNvSpPr txBox="1"/>
          <p:nvPr/>
        </p:nvSpPr>
        <p:spPr>
          <a:xfrm>
            <a:off x="4579106" y="886161"/>
            <a:ext cx="716097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800" b="1">
                <a:solidFill>
                  <a:schemeClr val="accent1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Data Lake Architecture</a:t>
            </a:r>
            <a:endParaRPr lang="en-US" sz="4800">
              <a:solidFill>
                <a:schemeClr val="accent1">
                  <a:lumMod val="76000"/>
                </a:schemeClr>
              </a:solidFill>
              <a:latin typeface="Aptos Display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AD341E-7112-3510-B357-A0682511DE23}"/>
              </a:ext>
            </a:extLst>
          </p:cNvPr>
          <p:cNvSpPr/>
          <p:nvPr/>
        </p:nvSpPr>
        <p:spPr>
          <a:xfrm rot="-240000">
            <a:off x="-3140950" y="-217878"/>
            <a:ext cx="7505468" cy="735636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70F1DD-5F6B-B255-EBFA-0EDA6CBF1FDB}"/>
              </a:ext>
            </a:extLst>
          </p:cNvPr>
          <p:cNvSpPr/>
          <p:nvPr/>
        </p:nvSpPr>
        <p:spPr>
          <a:xfrm>
            <a:off x="-1411718" y="1451177"/>
            <a:ext cx="4059905" cy="403227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FE43C7-0E8E-D4CF-1862-6A55580904DA}"/>
              </a:ext>
            </a:extLst>
          </p:cNvPr>
          <p:cNvSpPr/>
          <p:nvPr/>
        </p:nvSpPr>
        <p:spPr>
          <a:xfrm>
            <a:off x="460980" y="-408522"/>
            <a:ext cx="289825" cy="7728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106D77-CCEE-0E3F-EF16-51CEE04047E4}"/>
              </a:ext>
            </a:extLst>
          </p:cNvPr>
          <p:cNvSpPr/>
          <p:nvPr/>
        </p:nvSpPr>
        <p:spPr>
          <a:xfrm rot="7020000">
            <a:off x="460980" y="-430608"/>
            <a:ext cx="289825" cy="7728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86325B-DA15-5BB2-DDC6-6098FDF79925}"/>
              </a:ext>
            </a:extLst>
          </p:cNvPr>
          <p:cNvSpPr/>
          <p:nvPr/>
        </p:nvSpPr>
        <p:spPr>
          <a:xfrm rot="3360000">
            <a:off x="472023" y="-397478"/>
            <a:ext cx="289825" cy="7728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46CF21-24E1-7A4B-B0E1-C7D9C8E18F53}"/>
              </a:ext>
            </a:extLst>
          </p:cNvPr>
          <p:cNvSpPr/>
          <p:nvPr/>
        </p:nvSpPr>
        <p:spPr>
          <a:xfrm>
            <a:off x="-557042" y="2274960"/>
            <a:ext cx="2319662" cy="23126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EAF1CB-F6D3-3596-6866-1EAF36DDAE35}"/>
              </a:ext>
            </a:extLst>
          </p:cNvPr>
          <p:cNvSpPr txBox="1"/>
          <p:nvPr/>
        </p:nvSpPr>
        <p:spPr>
          <a:xfrm>
            <a:off x="2411893" y="2610314"/>
            <a:ext cx="217248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/>
              </a:rPr>
              <a:t>Data</a:t>
            </a:r>
            <a:endParaRPr lang="en-GB">
              <a:solidFill>
                <a:schemeClr val="accent2">
                  <a:lumMod val="40000"/>
                  <a:lumOff val="60000"/>
                </a:schemeClr>
              </a:solidFill>
              <a:latin typeface="Aptos"/>
            </a:endParaRPr>
          </a:p>
          <a:p>
            <a:pPr algn="ctr"/>
            <a:r>
              <a:rPr lang="en-GB"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/>
              </a:rPr>
              <a:t>Storage &amp;</a:t>
            </a:r>
            <a:endParaRPr lang="en-GB">
              <a:solidFill>
                <a:schemeClr val="accent2">
                  <a:lumMod val="40000"/>
                  <a:lumOff val="60000"/>
                </a:schemeClr>
              </a:solidFill>
              <a:latin typeface="Aptos"/>
            </a:endParaRPr>
          </a:p>
          <a:p>
            <a:pPr algn="ctr"/>
            <a:r>
              <a:rPr lang="en-GB"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/>
              </a:rPr>
              <a:t>Processing</a:t>
            </a:r>
            <a:endParaRPr lang="en-GB">
              <a:solidFill>
                <a:schemeClr val="accent2">
                  <a:lumMod val="40000"/>
                  <a:lumOff val="60000"/>
                </a:schemeClr>
              </a:solidFill>
              <a:latin typeface="Apto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D2D929-C218-AC62-2EED-8BCF7BD97B4E}"/>
              </a:ext>
            </a:extLst>
          </p:cNvPr>
          <p:cNvSpPr txBox="1"/>
          <p:nvPr/>
        </p:nvSpPr>
        <p:spPr>
          <a:xfrm>
            <a:off x="1696243" y="2799558"/>
            <a:ext cx="952284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 b="1">
                <a:solidFill>
                  <a:schemeClr val="accent2">
                    <a:lumMod val="60000"/>
                    <a:lumOff val="40000"/>
                  </a:schemeClr>
                </a:solidFill>
                <a:latin typeface="Aptos Display"/>
              </a:rPr>
              <a:t>3.</a:t>
            </a:r>
            <a:endParaRPr lang="en-US" sz="6000" b="1">
              <a:solidFill>
                <a:schemeClr val="accent2">
                  <a:lumMod val="60000"/>
                  <a:lumOff val="40000"/>
                </a:schemeClr>
              </a:solidFill>
              <a:latin typeface="Aptos Display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871C85-35A2-1E34-92FB-E54E66D94E36}"/>
              </a:ext>
            </a:extLst>
          </p:cNvPr>
          <p:cNvSpPr txBox="1"/>
          <p:nvPr/>
        </p:nvSpPr>
        <p:spPr>
          <a:xfrm>
            <a:off x="1123089" y="5320294"/>
            <a:ext cx="18301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Analytical</a:t>
            </a:r>
            <a:endParaRPr lang="en-US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Sand-</a:t>
            </a:r>
            <a:endParaRPr lang="en-US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boxes</a:t>
            </a:r>
            <a:endParaRPr lang="en-US">
              <a:solidFill>
                <a:schemeClr val="bg1"/>
              </a:solidFill>
              <a:latin typeface="Aptos Display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69071C-F74D-E686-2B57-E4C340CF8B55}"/>
              </a:ext>
            </a:extLst>
          </p:cNvPr>
          <p:cNvSpPr txBox="1"/>
          <p:nvPr/>
        </p:nvSpPr>
        <p:spPr>
          <a:xfrm>
            <a:off x="932963" y="480115"/>
            <a:ext cx="22056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Data</a:t>
            </a:r>
            <a:endParaRPr lang="en-US" sz="2400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</a:rPr>
              <a:t>Ingestion</a:t>
            </a:r>
            <a:endParaRPr lang="en-GB" sz="240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0DA30C-6C9C-218A-1222-B92C253413F8}"/>
              </a:ext>
            </a:extLst>
          </p:cNvPr>
          <p:cNvSpPr txBox="1"/>
          <p:nvPr/>
        </p:nvSpPr>
        <p:spPr>
          <a:xfrm>
            <a:off x="4609472" y="1713221"/>
            <a:ext cx="7446559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b="1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Raw Zone: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Stores data in its native form. Utilizes storage solutions like </a:t>
            </a:r>
            <a:r>
              <a:rPr lang="en-GB" sz="2400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Hadoop HDFS, Amazon S3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GB" sz="2400" b="1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Transformation section: </a:t>
            </a:r>
          </a:p>
          <a:p>
            <a:pPr marL="1257300" lvl="2" indent="-342900">
              <a:buFont typeface="Wingdings"/>
              <a:buChar char="§"/>
            </a:pPr>
            <a:r>
              <a:rPr lang="en-GB" sz="2400" b="1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Data cleansing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involves removing or correcting inaccurate records, inconsistencies in the data.</a:t>
            </a:r>
            <a:endParaRPr lang="en-GB" sz="2400">
              <a:solidFill>
                <a:schemeClr val="accent1"/>
              </a:solidFill>
              <a:latin typeface="Aptos Display"/>
            </a:endParaRPr>
          </a:p>
          <a:p>
            <a:pPr marL="1257300" lvl="2" indent="-342900">
              <a:buFont typeface="Wingdings"/>
              <a:buChar char="§"/>
            </a:pPr>
            <a:r>
              <a:rPr lang="en-GB" sz="2400" b="1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Data enrichment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adds value to the original data.</a:t>
            </a:r>
          </a:p>
          <a:p>
            <a:pPr marL="1257300" lvl="2" indent="-342900">
              <a:buFont typeface="Wingdings"/>
              <a:buChar char="§"/>
            </a:pPr>
            <a:r>
              <a:rPr lang="en-GB" sz="2400" b="1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Normalization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modifies the data into a common format, ensuring consistency.</a:t>
            </a:r>
            <a:endParaRPr lang="en-GB" sz="2400">
              <a:solidFill>
                <a:schemeClr val="accent1"/>
              </a:solidFill>
              <a:latin typeface="Aptos Display"/>
            </a:endParaRPr>
          </a:p>
          <a:p>
            <a:pPr marL="1257300" lvl="2" indent="-342900">
              <a:buFont typeface="Wingdings"/>
              <a:buChar char="§"/>
            </a:pPr>
            <a:r>
              <a:rPr lang="en-GB" sz="2400" b="1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Structuring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often involves breaking down data into a structured form suitable for analysis.</a:t>
            </a:r>
            <a:endParaRPr lang="en-GB" sz="2400">
              <a:solidFill>
                <a:schemeClr val="accent1"/>
              </a:solidFill>
              <a:latin typeface="Aptos Display"/>
            </a:endParaRPr>
          </a:p>
          <a:p>
            <a:pPr marL="342900" indent="-342900">
              <a:buFont typeface="Arial"/>
              <a:buChar char="•"/>
            </a:pPr>
            <a:r>
              <a:rPr lang="en-GB" sz="2400" b="1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Processed data section: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Additional transformation and structuring. Tools like</a:t>
            </a:r>
            <a:r>
              <a:rPr lang="en-GB" sz="2400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 </a:t>
            </a:r>
            <a:r>
              <a:rPr lang="en-GB" sz="2400" err="1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Dremio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or</a:t>
            </a:r>
            <a:r>
              <a:rPr lang="en-GB" sz="2400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 Presto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may be used for querying this refined data.</a:t>
            </a:r>
            <a:endParaRPr lang="en-GB">
              <a:solidFill>
                <a:schemeClr val="accent1"/>
              </a:solidFill>
              <a:latin typeface="Aptos Display"/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C1EEC1-8E1C-AA11-48F2-5322300DC978}"/>
              </a:ext>
            </a:extLst>
          </p:cNvPr>
          <p:cNvSpPr txBox="1"/>
          <p:nvPr/>
        </p:nvSpPr>
        <p:spPr>
          <a:xfrm>
            <a:off x="1088702" y="4210289"/>
            <a:ext cx="952284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>
                <a:solidFill>
                  <a:schemeClr val="accent1"/>
                </a:solidFill>
                <a:latin typeface="Aptos Display"/>
              </a:rPr>
              <a:t>4.</a:t>
            </a:r>
            <a:endParaRPr lang="en-US" sz="6000">
              <a:solidFill>
                <a:schemeClr val="accent1"/>
              </a:solidFill>
              <a:latin typeface="Aptos Displa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96261-B66C-7D53-072C-2B1F229DE33D}"/>
              </a:ext>
            </a:extLst>
          </p:cNvPr>
          <p:cNvSpPr txBox="1"/>
          <p:nvPr/>
        </p:nvSpPr>
        <p:spPr>
          <a:xfrm>
            <a:off x="1088701" y="1491801"/>
            <a:ext cx="952284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>
                <a:solidFill>
                  <a:schemeClr val="accent1"/>
                </a:solidFill>
                <a:latin typeface="Aptos Display"/>
              </a:rPr>
              <a:t>2.</a:t>
            </a:r>
            <a:endParaRPr lang="en-US" sz="6000">
              <a:solidFill>
                <a:schemeClr val="accent1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322881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F1280-3478-5A5B-278D-0F895CBEF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3D7F00-9473-1707-F619-ABD0E4DA7F30}"/>
              </a:ext>
            </a:extLst>
          </p:cNvPr>
          <p:cNvSpPr txBox="1"/>
          <p:nvPr/>
        </p:nvSpPr>
        <p:spPr>
          <a:xfrm>
            <a:off x="5104268" y="886161"/>
            <a:ext cx="614154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800" b="1">
                <a:solidFill>
                  <a:schemeClr val="accent1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Data Lake Architecture</a:t>
            </a:r>
            <a:endParaRPr lang="en-US" sz="4800">
              <a:solidFill>
                <a:schemeClr val="accent1">
                  <a:lumMod val="76000"/>
                </a:schemeClr>
              </a:solidFill>
              <a:latin typeface="Aptos Display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E55F72-1B97-24D1-7E81-5D3EE6B71D61}"/>
              </a:ext>
            </a:extLst>
          </p:cNvPr>
          <p:cNvSpPr/>
          <p:nvPr/>
        </p:nvSpPr>
        <p:spPr>
          <a:xfrm rot="-240000">
            <a:off x="-3140950" y="-217878"/>
            <a:ext cx="7505468" cy="735636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1C0D4E3-39FD-646D-4FD3-85B75368C9A8}"/>
              </a:ext>
            </a:extLst>
          </p:cNvPr>
          <p:cNvSpPr/>
          <p:nvPr/>
        </p:nvSpPr>
        <p:spPr>
          <a:xfrm>
            <a:off x="-1411718" y="1451177"/>
            <a:ext cx="4059905" cy="403227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91A3EB-B0EF-FB42-5776-CA38BDE71A53}"/>
              </a:ext>
            </a:extLst>
          </p:cNvPr>
          <p:cNvSpPr/>
          <p:nvPr/>
        </p:nvSpPr>
        <p:spPr>
          <a:xfrm>
            <a:off x="460980" y="-408522"/>
            <a:ext cx="289825" cy="7728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2582F9-41DC-3E15-D9DB-5DD3FCCF0BD6}"/>
              </a:ext>
            </a:extLst>
          </p:cNvPr>
          <p:cNvSpPr/>
          <p:nvPr/>
        </p:nvSpPr>
        <p:spPr>
          <a:xfrm rot="7020000">
            <a:off x="460980" y="-430608"/>
            <a:ext cx="289825" cy="7728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815363-88B4-82A9-A043-F201827C1663}"/>
              </a:ext>
            </a:extLst>
          </p:cNvPr>
          <p:cNvSpPr/>
          <p:nvPr/>
        </p:nvSpPr>
        <p:spPr>
          <a:xfrm rot="3360000">
            <a:off x="472023" y="-397478"/>
            <a:ext cx="289825" cy="7728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E89D22-8586-8ACD-2984-37FE333846CB}"/>
              </a:ext>
            </a:extLst>
          </p:cNvPr>
          <p:cNvSpPr/>
          <p:nvPr/>
        </p:nvSpPr>
        <p:spPr>
          <a:xfrm>
            <a:off x="-557042" y="2274960"/>
            <a:ext cx="2319662" cy="23126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37896-9271-1FB4-4DAE-4C0464FB3313}"/>
              </a:ext>
            </a:extLst>
          </p:cNvPr>
          <p:cNvSpPr txBox="1"/>
          <p:nvPr/>
        </p:nvSpPr>
        <p:spPr>
          <a:xfrm>
            <a:off x="2370704" y="2754476"/>
            <a:ext cx="217248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Aptos"/>
                <a:ea typeface="+mn-lt"/>
                <a:cs typeface="+mn-lt"/>
              </a:rPr>
              <a:t>Analytical</a:t>
            </a: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Aptos"/>
              <a:ea typeface="+mn-lt"/>
              <a:cs typeface="+mn-lt"/>
            </a:endParaRPr>
          </a:p>
          <a:p>
            <a:pPr algn="ctr"/>
            <a:r>
              <a:rPr lang="en-GB"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Aptos"/>
                <a:ea typeface="+mn-lt"/>
                <a:cs typeface="+mn-lt"/>
              </a:rPr>
              <a:t>Sand-</a:t>
            </a: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Aptos"/>
              <a:ea typeface="+mn-lt"/>
              <a:cs typeface="+mn-lt"/>
            </a:endParaRPr>
          </a:p>
          <a:p>
            <a:pPr algn="ctr"/>
            <a:r>
              <a:rPr lang="en-GB"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Aptos"/>
                <a:ea typeface="+mn-lt"/>
                <a:cs typeface="+mn-lt"/>
              </a:rPr>
              <a:t>boxes</a:t>
            </a:r>
            <a:endParaRPr lang="en-US">
              <a:solidFill>
                <a:schemeClr val="accent2">
                  <a:lumMod val="40000"/>
                  <a:lumOff val="60000"/>
                </a:schemeClr>
              </a:solidFill>
              <a:latin typeface="Apto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A9C4F3-B6B4-CBEC-A7DF-040A5BDEC19E}"/>
              </a:ext>
            </a:extLst>
          </p:cNvPr>
          <p:cNvSpPr txBox="1"/>
          <p:nvPr/>
        </p:nvSpPr>
        <p:spPr>
          <a:xfrm>
            <a:off x="1696243" y="2799558"/>
            <a:ext cx="952284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 b="1">
                <a:solidFill>
                  <a:schemeClr val="accent2">
                    <a:lumMod val="60000"/>
                    <a:lumOff val="40000"/>
                  </a:schemeClr>
                </a:solidFill>
                <a:latin typeface="Aptos Display"/>
              </a:rPr>
              <a:t>4.</a:t>
            </a:r>
            <a:endParaRPr lang="en-US" sz="6000" b="1">
              <a:solidFill>
                <a:schemeClr val="accent2">
                  <a:lumMod val="60000"/>
                  <a:lumOff val="40000"/>
                </a:schemeClr>
              </a:solidFill>
              <a:latin typeface="Aptos Display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46C771-4E8C-425A-2FF9-070E6AF62D5E}"/>
              </a:ext>
            </a:extLst>
          </p:cNvPr>
          <p:cNvSpPr txBox="1"/>
          <p:nvPr/>
        </p:nvSpPr>
        <p:spPr>
          <a:xfrm>
            <a:off x="968630" y="5320293"/>
            <a:ext cx="196399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Data</a:t>
            </a:r>
            <a:endParaRPr lang="en-US" sz="2400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  <a:p>
            <a:pPr algn="ctr"/>
            <a:r>
              <a:rPr lang="en-GB" sz="2400" err="1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Consump</a:t>
            </a:r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-</a:t>
            </a:r>
            <a:endParaRPr lang="en-US" sz="2400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  <a:p>
            <a:pPr algn="ctr"/>
            <a:r>
              <a:rPr lang="en-GB" sz="2400" err="1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tion</a:t>
            </a:r>
            <a:endParaRPr lang="en-US" sz="2400" err="1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ACEE1C-E6B1-6C4A-0935-B88AEF2EEC2A}"/>
              </a:ext>
            </a:extLst>
          </p:cNvPr>
          <p:cNvSpPr txBox="1"/>
          <p:nvPr/>
        </p:nvSpPr>
        <p:spPr>
          <a:xfrm>
            <a:off x="850585" y="284467"/>
            <a:ext cx="220561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Data</a:t>
            </a:r>
          </a:p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Storage &amp;</a:t>
            </a:r>
            <a:endParaRPr lang="en-GB" sz="2400">
              <a:solidFill>
                <a:schemeClr val="bg1"/>
              </a:solidFill>
              <a:latin typeface="Aptos Display"/>
            </a:endParaRPr>
          </a:p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</a:rPr>
              <a:t>Processing</a:t>
            </a:r>
            <a:endParaRPr lang="en-GB" sz="2400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  <a:p>
            <a:pPr algn="ctr"/>
            <a:endParaRPr lang="en-GB" sz="2400">
              <a:solidFill>
                <a:schemeClr val="bg1"/>
              </a:solidFill>
              <a:latin typeface="Aptos Display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4D8EB1-5FAE-7932-68D5-E614D3564B67}"/>
              </a:ext>
            </a:extLst>
          </p:cNvPr>
          <p:cNvSpPr txBox="1"/>
          <p:nvPr/>
        </p:nvSpPr>
        <p:spPr>
          <a:xfrm>
            <a:off x="4609472" y="1754410"/>
            <a:ext cx="7446559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 b="1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Data discovery: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Explore the data to understand its structure &amp; quality by statistics and data visualization.</a:t>
            </a:r>
            <a:endParaRPr lang="en-US" sz="2400">
              <a:solidFill>
                <a:schemeClr val="accent1"/>
              </a:solidFill>
              <a:latin typeface="Aptos Display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GB" sz="2400" b="1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Machine learning and predictive modelling: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Involve a range of ML libraries like</a:t>
            </a:r>
            <a:r>
              <a:rPr lang="en-GB" sz="2400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 TensorFlow, </a:t>
            </a:r>
            <a:r>
              <a:rPr lang="en-GB" sz="2400" err="1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PyTorch</a:t>
            </a:r>
            <a:r>
              <a:rPr lang="en-GB" sz="2400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, or Scikit-learn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to create predictive or classification models.</a:t>
            </a:r>
          </a:p>
          <a:p>
            <a:pPr marL="342900" indent="-342900">
              <a:buFont typeface="Arial"/>
              <a:buChar char="•"/>
            </a:pPr>
            <a:r>
              <a:rPr lang="en-GB" sz="2400" b="1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Exploratory data analysis (EDA):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Statistical graphics, plots, and information tables are employed to </a:t>
            </a:r>
            <a:r>
              <a:rPr lang="en-GB" sz="2400" err="1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analyze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the data and understand the variables' relationships, patterns, or anomalies without making any assumptions.</a:t>
            </a:r>
          </a:p>
          <a:p>
            <a:endParaRPr lang="en-GB" sz="2400">
              <a:solidFill>
                <a:schemeClr val="accent1"/>
              </a:solidFill>
              <a:latin typeface="Aptos Display"/>
              <a:ea typeface="+mn-lt"/>
              <a:cs typeface="+mn-lt"/>
            </a:endParaRPr>
          </a:p>
          <a:p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Tools like </a:t>
            </a:r>
            <a:r>
              <a:rPr lang="en-GB" sz="2400" err="1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Jupyter</a:t>
            </a:r>
            <a:r>
              <a:rPr lang="en-GB" sz="2400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 Notebooks, RStudio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, or specialized software like </a:t>
            </a:r>
            <a:r>
              <a:rPr lang="en-GB" sz="2400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Dataiku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or </a:t>
            </a:r>
            <a:r>
              <a:rPr lang="en-GB" sz="2400" err="1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Knime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 are often used within these sandboxes.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F86366-F15C-23A1-2B6D-7DFAD837AEF5}"/>
              </a:ext>
            </a:extLst>
          </p:cNvPr>
          <p:cNvSpPr txBox="1"/>
          <p:nvPr/>
        </p:nvSpPr>
        <p:spPr>
          <a:xfrm>
            <a:off x="1088702" y="4210289"/>
            <a:ext cx="952284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>
                <a:solidFill>
                  <a:schemeClr val="accent1"/>
                </a:solidFill>
                <a:latin typeface="Aptos Display"/>
              </a:rPr>
              <a:t>5.</a:t>
            </a:r>
            <a:endParaRPr lang="en-US" sz="6000">
              <a:solidFill>
                <a:schemeClr val="accent1"/>
              </a:solidFill>
              <a:latin typeface="Aptos Displa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C32A0-CAF0-B294-6EA9-87F667982603}"/>
              </a:ext>
            </a:extLst>
          </p:cNvPr>
          <p:cNvSpPr txBox="1"/>
          <p:nvPr/>
        </p:nvSpPr>
        <p:spPr>
          <a:xfrm>
            <a:off x="1088701" y="1491801"/>
            <a:ext cx="952284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>
                <a:solidFill>
                  <a:schemeClr val="accent1"/>
                </a:solidFill>
                <a:latin typeface="Aptos Display"/>
              </a:rPr>
              <a:t>3.</a:t>
            </a:r>
            <a:endParaRPr lang="en-US" sz="6000">
              <a:solidFill>
                <a:schemeClr val="accent1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111464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22746-C96F-0E23-BFE2-244381EA8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C4821-45BE-D2E0-C68F-76E3A731196E}"/>
              </a:ext>
            </a:extLst>
          </p:cNvPr>
          <p:cNvSpPr txBox="1"/>
          <p:nvPr/>
        </p:nvSpPr>
        <p:spPr>
          <a:xfrm>
            <a:off x="5104268" y="886161"/>
            <a:ext cx="614154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800" b="1">
                <a:solidFill>
                  <a:schemeClr val="accent1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Data Lake Architecture</a:t>
            </a:r>
            <a:endParaRPr lang="en-US" sz="4800">
              <a:solidFill>
                <a:schemeClr val="accent1">
                  <a:lumMod val="76000"/>
                </a:schemeClr>
              </a:solidFill>
              <a:latin typeface="Aptos Display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4323A4-BA60-01F5-BE39-7A8640304DE6}"/>
              </a:ext>
            </a:extLst>
          </p:cNvPr>
          <p:cNvSpPr/>
          <p:nvPr/>
        </p:nvSpPr>
        <p:spPr>
          <a:xfrm rot="-240000">
            <a:off x="-3140950" y="-217878"/>
            <a:ext cx="7505468" cy="735636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E203CC3-C005-F83F-2ACC-87B5B463AB72}"/>
              </a:ext>
            </a:extLst>
          </p:cNvPr>
          <p:cNvSpPr/>
          <p:nvPr/>
        </p:nvSpPr>
        <p:spPr>
          <a:xfrm>
            <a:off x="-1411718" y="1451177"/>
            <a:ext cx="4059905" cy="4032275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9A81AF-A87F-96A7-C87A-522C0B3E516C}"/>
              </a:ext>
            </a:extLst>
          </p:cNvPr>
          <p:cNvSpPr/>
          <p:nvPr/>
        </p:nvSpPr>
        <p:spPr>
          <a:xfrm>
            <a:off x="460980" y="-408522"/>
            <a:ext cx="289825" cy="7728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F437E4-0AB4-4308-AB90-DC2C4F44DEAD}"/>
              </a:ext>
            </a:extLst>
          </p:cNvPr>
          <p:cNvSpPr/>
          <p:nvPr/>
        </p:nvSpPr>
        <p:spPr>
          <a:xfrm rot="7020000">
            <a:off x="460980" y="-430608"/>
            <a:ext cx="289825" cy="7728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3AF95A-FD63-C582-661C-9585303CF08C}"/>
              </a:ext>
            </a:extLst>
          </p:cNvPr>
          <p:cNvSpPr/>
          <p:nvPr/>
        </p:nvSpPr>
        <p:spPr>
          <a:xfrm rot="3360000">
            <a:off x="472023" y="-397478"/>
            <a:ext cx="289825" cy="7728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486F0F-9B3F-3BAA-3BD0-46CDA7FE90E2}"/>
              </a:ext>
            </a:extLst>
          </p:cNvPr>
          <p:cNvSpPr/>
          <p:nvPr/>
        </p:nvSpPr>
        <p:spPr>
          <a:xfrm>
            <a:off x="-557042" y="2274960"/>
            <a:ext cx="2319662" cy="231262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9F1AB-57D6-D19C-F735-1FBE264251FB}"/>
              </a:ext>
            </a:extLst>
          </p:cNvPr>
          <p:cNvSpPr txBox="1"/>
          <p:nvPr/>
        </p:nvSpPr>
        <p:spPr>
          <a:xfrm>
            <a:off x="2422190" y="2754476"/>
            <a:ext cx="217248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/>
                <a:ea typeface="+mn-lt"/>
                <a:cs typeface="+mn-lt"/>
              </a:rPr>
              <a:t>Data</a:t>
            </a:r>
            <a:endParaRPr lang="en-US" sz="2800" b="1">
              <a:solidFill>
                <a:schemeClr val="accent2">
                  <a:lumMod val="40000"/>
                  <a:lumOff val="60000"/>
                </a:schemeClr>
              </a:solidFill>
              <a:latin typeface="Aptos" panose="020B0004020202020204"/>
              <a:ea typeface="+mn-lt"/>
              <a:cs typeface="+mn-lt"/>
            </a:endParaRPr>
          </a:p>
          <a:p>
            <a:pPr algn="ctr"/>
            <a:r>
              <a:rPr lang="en-GB" sz="2800" b="1" err="1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/>
                <a:ea typeface="+mn-lt"/>
                <a:cs typeface="+mn-lt"/>
              </a:rPr>
              <a:t>Consump</a:t>
            </a:r>
            <a:r>
              <a:rPr lang="en-GB" sz="2800" b="1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/>
                <a:ea typeface="+mn-lt"/>
                <a:cs typeface="+mn-lt"/>
              </a:rPr>
              <a:t>-</a:t>
            </a:r>
            <a:endParaRPr lang="en-US" sz="2800" b="1">
              <a:solidFill>
                <a:schemeClr val="accent2">
                  <a:lumMod val="40000"/>
                  <a:lumOff val="60000"/>
                </a:schemeClr>
              </a:solidFill>
              <a:latin typeface="Aptos" panose="020B0004020202020204"/>
              <a:ea typeface="+mn-lt"/>
              <a:cs typeface="+mn-lt"/>
            </a:endParaRPr>
          </a:p>
          <a:p>
            <a:pPr algn="ctr"/>
            <a:r>
              <a:rPr lang="en-GB" sz="2800" b="1" err="1">
                <a:solidFill>
                  <a:schemeClr val="accent2">
                    <a:lumMod val="40000"/>
                    <a:lumOff val="60000"/>
                  </a:schemeClr>
                </a:solidFill>
                <a:latin typeface="Aptos Display"/>
                <a:ea typeface="+mn-lt"/>
                <a:cs typeface="+mn-lt"/>
              </a:rPr>
              <a:t>tion</a:t>
            </a:r>
            <a:endParaRPr lang="en-US" sz="2800" b="1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069D0A-EFA5-D50F-7CDE-A405DD39CDDB}"/>
              </a:ext>
            </a:extLst>
          </p:cNvPr>
          <p:cNvSpPr txBox="1"/>
          <p:nvPr/>
        </p:nvSpPr>
        <p:spPr>
          <a:xfrm>
            <a:off x="1696243" y="2799558"/>
            <a:ext cx="952284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 b="1">
                <a:solidFill>
                  <a:schemeClr val="accent2">
                    <a:lumMod val="60000"/>
                    <a:lumOff val="40000"/>
                  </a:schemeClr>
                </a:solidFill>
                <a:latin typeface="Aptos Display"/>
              </a:rPr>
              <a:t>5.</a:t>
            </a:r>
            <a:endParaRPr lang="en-US" sz="6000" b="1">
              <a:solidFill>
                <a:schemeClr val="accent2">
                  <a:lumMod val="60000"/>
                  <a:lumOff val="40000"/>
                </a:schemeClr>
              </a:solidFill>
              <a:latin typeface="Aptos Display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C82D37-C6C1-3F6A-DCDF-8D9F8A87DBFF}"/>
              </a:ext>
            </a:extLst>
          </p:cNvPr>
          <p:cNvSpPr txBox="1"/>
          <p:nvPr/>
        </p:nvSpPr>
        <p:spPr>
          <a:xfrm>
            <a:off x="1009820" y="5320293"/>
            <a:ext cx="196399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Governance</a:t>
            </a:r>
            <a:endParaRPr lang="en-US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Security &amp;</a:t>
            </a:r>
            <a:endParaRPr lang="en-US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Monitoring</a:t>
            </a:r>
            <a:endParaRPr lang="en-US">
              <a:solidFill>
                <a:schemeClr val="bg1"/>
              </a:solidFill>
              <a:latin typeface="Aptos Display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A995B1-FFCA-415C-330A-2E32523BE181}"/>
              </a:ext>
            </a:extLst>
          </p:cNvPr>
          <p:cNvSpPr txBox="1"/>
          <p:nvPr/>
        </p:nvSpPr>
        <p:spPr>
          <a:xfrm>
            <a:off x="932963" y="356548"/>
            <a:ext cx="22056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Analytical</a:t>
            </a:r>
            <a:endParaRPr lang="en-US" sz="2400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Sand-</a:t>
            </a:r>
            <a:endParaRPr lang="en-US" sz="2400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  <a:p>
            <a:pPr algn="ctr"/>
            <a:r>
              <a:rPr lang="en-GB" sz="24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boxes</a:t>
            </a:r>
            <a:endParaRPr lang="en-US" sz="2400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9F2021-DF2A-E1A5-B64D-9A50D6A09018}"/>
              </a:ext>
            </a:extLst>
          </p:cNvPr>
          <p:cNvSpPr txBox="1"/>
          <p:nvPr/>
        </p:nvSpPr>
        <p:spPr>
          <a:xfrm>
            <a:off x="5371471" y="2178240"/>
            <a:ext cx="561364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Final output layer of polished and reliable data.</a:t>
            </a:r>
          </a:p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Data is exposed via Business Intelligence tools like </a:t>
            </a:r>
            <a:r>
              <a:rPr lang="en-GB" sz="2400">
                <a:solidFill>
                  <a:schemeClr val="accent2">
                    <a:lumMod val="76000"/>
                  </a:schemeClr>
                </a:solidFill>
                <a:latin typeface="Aptos Display"/>
                <a:ea typeface="+mn-lt"/>
                <a:cs typeface="+mn-lt"/>
              </a:rPr>
              <a:t>Tableau, Power BI</a:t>
            </a: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GB" sz="2400">
                <a:solidFill>
                  <a:schemeClr val="accent1"/>
                </a:solidFill>
                <a:latin typeface="Aptos Display"/>
                <a:ea typeface="+mn-lt"/>
                <a:cs typeface="+mn-lt"/>
              </a:rPr>
              <a:t>Consumers are data analysts, decision makers, business teams and executives.</a:t>
            </a:r>
            <a:endParaRPr lang="en-GB">
              <a:solidFill>
                <a:schemeClr val="accent1"/>
              </a:solidFill>
              <a:latin typeface="Aptos Display"/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655A2-61CC-F425-2922-F0D36A2E14CF}"/>
              </a:ext>
            </a:extLst>
          </p:cNvPr>
          <p:cNvSpPr txBox="1"/>
          <p:nvPr/>
        </p:nvSpPr>
        <p:spPr>
          <a:xfrm>
            <a:off x="1088702" y="4210289"/>
            <a:ext cx="952284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>
                <a:solidFill>
                  <a:schemeClr val="accent1"/>
                </a:solidFill>
                <a:latin typeface="Aptos Display"/>
              </a:rPr>
              <a:t>6.</a:t>
            </a:r>
            <a:endParaRPr lang="en-US" sz="6000">
              <a:solidFill>
                <a:schemeClr val="accent1"/>
              </a:solidFill>
              <a:latin typeface="Aptos Displa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4BFB1-588B-2753-447C-6A576803F002}"/>
              </a:ext>
            </a:extLst>
          </p:cNvPr>
          <p:cNvSpPr txBox="1"/>
          <p:nvPr/>
        </p:nvSpPr>
        <p:spPr>
          <a:xfrm>
            <a:off x="1088701" y="1491801"/>
            <a:ext cx="952284" cy="101566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>
                <a:solidFill>
                  <a:schemeClr val="accent1"/>
                </a:solidFill>
                <a:latin typeface="Aptos Display"/>
              </a:rPr>
              <a:t>4.</a:t>
            </a:r>
            <a:endParaRPr lang="en-US" sz="6000">
              <a:solidFill>
                <a:schemeClr val="accent1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45359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Data Lake &amp; Warehouse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406</cp:revision>
  <dcterms:created xsi:type="dcterms:W3CDTF">2025-06-19T06:52:23Z</dcterms:created>
  <dcterms:modified xsi:type="dcterms:W3CDTF">2025-06-29T18:11:15Z</dcterms:modified>
</cp:coreProperties>
</file>