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795" r:id="rId5"/>
    <p:sldMasterId id="2147483807" r:id="rId6"/>
    <p:sldMasterId id="2147483819" r:id="rId7"/>
    <p:sldMasterId id="2147483965" r:id="rId8"/>
    <p:sldMasterId id="2147483977" r:id="rId9"/>
  </p:sldMasterIdLst>
  <p:notesMasterIdLst>
    <p:notesMasterId r:id="rId19"/>
  </p:notesMasterIdLst>
  <p:handoutMasterIdLst>
    <p:handoutMasterId r:id="rId20"/>
  </p:handoutMasterIdLst>
  <p:sldIdLst>
    <p:sldId id="304" r:id="rId10"/>
    <p:sldId id="313" r:id="rId11"/>
    <p:sldId id="314" r:id="rId12"/>
    <p:sldId id="305" r:id="rId13"/>
    <p:sldId id="312" r:id="rId14"/>
    <p:sldId id="301" r:id="rId15"/>
    <p:sldId id="307" r:id="rId16"/>
    <p:sldId id="302" r:id="rId17"/>
    <p:sldId id="303" r:id="rId1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701"/>
    <a:srgbClr val="005BD0"/>
    <a:srgbClr val="00CC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2" autoAdjust="0"/>
    <p:restoredTop sz="83598" autoAdjust="0"/>
  </p:normalViewPr>
  <p:slideViewPr>
    <p:cSldViewPr>
      <p:cViewPr varScale="1">
        <p:scale>
          <a:sx n="97" d="100"/>
          <a:sy n="97" d="100"/>
        </p:scale>
        <p:origin x="22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8" y="24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Truth Tables &amp; Logic Expressions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Digital </a:t>
            </a:r>
            <a:r>
              <a:rPr lang="en-US" smtClean="0"/>
              <a:t>Electronics </a:t>
            </a:r>
            <a:r>
              <a:rPr lang="en-US" smtClean="0">
                <a:sym typeface="Symbol"/>
              </a:rPr>
              <a:t></a:t>
            </a:r>
            <a:endParaRPr lang="en-US"/>
          </a:p>
          <a:p>
            <a:pPr>
              <a:defRPr/>
            </a:pPr>
            <a:r>
              <a:rPr lang="en-US"/>
              <a:t>2.1 Introduction to AOI Logic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635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</a:t>
            </a:r>
            <a:r>
              <a:rPr lang="en-US" smtClean="0"/>
              <a:t>2009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AB8A86E-B0D1-4EF6-B876-BBD7667EA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8788400"/>
            <a:ext cx="4841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73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Truth Tables &amp; Logic Expressions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/>
              <a:t>Digital Electronics</a:t>
            </a:r>
          </a:p>
          <a:p>
            <a:pPr>
              <a:defRPr/>
            </a:pPr>
            <a:r>
              <a:rPr lang="en-US"/>
              <a:t>Introduction to AOI Logic</a:t>
            </a:r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2008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EF12474-C7A8-4014-9943-5437793413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8788400"/>
            <a:ext cx="4841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4953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71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C1F85-B194-49E7-BA1D-BDE7F418AB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71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C1F85-B194-49E7-BA1D-BDE7F418A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71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C1F85-B194-49E7-BA1D-BDE7F418ABF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Pause the presentation and allow the student to work on the example. The solution is on the next slide.</a:t>
            </a:r>
          </a:p>
          <a:p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B86389-8F48-4E42-AE95-76D4AC2CC5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7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solution for example #3 is included on this slide. If you print handouts, do not print this page.</a:t>
            </a: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91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91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93CD43-85B1-4BB1-B6D5-D20E2951B7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8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09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EE8AC-CF4A-403B-9F14-05DED14F5E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13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FC1589-A6E6-4DCF-8997-F6956240EC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Pause the presentation and allow students to complete the example. The solution is on the next slide.</a:t>
            </a: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29D0C-2BAE-4679-AA40-F9C845E599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solution for example #1 is included on this slide. If you print handouts, do not print this page.</a:t>
            </a:r>
          </a:p>
          <a:p>
            <a:endParaRPr lang="en-US" smtClean="0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Truth Tables &amp; Logic Expressions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Digital Electronics </a:t>
            </a:r>
            <a:r>
              <a:rPr lang="en-US" smtClean="0">
                <a:sym typeface="Symbol" pitchFamily="18" charset="2"/>
              </a:rPr>
              <a:t></a:t>
            </a:r>
            <a:endParaRPr lang="en-US" smtClean="0"/>
          </a:p>
          <a:p>
            <a:pPr eaLnBrk="1" hangingPunct="1"/>
            <a:r>
              <a:rPr lang="en-US" smtClean="0"/>
              <a:t>2.1 Introduction to AOI Logic</a:t>
            </a:r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3F4BF-E78C-402B-8CC2-17EA3035A9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7AF69-D190-4CC4-901A-F4B92831E9FF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88821-37EE-44F5-AD89-E91E73426B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949E-7366-48DC-B8A2-AFBD5A1B54A5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3B375-FC40-454B-8783-B9042F46FC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6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5A06-A507-4B64-8831-4F1AC2BF5E3C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47ED0-D529-432B-BC83-B02B286F36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0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18BB5-0D52-4A09-BEF9-3B4B6CF027C1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02517-4BCE-4D16-9C36-C2B19E4F11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8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705D1-D585-4F5F-AAF8-7A189E6F1208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5C0-9BB7-4EBC-8D1F-8DB592D7F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7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90C04-C4D0-4E41-9F40-05610CDB6E20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7433B-BF28-4E40-A977-0070263AB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68A7E-94D3-48EF-840F-AB7ADDD7B6AE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A5BCD-FB13-4414-B698-20E7E4BEF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5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36E4E-0B99-43D5-A4C5-666B5421149C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5D583-EFF8-45D2-8DB1-351E00F509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5649D-60B1-4C1D-BD73-229FF17951D6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E0F1B-544C-4998-9622-66F7E1DFF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3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1AD5E-96EA-4DCB-89A6-A9A0A3702692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1F76-6EE5-4997-B98F-42DFBB243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23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90EF3-0828-4BC4-8066-5C583A054FC3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DFF70-4534-4F33-89AB-7C08B0A8E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93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6A981-AC62-477F-9522-D6142F6A7118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3D4CC-3B03-471B-A2E9-66F88FF873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18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68400"/>
            <a:ext cx="7954962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3B9C0-A2F3-4B34-9F14-45ECA28FBDFD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B92BA-0935-4F89-8507-4CC753FA46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25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24583-B263-46F5-94CE-87222C88F1C9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965C9-45B9-4CDB-994F-D82662E394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95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68400"/>
            <a:ext cx="7954962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7309A-1772-4D5E-8422-5C1B4BC9213D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E3A7-61CC-4F11-9F1C-02143C7C94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05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68400"/>
            <a:ext cx="7954962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A15C1-3A1A-43E0-97DE-19C197CE6995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199-27E3-4624-BEFE-4DDEE57C30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50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68400"/>
            <a:ext cx="7954962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824AF-6B3A-47F5-9098-A9652DAAE11E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510F-E350-49A0-BD2C-E54C54A88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55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0BE8-FC33-4A18-AD9F-99631216EA35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1CE60-9ED1-4712-A89B-8DE075D92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62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F5FA2-0794-495C-B5B5-6A38423B35DA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5AC1-5063-42B5-BA01-FD7CF1DC5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74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F1B9C-B2E4-4BD9-B547-618AE53A51A4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DF70A-B110-4169-8218-776285090C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3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68400"/>
            <a:ext cx="7954962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FF4CD-D45A-4446-A1FC-5BD940350ABC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5920-5131-4178-82C6-69575294C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35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C5A4-FB45-4072-9747-E91209D7CC8A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394A9-79C5-4C50-9142-490F97DE07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1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4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5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8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09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0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84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4349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3690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160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72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05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1D38-D6F3-4CB4-874D-EB2B460D626F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925F-F763-4403-B5C8-4C3D8EE755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12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CA-9B96-4F68-AB79-F26C44565D9B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2C7C6-2F6C-465E-893B-E4ABDDFD15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330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914E7-77B5-48D4-8D6A-B4BA09D52CEF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25C7-084E-41F4-AD22-DDE736E358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45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AC56-1867-4CFC-B11B-4CE0F4539EFB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35B4C-4764-4ECE-B302-2C53A2B180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382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C40B9-5099-4C33-88B9-E0D5E4AE1DB8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DFF3C-CC6A-4C68-9E53-AFB6962501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8288B-6E42-458C-8BA9-12D6EE176AF6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2F7ED-93EB-4C0A-B879-8C3106BA4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1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1E3F-B132-4AE5-9B43-4F593DB27FC6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B9E68-7C98-498E-8A80-AFF534602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152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5EC6E-37E6-4FEB-A3D2-86B284D52A2D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4889C-EFD0-4FEA-8BFA-8F46D85B32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566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33A6-F2E5-48D9-B22A-B7470966572C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12CD5-F890-4D13-9972-196FD4D4F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01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F146E-9BEC-4FE4-81C2-F7B30631ADBB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2E21-AA64-48F2-B472-9B737A8B31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629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E110F-4760-4099-9174-7C0A99941BD2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4748D-408D-4001-9E4A-FBD43A9A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315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962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39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0233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90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90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504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955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7872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411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76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48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50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83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8413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87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54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17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579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7342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87985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56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12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3B008-0038-4342-8476-FD452EB16A54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86B6E-2DF0-4222-BBFF-2C29EE169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10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27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0CDB-C2DB-427C-AC3E-BEE957EA9968}" type="datetime1">
              <a:rPr lang="en-US"/>
              <a:pPr>
                <a:defRPr/>
              </a:pPr>
              <a:t>9/7/2017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20309-4F2D-4929-ACFC-40A189871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3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3194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EFE50-861C-4361-8C14-FC938FFE45C9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B1E87-4F93-43C2-9B8C-0904A6999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6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7"/>
            <a:ext cx="9144000" cy="1238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4958-EACF-47C5-8041-DBEA2FE1F2F1}" type="datetime1">
              <a:rPr lang="en-US"/>
              <a:pPr>
                <a:defRPr/>
              </a:pPr>
              <a:t>9/7/2017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31A68-51B5-4329-8965-70E5F30A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0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901F9-A2E8-4A42-BA9C-5FA3481CDD4D}" type="datetime1">
              <a:rPr lang="en-US"/>
              <a:pPr>
                <a:defRPr/>
              </a:pPr>
              <a:t>9/7/2017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091-43B0-44D3-80A5-D19BEFF5F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831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FC876-5F91-4735-84DA-23829B3F1E58}" type="datetime1">
              <a:rPr lang="en-US"/>
              <a:pPr>
                <a:defRPr/>
              </a:pPr>
              <a:t>9/7/2017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BFCEC-6A04-4EAA-8DB3-1244B4AD5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2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6D97-8341-4337-B0FD-A1ADDBC700E4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F3DA-D2E8-4EA4-89BB-545A07BDD1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30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ADB3F-1577-45F1-8EB9-5B85AF7EF046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4C1F9-5B8F-48B4-88B8-C626F8CDD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461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256FB-F25A-4C93-910C-77E1AFC57F7F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8673A-8795-49D7-9237-85365AFF99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20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ECA5-ADE7-4003-880F-0D3C4A6BF27F}" type="datetime1">
              <a:rPr lang="en-US"/>
              <a:pPr>
                <a:defRPr/>
              </a:pPr>
              <a:t>9/7/2017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B5B77-E348-4833-B0C0-EE66B6C1F5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9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1EECA-0522-4BF4-88D4-FB9EA715B33E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BB175-F878-4C72-9C31-B3EE22A157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219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93943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6441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5710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13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82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88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6378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675304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60211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32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968" r:id="rId1"/>
    <p:sldLayoutId id="2147486969" r:id="rId2"/>
    <p:sldLayoutId id="2147486970" r:id="rId3"/>
    <p:sldLayoutId id="2147486971" r:id="rId4"/>
    <p:sldLayoutId id="2147486972" r:id="rId5"/>
    <p:sldLayoutId id="2147486973" r:id="rId6"/>
    <p:sldLayoutId id="2147486974" r:id="rId7"/>
    <p:sldLayoutId id="2147486975" r:id="rId8"/>
    <p:sldLayoutId id="2147486976" r:id="rId9"/>
    <p:sldLayoutId id="2147486977" r:id="rId10"/>
    <p:sldLayoutId id="21474869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6C721536-7E8E-4AA2-8DFD-D8011A41FC09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F790F878-14B3-403C-A1D5-C2429AB46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72200"/>
            <a:ext cx="4746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79" r:id="rId1"/>
    <p:sldLayoutId id="2147486980" r:id="rId2"/>
    <p:sldLayoutId id="2147486981" r:id="rId3"/>
    <p:sldLayoutId id="2147486982" r:id="rId4"/>
    <p:sldLayoutId id="2147486983" r:id="rId5"/>
    <p:sldLayoutId id="2147486984" r:id="rId6"/>
    <p:sldLayoutId id="2147486985" r:id="rId7"/>
    <p:sldLayoutId id="2147486986" r:id="rId8"/>
    <p:sldLayoutId id="2147486987" r:id="rId9"/>
    <p:sldLayoutId id="2147486988" r:id="rId10"/>
    <p:sldLayoutId id="21474869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DEC6A73F-0F05-41AD-8E3A-0A5B459BF175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C2A7A58E-43D3-480D-82A8-FA453855CA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90" r:id="rId1"/>
    <p:sldLayoutId id="2147487052" r:id="rId2"/>
    <p:sldLayoutId id="2147486991" r:id="rId3"/>
    <p:sldLayoutId id="2147487053" r:id="rId4"/>
    <p:sldLayoutId id="2147487054" r:id="rId5"/>
    <p:sldLayoutId id="2147487055" r:id="rId6"/>
    <p:sldLayoutId id="2147486992" r:id="rId7"/>
    <p:sldLayoutId id="2147486993" r:id="rId8"/>
    <p:sldLayoutId id="2147486994" r:id="rId9"/>
    <p:sldLayoutId id="2147487056" r:id="rId10"/>
    <p:sldLayoutId id="21474869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996" r:id="rId1"/>
    <p:sldLayoutId id="2147486997" r:id="rId2"/>
    <p:sldLayoutId id="2147486998" r:id="rId3"/>
    <p:sldLayoutId id="2147486999" r:id="rId4"/>
    <p:sldLayoutId id="2147487000" r:id="rId5"/>
    <p:sldLayoutId id="2147487001" r:id="rId6"/>
    <p:sldLayoutId id="2147487002" r:id="rId7"/>
    <p:sldLayoutId id="2147487003" r:id="rId8"/>
    <p:sldLayoutId id="2147487004" r:id="rId9"/>
    <p:sldLayoutId id="2147487005" r:id="rId10"/>
    <p:sldLayoutId id="214748700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B7F0182D-E514-4032-8957-F47609A5D058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6A46875-F4D9-4E66-9C9E-E2B12502A0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07" r:id="rId1"/>
    <p:sldLayoutId id="2147487057" r:id="rId2"/>
    <p:sldLayoutId id="2147487008" r:id="rId3"/>
    <p:sldLayoutId id="2147487058" r:id="rId4"/>
    <p:sldLayoutId id="2147487059" r:id="rId5"/>
    <p:sldLayoutId id="2147487060" r:id="rId6"/>
    <p:sldLayoutId id="2147487009" r:id="rId7"/>
    <p:sldLayoutId id="2147487010" r:id="rId8"/>
    <p:sldLayoutId id="2147487011" r:id="rId9"/>
    <p:sldLayoutId id="2147487061" r:id="rId10"/>
    <p:sldLayoutId id="214748701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7013" r:id="rId1"/>
    <p:sldLayoutId id="2147487014" r:id="rId2"/>
    <p:sldLayoutId id="2147487015" r:id="rId3"/>
    <p:sldLayoutId id="2147487016" r:id="rId4"/>
    <p:sldLayoutId id="2147487017" r:id="rId5"/>
    <p:sldLayoutId id="2147487018" r:id="rId6"/>
    <p:sldLayoutId id="2147487019" r:id="rId7"/>
    <p:sldLayoutId id="2147487020" r:id="rId8"/>
    <p:sldLayoutId id="2147487021" r:id="rId9"/>
    <p:sldLayoutId id="2147487022" r:id="rId10"/>
    <p:sldLayoutId id="214748702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7024" r:id="rId1"/>
    <p:sldLayoutId id="2147487025" r:id="rId2"/>
    <p:sldLayoutId id="2147487026" r:id="rId3"/>
    <p:sldLayoutId id="2147487027" r:id="rId4"/>
    <p:sldLayoutId id="2147487028" r:id="rId5"/>
    <p:sldLayoutId id="2147487029" r:id="rId6"/>
    <p:sldLayoutId id="2147487030" r:id="rId7"/>
    <p:sldLayoutId id="2147487031" r:id="rId8"/>
    <p:sldLayoutId id="2147487032" r:id="rId9"/>
    <p:sldLayoutId id="2147487033" r:id="rId10"/>
    <p:sldLayoutId id="21474870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94BCEE97-77BF-4863-956F-C7D01A291F66}" type="datetime1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22ED028-641C-4AB7-B9ED-B6EEE1BB1D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35" r:id="rId1"/>
    <p:sldLayoutId id="2147487062" r:id="rId2"/>
    <p:sldLayoutId id="2147487036" r:id="rId3"/>
    <p:sldLayoutId id="2147487063" r:id="rId4"/>
    <p:sldLayoutId id="2147487064" r:id="rId5"/>
    <p:sldLayoutId id="2147487065" r:id="rId6"/>
    <p:sldLayoutId id="2147487037" r:id="rId7"/>
    <p:sldLayoutId id="2147487038" r:id="rId8"/>
    <p:sldLayoutId id="2147487039" r:id="rId9"/>
    <p:sldLayoutId id="2147487066" r:id="rId10"/>
    <p:sldLayoutId id="21474870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7041" r:id="rId1"/>
    <p:sldLayoutId id="2147487042" r:id="rId2"/>
    <p:sldLayoutId id="2147487043" r:id="rId3"/>
    <p:sldLayoutId id="2147487044" r:id="rId4"/>
    <p:sldLayoutId id="2147487045" r:id="rId5"/>
    <p:sldLayoutId id="2147487046" r:id="rId6"/>
    <p:sldLayoutId id="2147487047" r:id="rId7"/>
    <p:sldLayoutId id="2147487048" r:id="rId8"/>
    <p:sldLayoutId id="2147487049" r:id="rId9"/>
    <p:sldLayoutId id="2147487050" r:id="rId10"/>
    <p:sldLayoutId id="21474870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76072-11FC-4BFF-B583-84CCB3160F8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itle 30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Combinational Logic</a:t>
            </a: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667000" y="1520825"/>
            <a:ext cx="3886200" cy="3405188"/>
            <a:chOff x="2667000" y="1524000"/>
            <a:chExt cx="3886200" cy="3405188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3581400" y="1524000"/>
              <a:ext cx="2057400" cy="457200"/>
            </a:xfrm>
            <a:prstGeom prst="flowChartAlternateProcess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Word Problem</a:t>
              </a:r>
            </a:p>
          </p:txBody>
        </p:sp>
        <p:sp>
          <p:nvSpPr>
            <p:cNvPr id="11" name="Flowchart: Alternate Process 10"/>
            <p:cNvSpPr/>
            <p:nvPr/>
          </p:nvSpPr>
          <p:spPr bwMode="auto">
            <a:xfrm>
              <a:off x="3581400" y="3000375"/>
              <a:ext cx="2057400" cy="457200"/>
            </a:xfrm>
            <a:prstGeom prst="flowChartAlternateProcess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Write Logic Expression</a:t>
              </a:r>
            </a:p>
          </p:txBody>
        </p:sp>
        <p:sp>
          <p:nvSpPr>
            <p:cNvPr id="12" name="Flowchart: Alternate Process 11"/>
            <p:cNvSpPr/>
            <p:nvPr/>
          </p:nvSpPr>
          <p:spPr bwMode="auto">
            <a:xfrm>
              <a:off x="2667000" y="3733800"/>
              <a:ext cx="1828800" cy="457200"/>
            </a:xfrm>
            <a:prstGeom prst="flowChartAlternateProcess">
              <a:avLst/>
            </a:prstGeom>
            <a:solidFill>
              <a:srgbClr val="0000FF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Boolean Simplification</a:t>
              </a:r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>
              <a:off x="3581400" y="4471988"/>
              <a:ext cx="2057400" cy="457200"/>
            </a:xfrm>
            <a:prstGeom prst="flowChartAlternateProcess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AOI Logic</a:t>
              </a:r>
            </a:p>
            <a:p>
              <a:pPr algn="ctr">
                <a:defRPr/>
              </a:pPr>
              <a:r>
                <a:rPr lang="en-US" sz="1400" b="1" dirty="0"/>
                <a:t> Implementation</a:t>
              </a: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>
              <a:off x="3581400" y="2262188"/>
              <a:ext cx="2057400" cy="457200"/>
            </a:xfrm>
            <a:prstGeom prst="flowChartAlternateProcess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Create Truth-Table</a:t>
              </a:r>
            </a:p>
          </p:txBody>
        </p:sp>
        <p:cxnSp>
          <p:nvCxnSpPr>
            <p:cNvPr id="15" name="Elbow Connector 14"/>
            <p:cNvCxnSpPr/>
            <p:nvPr/>
          </p:nvCxnSpPr>
          <p:spPr bwMode="auto">
            <a:xfrm rot="5400000">
              <a:off x="4471988" y="2117725"/>
              <a:ext cx="274638" cy="1587"/>
            </a:xfrm>
            <a:prstGeom prst="bentConnector3">
              <a:avLst>
                <a:gd name="adj1" fmla="val 50000"/>
              </a:avLst>
            </a:prstGeom>
            <a:solidFill>
              <a:srgbClr val="0000FF"/>
            </a:solidFill>
            <a:ln w="1905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 bwMode="auto">
            <a:xfrm rot="5400000">
              <a:off x="4471988" y="2855913"/>
              <a:ext cx="274637" cy="1587"/>
            </a:xfrm>
            <a:prstGeom prst="bentConnector3">
              <a:avLst>
                <a:gd name="adj1" fmla="val 50000"/>
              </a:avLst>
            </a:prstGeom>
            <a:solidFill>
              <a:srgbClr val="0000FF"/>
            </a:solidFill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 bwMode="auto">
            <a:xfrm rot="5400000">
              <a:off x="3978275" y="3589338"/>
              <a:ext cx="274637" cy="1588"/>
            </a:xfrm>
            <a:prstGeom prst="bentConnector3">
              <a:avLst>
                <a:gd name="adj1" fmla="val 50000"/>
              </a:avLst>
            </a:prstGeom>
            <a:solidFill>
              <a:srgbClr val="0000FF"/>
            </a:solidFill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Alternate Process 17"/>
            <p:cNvSpPr/>
            <p:nvPr/>
          </p:nvSpPr>
          <p:spPr bwMode="auto">
            <a:xfrm>
              <a:off x="4724400" y="3733800"/>
              <a:ext cx="1828800" cy="457200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NO</a:t>
              </a:r>
            </a:p>
            <a:p>
              <a:pPr algn="ctr">
                <a:defRPr/>
              </a:pPr>
              <a:r>
                <a:rPr lang="en-US" sz="1400" b="1" dirty="0"/>
                <a:t>Simplification</a:t>
              </a:r>
            </a:p>
          </p:txBody>
        </p:sp>
        <p:cxnSp>
          <p:nvCxnSpPr>
            <p:cNvPr id="19" name="Elbow Connector 18"/>
            <p:cNvCxnSpPr/>
            <p:nvPr/>
          </p:nvCxnSpPr>
          <p:spPr bwMode="auto">
            <a:xfrm rot="5400000">
              <a:off x="4892675" y="3589338"/>
              <a:ext cx="274637" cy="1588"/>
            </a:xfrm>
            <a:prstGeom prst="bentConnector3">
              <a:avLst>
                <a:gd name="adj1" fmla="val 50000"/>
              </a:avLst>
            </a:prstGeom>
            <a:solidFill>
              <a:srgbClr val="0000FF"/>
            </a:solidFill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 bwMode="auto">
            <a:xfrm rot="5400000">
              <a:off x="3976688" y="4327525"/>
              <a:ext cx="274638" cy="1587"/>
            </a:xfrm>
            <a:prstGeom prst="bentConnector3">
              <a:avLst>
                <a:gd name="adj1" fmla="val 50000"/>
              </a:avLst>
            </a:prstGeom>
            <a:solidFill>
              <a:srgbClr val="0000FF"/>
            </a:solidFill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 bwMode="auto">
            <a:xfrm rot="5400000">
              <a:off x="4891088" y="4327525"/>
              <a:ext cx="274638" cy="1587"/>
            </a:xfrm>
            <a:prstGeom prst="bentConnector3">
              <a:avLst>
                <a:gd name="adj1" fmla="val 50000"/>
              </a:avLst>
            </a:prstGeom>
            <a:solidFill>
              <a:srgbClr val="0000FF"/>
            </a:solidFill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04800" y="1331913"/>
            <a:ext cx="2971800" cy="946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Design Process</a:t>
            </a:r>
          </a:p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Version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Design Specifications to Truth Table</a:t>
            </a:r>
          </a:p>
        </p:txBody>
      </p:sp>
      <p:sp>
        <p:nvSpPr>
          <p:cNvPr id="31747" name="Content Placeholder 8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/>
              <a:t>Identify the number of input variables.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/>
              <a:t>Assign variable names and establish the assignment condition for each variable (i.e., What does a 0 or 1 mean for that input?).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/>
              <a:t>Create a truth table.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457200" y="3546475"/>
            <a:ext cx="8229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i="1"/>
              <a:t>Example</a:t>
            </a:r>
            <a:endParaRPr lang="en-US" sz="2000"/>
          </a:p>
          <a:p>
            <a:pPr lvl="1" eaLnBrk="1" hangingPunct="1"/>
            <a:r>
              <a:rPr lang="en-US" sz="2000"/>
              <a:t>A large fuel tank has sensors that monitor temperature and pressure. Both sensors output a logic LOW if they are within safety range. An alarm will sound if either sensor indicates an unsafe condition is present. Create a truth table for this logic design.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76072-11FC-4BFF-B583-84CCB3160F8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Design Specifications to Truth Table</a:t>
            </a:r>
          </a:p>
        </p:txBody>
      </p:sp>
      <p:sp>
        <p:nvSpPr>
          <p:cNvPr id="31747" name="Content Placeholder 8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/>
              <a:t>Identify the number of input variables.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/>
              <a:t>Assign variable names and establish the assignment condition for each variable (i.e., What does a 0 or 1 mean for that input?).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/>
              <a:t>Create a truth table.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457200" y="3546475"/>
            <a:ext cx="8229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i="1"/>
              <a:t>Example</a:t>
            </a:r>
            <a:endParaRPr lang="en-US" sz="2000"/>
          </a:p>
          <a:p>
            <a:pPr lvl="1" eaLnBrk="1" hangingPunct="1"/>
            <a:r>
              <a:rPr lang="en-US" sz="2000"/>
              <a:t>A large fuel tank has sensors that monitor temperature and pressure. Both sensors output a logic LOW if they are within safety range. An alarm will sound if either sensor indicates an unsafe condition is present. Create a truth table for this logic design.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84838" y="5334000"/>
          <a:ext cx="109696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54"/>
                <a:gridCol w="365654"/>
                <a:gridCol w="365654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75" name="TextBox 15"/>
          <p:cNvSpPr txBox="1">
            <a:spLocks noChangeArrowheads="1"/>
          </p:cNvSpPr>
          <p:nvPr/>
        </p:nvSpPr>
        <p:spPr bwMode="auto">
          <a:xfrm>
            <a:off x="914400" y="5334000"/>
            <a:ext cx="47244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82563" indent="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Assignments 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/>
              <a:t>P: Pressure Sensor → 0=Safe / 1=Unsafe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/>
              <a:t>T: Temperature Sensor → 0=Safe / 1=Unsafe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/>
              <a:t>A: Alarm → 0=Alarm Off / 1=Alarm 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76072-11FC-4BFF-B583-84CCB3160F8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i="1"/>
              <a:t>Example</a:t>
            </a:r>
            <a:endParaRPr lang="en-US" sz="2000"/>
          </a:p>
          <a:p>
            <a:pPr lvl="1" eaLnBrk="1" hangingPunct="1"/>
            <a:r>
              <a:rPr lang="en-US" sz="2000"/>
              <a:t>Your teacher keeps her final exams in her office. For security reasons, she would like you to design an alarm system for her office. The office has a window and door that are equipped with sensors that output a one when they are secured (i.e., closed). When the alarm system is turned on with a key, the siren should sound if either the window or door is unsecured (i.e., opened).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8CE66-30D9-4B9F-A1E5-B74A49175E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 #3: </a:t>
            </a:r>
            <a:br>
              <a:rPr lang="en-US" sz="4000" dirty="0" smtClean="0"/>
            </a:br>
            <a:r>
              <a:rPr lang="en-US" sz="4000" dirty="0" smtClean="0"/>
              <a:t>Design </a:t>
            </a:r>
            <a:r>
              <a:rPr lang="en-US" sz="4000" dirty="0"/>
              <a:t>Specifications to Truth Table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i="1"/>
              <a:t>Example</a:t>
            </a:r>
            <a:endParaRPr lang="en-US" sz="2000"/>
          </a:p>
          <a:p>
            <a:pPr lvl="1" eaLnBrk="1" hangingPunct="1"/>
            <a:r>
              <a:rPr lang="en-US" sz="2000"/>
              <a:t>Your teacher keeps her final exams in her office. For security reasons, she would like you to design an alarm system for her office. The office has a window and door that are equipped with sensors that output a one when they are secured (i.e., closed). When the alarm system is turned on with a key, a siren should sound if either the window or door is unsecured (i.e., opened).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27725" y="3886200"/>
          <a:ext cx="146367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9"/>
                <a:gridCol w="365919"/>
                <a:gridCol w="365919"/>
                <a:gridCol w="365919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48" name="TextBox 19"/>
          <p:cNvSpPr txBox="1">
            <a:spLocks noChangeArrowheads="1"/>
          </p:cNvSpPr>
          <p:nvPr/>
        </p:nvSpPr>
        <p:spPr bwMode="auto">
          <a:xfrm>
            <a:off x="685800" y="4419600"/>
            <a:ext cx="5334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82563" indent="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Assignments 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K : Key → 0=System Off / 1=System On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D : Door Sensor → 0=Open / 1=Closed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W : Window Sensor → 0=Open / 1=Closed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S : Siren → 1=On / 0=Off</a:t>
            </a:r>
          </a:p>
        </p:txBody>
      </p:sp>
      <p:sp>
        <p:nvSpPr>
          <p:cNvPr id="33849" name="TextBox 20"/>
          <p:cNvSpPr txBox="1">
            <a:spLocks noChangeArrowheads="1"/>
          </p:cNvSpPr>
          <p:nvPr/>
        </p:nvSpPr>
        <p:spPr bwMode="auto">
          <a:xfrm>
            <a:off x="381000" y="37941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i="1"/>
              <a:t>Solution</a:t>
            </a: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35BA4-C8D8-4D00-B7C2-5A534EC658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 #3: </a:t>
            </a:r>
            <a:br>
              <a:rPr lang="en-US" sz="4000" dirty="0" smtClean="0"/>
            </a:br>
            <a:r>
              <a:rPr lang="en-US" sz="4000" dirty="0" smtClean="0"/>
              <a:t>Design </a:t>
            </a:r>
            <a:r>
              <a:rPr lang="en-US" sz="4000" dirty="0"/>
              <a:t>Specifications to Truth Table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Truth </a:t>
            </a:r>
            <a:r>
              <a:rPr lang="en-US" sz="4000" dirty="0" smtClean="0"/>
              <a:t>Table to Logic Expression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609600" y="1579563"/>
            <a:ext cx="8229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 i="1" dirty="0"/>
              <a:t>Example</a:t>
            </a:r>
            <a:endParaRPr lang="en-US" sz="2400" dirty="0"/>
          </a:p>
          <a:p>
            <a:pPr lvl="1" eaLnBrk="1" hangingPunct="1"/>
            <a:r>
              <a:rPr lang="en-US" sz="2400" dirty="0"/>
              <a:t>Write the </a:t>
            </a:r>
            <a:r>
              <a:rPr lang="en-US" sz="2400" dirty="0" smtClean="0"/>
              <a:t>logic </a:t>
            </a:r>
            <a:r>
              <a:rPr lang="en-US" sz="2400" dirty="0"/>
              <a:t>expression for the output F</a:t>
            </a:r>
            <a:r>
              <a:rPr lang="en-US" sz="2400" baseline="-25000" dirty="0"/>
              <a:t>5 </a:t>
            </a:r>
            <a:r>
              <a:rPr lang="en-US" sz="2400" dirty="0"/>
              <a:t>in the truth table below.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02358"/>
              </p:ext>
            </p:extLst>
          </p:nvPr>
        </p:nvGraphicFramePr>
        <p:xfrm>
          <a:off x="914401" y="3177774"/>
          <a:ext cx="1701004" cy="268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51"/>
                <a:gridCol w="425251"/>
                <a:gridCol w="425251"/>
                <a:gridCol w="425251"/>
              </a:tblGrid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0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47657"/>
              </p:ext>
            </p:extLst>
          </p:nvPr>
        </p:nvGraphicFramePr>
        <p:xfrm>
          <a:off x="2704307" y="3727450"/>
          <a:ext cx="1037171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4" imgW="850680" imgH="1625400" progId="Equation.3">
                  <p:embed/>
                </p:oleObj>
              </mc:Choice>
              <mc:Fallback>
                <p:oleObj name="Equation" r:id="rId4" imgW="850680" imgH="162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307" y="3727450"/>
                        <a:ext cx="1037171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245100" y="4641850"/>
          <a:ext cx="30400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6" imgW="3035160" imgH="330120" progId="Equation.3">
                  <p:embed/>
                </p:oleObj>
              </mc:Choice>
              <mc:Fallback>
                <p:oleObj name="Equation" r:id="rId6" imgW="303516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641850"/>
                        <a:ext cx="30400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 rot="10800000" flipH="1">
            <a:off x="3618040" y="3573462"/>
            <a:ext cx="572960" cy="19891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 flipV="1">
            <a:off x="6591300" y="3619500"/>
            <a:ext cx="381000" cy="3200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CDE69-9324-4E2E-A829-065E67D4B05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Logic </a:t>
            </a:r>
            <a:r>
              <a:rPr lang="en-US" sz="4000" dirty="0" smtClean="0"/>
              <a:t>Expression to Truth </a:t>
            </a:r>
            <a:r>
              <a:rPr lang="en-US" sz="4000" dirty="0"/>
              <a:t>Table</a:t>
            </a:r>
            <a:endParaRPr lang="en-US" sz="4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91000" y="3307355"/>
            <a:ext cx="4864510" cy="1249363"/>
          </a:xfrm>
        </p:spPr>
        <p:txBody>
          <a:bodyPr/>
          <a:lstStyle/>
          <a:p>
            <a:r>
              <a:rPr lang="en-US" sz="2400" dirty="0" smtClean="0"/>
              <a:t>F = X′Y′Z′ + X′YZ + XY′Z + XYZ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9ADC0C-0A75-4084-940A-05A78730765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04" name="TextBox 5"/>
          <p:cNvSpPr txBox="1">
            <a:spLocks noChangeArrowheads="1"/>
          </p:cNvSpPr>
          <p:nvPr/>
        </p:nvSpPr>
        <p:spPr bwMode="auto">
          <a:xfrm>
            <a:off x="609600" y="1086696"/>
            <a:ext cx="8229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 i="1" dirty="0"/>
              <a:t>Example</a:t>
            </a:r>
            <a:endParaRPr lang="en-US" sz="2400" dirty="0"/>
          </a:p>
          <a:p>
            <a:pPr lvl="1" eaLnBrk="1" hangingPunct="1"/>
            <a:r>
              <a:rPr lang="en-US" sz="2400" dirty="0"/>
              <a:t>Create the truth table for the following logic expression.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40229"/>
              </p:ext>
            </p:extLst>
          </p:nvPr>
        </p:nvGraphicFramePr>
        <p:xfrm>
          <a:off x="762000" y="2514600"/>
          <a:ext cx="2971800" cy="303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000" b="0" baseline="-25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sz="4100" dirty="0" smtClean="0"/>
              <a:t/>
            </a:r>
            <a:br>
              <a:rPr lang="en-US" sz="4100" dirty="0" smtClean="0"/>
            </a:br>
            <a:r>
              <a:rPr lang="en-US" sz="4000" dirty="0" smtClean="0"/>
              <a:t>Truth </a:t>
            </a:r>
            <a:r>
              <a:rPr lang="en-US" sz="4000" dirty="0"/>
              <a:t>Table to Logic Expression</a:t>
            </a:r>
            <a:endParaRPr lang="en-US" sz="4100" dirty="0" smtClean="0"/>
          </a:p>
        </p:txBody>
      </p: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419100" y="1143000"/>
            <a:ext cx="815340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 i="1" dirty="0"/>
              <a:t>Example</a:t>
            </a:r>
            <a:endParaRPr lang="en-US" sz="2400" dirty="0"/>
          </a:p>
          <a:p>
            <a:pPr lvl="1" eaLnBrk="1" hangingPunct="1"/>
            <a:r>
              <a:rPr lang="en-US" sz="2400" dirty="0"/>
              <a:t>Write the </a:t>
            </a:r>
            <a:r>
              <a:rPr lang="en-US" sz="2400" dirty="0" smtClean="0"/>
              <a:t>logic </a:t>
            </a:r>
            <a:r>
              <a:rPr lang="en-US" sz="2400" dirty="0"/>
              <a:t>expression for the output F</a:t>
            </a:r>
            <a:r>
              <a:rPr lang="en-US" sz="2400" baseline="-25000" dirty="0"/>
              <a:t>6 </a:t>
            </a:r>
            <a:r>
              <a:rPr lang="en-US" sz="2400" dirty="0"/>
              <a:t>in the truth table below.</a:t>
            </a:r>
          </a:p>
          <a:p>
            <a:pPr lvl="1" eaLnBrk="1" hangingPunct="1"/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49316"/>
              </p:ext>
            </p:extLst>
          </p:nvPr>
        </p:nvGraphicFramePr>
        <p:xfrm>
          <a:off x="2819400" y="2209800"/>
          <a:ext cx="3009900" cy="4267200"/>
        </p:xfrm>
        <a:graphic>
          <a:graphicData uri="http://schemas.openxmlformats.org/drawingml/2006/table">
            <a:tbl>
              <a:tblPr/>
              <a:tblGrid>
                <a:gridCol w="601980"/>
                <a:gridCol w="601980"/>
                <a:gridCol w="601980"/>
                <a:gridCol w="601980"/>
                <a:gridCol w="601980"/>
              </a:tblGrid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F4505-910F-460B-B3B2-105FCF3410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 i="1" dirty="0"/>
              <a:t>Example</a:t>
            </a:r>
            <a:endParaRPr lang="en-US" sz="2400" dirty="0"/>
          </a:p>
          <a:p>
            <a:pPr lvl="1" eaLnBrk="1" hangingPunct="1"/>
            <a:r>
              <a:rPr lang="en-US" sz="2400" dirty="0"/>
              <a:t>Write the </a:t>
            </a:r>
            <a:r>
              <a:rPr lang="en-US" sz="2400" dirty="0" smtClean="0"/>
              <a:t>logic </a:t>
            </a:r>
            <a:r>
              <a:rPr lang="en-US" sz="2400" dirty="0"/>
              <a:t>expression for the output F</a:t>
            </a:r>
            <a:r>
              <a:rPr lang="en-US" sz="2400" baseline="-25000" dirty="0"/>
              <a:t>6 </a:t>
            </a:r>
            <a:r>
              <a:rPr lang="en-US" sz="2400" dirty="0"/>
              <a:t>in the truth table below.</a:t>
            </a:r>
          </a:p>
          <a:p>
            <a:pPr lvl="1" eaLnBrk="1" hangingPunct="1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154363"/>
          <a:ext cx="2286000" cy="3633791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n-US" sz="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89" name="TextBox 5"/>
          <p:cNvSpPr txBox="1">
            <a:spLocks noChangeArrowheads="1"/>
          </p:cNvSpPr>
          <p:nvPr/>
        </p:nvSpPr>
        <p:spPr bwMode="auto">
          <a:xfrm>
            <a:off x="457200" y="2667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 i="1"/>
              <a:t>Solution</a:t>
            </a:r>
            <a:endParaRPr lang="en-US" sz="240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716338" y="3543300"/>
          <a:ext cx="8080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4" imgW="1015920" imgH="812520" progId="Equation.3">
                  <p:embed/>
                </p:oleObj>
              </mc:Choice>
              <mc:Fallback>
                <p:oleObj name="Equation" r:id="rId4" imgW="101592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3543300"/>
                        <a:ext cx="8080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24275" y="5695950"/>
          <a:ext cx="8080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6" imgW="1015920" imgH="1295280" progId="Equation.3">
                  <p:embed/>
                </p:oleObj>
              </mc:Choice>
              <mc:Fallback>
                <p:oleObj name="Equation" r:id="rId6" imgW="1015920" imgH="1295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5695950"/>
                        <a:ext cx="8080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648200" y="4803775"/>
          <a:ext cx="42592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8" imgW="4635360" imgH="330120" progId="Equation.3">
                  <p:embed/>
                </p:oleObj>
              </mc:Choice>
              <mc:Fallback>
                <p:oleObj name="Equation" r:id="rId8" imgW="46353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03775"/>
                        <a:ext cx="42592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58130-C1A5-416C-8FD0-84B6426D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sz="4100" dirty="0" smtClean="0"/>
              <a:t> </a:t>
            </a:r>
            <a:br>
              <a:rPr lang="en-US" sz="4100" dirty="0" smtClean="0"/>
            </a:br>
            <a:r>
              <a:rPr lang="en-US" sz="4000" dirty="0" smtClean="0"/>
              <a:t>Truth </a:t>
            </a:r>
            <a:r>
              <a:rPr lang="en-US" sz="4000" dirty="0"/>
              <a:t>Table to Logic Expression</a:t>
            </a:r>
            <a:endParaRPr lang="en-US" sz="4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 PLTW - White">
  <a:themeElements>
    <a:clrScheme name="Curricul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rricul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ricul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eme1">
  <a:themeElements>
    <a:clrScheme name="Curricul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rricul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ricul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LTW - GHZ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00FF"/>
          </a:solidFill>
          <a:tailEnd type="arrow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heme1">
  <a:themeElements>
    <a:clrScheme name="Curricul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rricul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ricul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Theme1">
  <a:themeElements>
    <a:clrScheme name="Curricul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rricul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ricul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LTW - GHZ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Theme1">
  <a:themeElements>
    <a:clrScheme name="Curricul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rricul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ricul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ricul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ricul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 PLTW - White</Template>
  <TotalTime>3061</TotalTime>
  <Words>1109</Words>
  <Application>Microsoft Office PowerPoint</Application>
  <PresentationFormat>On-screen Show (4:3)</PresentationFormat>
  <Paragraphs>413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Symbol</vt:lpstr>
      <vt:lpstr>DE PLTW - White</vt:lpstr>
      <vt:lpstr>1_Custom Design</vt:lpstr>
      <vt:lpstr>2_Custom Design</vt:lpstr>
      <vt:lpstr>Theme1</vt:lpstr>
      <vt:lpstr>PLTW - GHZ</vt:lpstr>
      <vt:lpstr>1_Theme1</vt:lpstr>
      <vt:lpstr>2_Theme1</vt:lpstr>
      <vt:lpstr>1_PLTW - GHZ</vt:lpstr>
      <vt:lpstr>3_Theme1</vt:lpstr>
      <vt:lpstr>Equation</vt:lpstr>
      <vt:lpstr>Combinational Logic</vt:lpstr>
      <vt:lpstr>Design Specifications to Truth Table</vt:lpstr>
      <vt:lpstr>Design Specifications to Truth Table</vt:lpstr>
      <vt:lpstr>Example #3:  Design Specifications to Truth Table</vt:lpstr>
      <vt:lpstr>Example #3:  Design Specifications to Truth Table</vt:lpstr>
      <vt:lpstr>Truth Table to Logic Expression</vt:lpstr>
      <vt:lpstr>Logic Expression to Truth Table</vt:lpstr>
      <vt:lpstr> Truth Table to Logic Expression</vt:lpstr>
      <vt:lpstr>  Truth Table to Logic Expression</vt:lpstr>
    </vt:vector>
  </TitlesOfParts>
  <Manager>Jason Rausch</Manager>
  <Company>Project Lead The Way,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Truth Tables &amp; Logic Expressions</dc:title>
  <dc:subject>Digital Electronics - PLTW</dc:subject>
  <dc:creator>DE Revision Team</dc:creator>
  <cp:keywords>Presentation</cp:keywords>
  <cp:lastModifiedBy>Rani, Manira</cp:lastModifiedBy>
  <cp:revision>234</cp:revision>
  <dcterms:created xsi:type="dcterms:W3CDTF">2008-01-16T13:36:47Z</dcterms:created>
  <dcterms:modified xsi:type="dcterms:W3CDTF">2017-09-07T11:31:17Z</dcterms:modified>
</cp:coreProperties>
</file>