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8" r:id="rId1"/>
    <p:sldMasterId id="2147483648" r:id="rId2"/>
  </p:sldMasterIdLst>
  <p:notesMasterIdLst>
    <p:notesMasterId r:id="rId6"/>
  </p:notesMasterIdLst>
  <p:sldIdLst>
    <p:sldId id="361" r:id="rId3"/>
    <p:sldId id="354" r:id="rId4"/>
    <p:sldId id="362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Georgia" panose="02040502050405020303" pitchFamily="18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81D6"/>
    <a:srgbClr val="FEB71A"/>
    <a:srgbClr val="72A7C0"/>
    <a:srgbClr val="705E5F"/>
    <a:srgbClr val="CC8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1" autoAdjust="0"/>
    <p:restoredTop sz="94660"/>
  </p:normalViewPr>
  <p:slideViewPr>
    <p:cSldViewPr showGuides="1">
      <p:cViewPr varScale="1">
        <p:scale>
          <a:sx n="90" d="100"/>
          <a:sy n="90" d="100"/>
        </p:scale>
        <p:origin x="110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7BB25-EA28-458C-9BEB-E185ECB03206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C60F1-D9D7-452D-8F51-4FED64DC9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C60F1-D9D7-452D-8F51-4FED64DC93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3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1750" y="6605588"/>
            <a:ext cx="9080500" cy="252412"/>
          </a:xfrm>
          <a:prstGeom prst="rect">
            <a:avLst/>
          </a:prstGeom>
          <a:solidFill>
            <a:srgbClr val="FBD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1750" y="0"/>
            <a:ext cx="9080500" cy="252413"/>
          </a:xfrm>
          <a:prstGeom prst="rect">
            <a:avLst/>
          </a:prstGeom>
          <a:solidFill>
            <a:srgbClr val="FBD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6" descr="wsu_horizontal_color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295400"/>
            <a:ext cx="35909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133600"/>
            <a:ext cx="76200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4191000"/>
            <a:ext cx="4267200" cy="175260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Presenter’s name</a:t>
            </a:r>
          </a:p>
          <a:p>
            <a:r>
              <a:rPr lang="en-US" dirty="0" smtClean="0"/>
              <a:t>Title, Department</a:t>
            </a:r>
          </a:p>
          <a:p>
            <a:r>
              <a:rPr lang="en-US" dirty="0" smtClean="0"/>
              <a:t>Date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4F0F3-24E1-4FEA-9150-3ED778817A4D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9/7/2016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71600" y="3733800"/>
            <a:ext cx="7729538" cy="0"/>
          </a:xfrm>
          <a:prstGeom prst="line">
            <a:avLst/>
          </a:prstGeom>
          <a:ln w="57150" cap="rnd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16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0A440-C240-4BC4-A0FF-554628E557D7}" type="datetimeFigureOut">
              <a:rPr lang="en-US"/>
              <a:pPr>
                <a:defRPr/>
              </a:pPr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212" y="274638"/>
            <a:ext cx="8499987" cy="84623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12" y="1600200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44BC7-56F9-4E43-ADAF-DDFD7D739370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7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BC88B-1D0C-43DE-B958-659244EAF7DF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68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2192A-E72E-4314-BE6A-1F0A319E599B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22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0A440-C240-4BC4-A0FF-554628E557D7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81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750" y="6605588"/>
            <a:ext cx="9080500" cy="252412"/>
          </a:xfrm>
          <a:prstGeom prst="rect">
            <a:avLst/>
          </a:prstGeom>
          <a:solidFill>
            <a:srgbClr val="FBD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1750" y="0"/>
            <a:ext cx="9080500" cy="252413"/>
          </a:xfrm>
          <a:prstGeom prst="rect">
            <a:avLst/>
          </a:prstGeom>
          <a:solidFill>
            <a:srgbClr val="FBD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6" descr="wsu_horizontal_color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295400"/>
            <a:ext cx="35909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133600"/>
            <a:ext cx="76200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4191000"/>
            <a:ext cx="4267200" cy="175260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Presenter’s name</a:t>
            </a:r>
          </a:p>
          <a:p>
            <a:r>
              <a:rPr lang="en-US" dirty="0" smtClean="0"/>
              <a:t>Title, Department</a:t>
            </a:r>
          </a:p>
          <a:p>
            <a:r>
              <a:rPr lang="en-US" dirty="0" smtClean="0"/>
              <a:t>Date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4F0F3-24E1-4FEA-9150-3ED778817A4D}" type="datetimeFigureOut">
              <a:rPr lang="en-US"/>
              <a:pPr>
                <a:defRPr/>
              </a:pPr>
              <a:t>9/7/2016</a:t>
            </a:fld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71600" y="3733800"/>
            <a:ext cx="7729538" cy="0"/>
          </a:xfrm>
          <a:prstGeom prst="line">
            <a:avLst/>
          </a:prstGeom>
          <a:ln w="57150" cap="rnd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212" y="274638"/>
            <a:ext cx="8499987" cy="84623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12" y="1600200"/>
            <a:ext cx="8229600" cy="45259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44BC7-56F9-4E43-ADAF-DDFD7D739370}" type="datetimeFigureOut">
              <a:rPr lang="en-US"/>
              <a:pPr>
                <a:defRPr/>
              </a:pPr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BC88B-1D0C-43DE-B958-659244EAF7DF}" type="datetimeFigureOut">
              <a:rPr lang="en-US"/>
              <a:pPr>
                <a:defRPr/>
              </a:pPr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2192A-E72E-4314-BE6A-1F0A319E599B}" type="datetimeFigureOut">
              <a:rPr lang="en-US"/>
              <a:pPr>
                <a:defRPr/>
              </a:pPr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7" name="Picture 10" descr="wsu_horizontal_color.pn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91400" y="6356350"/>
            <a:ext cx="15541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152400" y="6432550"/>
            <a:ext cx="838200" cy="50165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2073121-80F2-4A27-A972-3FCE9B2C70D8}" type="slidenum">
              <a:rPr lang="en-US" sz="1200">
                <a:solidFill>
                  <a:prstClr val="white">
                    <a:lumMod val="50000"/>
                  </a:prstClr>
                </a:solidFill>
                <a:latin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  <a:latin typeface="Arial"/>
            </a:endParaRP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274638"/>
            <a:ext cx="84994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34C992-68AD-4F2E-8AAE-90B6BB4DC0D4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9/7/2016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76200" y="1143000"/>
            <a:ext cx="9067800" cy="0"/>
          </a:xfrm>
          <a:prstGeom prst="line">
            <a:avLst/>
          </a:prstGeom>
          <a:ln w="57150" cap="rnd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31750" y="6746875"/>
            <a:ext cx="9080500" cy="111125"/>
          </a:xfrm>
          <a:prstGeom prst="rect">
            <a:avLst/>
          </a:prstGeom>
          <a:solidFill>
            <a:srgbClr val="FBD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466BB-7C76-47E6-97C6-1322CC1D46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0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fontAlgn="base">
        <a:lnSpc>
          <a:spcPct val="90000"/>
        </a:lnSpc>
        <a:spcBef>
          <a:spcPts val="600"/>
        </a:spcBef>
        <a:spcAft>
          <a:spcPts val="60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lnSpc>
          <a:spcPct val="90000"/>
        </a:lnSpc>
        <a:spcBef>
          <a:spcPts val="400"/>
        </a:spcBef>
        <a:spcAft>
          <a:spcPts val="400"/>
        </a:spcAft>
        <a:buClr>
          <a:srgbClr val="FFC000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2pPr>
      <a:lvl3pPr marL="1143000" indent="-228600" algn="l" rtl="0" fontAlgn="base">
        <a:lnSpc>
          <a:spcPct val="90000"/>
        </a:lnSpc>
        <a:spcBef>
          <a:spcPts val="350"/>
        </a:spcBef>
        <a:spcAft>
          <a:spcPts val="350"/>
        </a:spcAft>
        <a:buClr>
          <a:srgbClr val="FFC000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027" name="Picture 10" descr="wsu_horizontal_color.pn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91400" y="6356350"/>
            <a:ext cx="15541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152400" y="6432550"/>
            <a:ext cx="838200" cy="50165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2073121-80F2-4A27-A972-3FCE9B2C70D8}" type="slidenum">
              <a:rPr lang="en-US" sz="12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274638"/>
            <a:ext cx="84994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34C992-68AD-4F2E-8AAE-90B6BB4DC0D4}" type="datetimeFigureOut">
              <a:rPr lang="en-US"/>
              <a:pPr>
                <a:defRPr/>
              </a:pPr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76200" y="1143000"/>
            <a:ext cx="9067800" cy="0"/>
          </a:xfrm>
          <a:prstGeom prst="line">
            <a:avLst/>
          </a:prstGeom>
          <a:ln w="57150" cap="rnd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31750" y="6746875"/>
            <a:ext cx="9080500" cy="111125"/>
          </a:xfrm>
          <a:prstGeom prst="rect">
            <a:avLst/>
          </a:prstGeom>
          <a:solidFill>
            <a:srgbClr val="FBD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4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fontAlgn="base">
        <a:lnSpc>
          <a:spcPct val="90000"/>
        </a:lnSpc>
        <a:spcBef>
          <a:spcPts val="600"/>
        </a:spcBef>
        <a:spcAft>
          <a:spcPts val="60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lnSpc>
          <a:spcPct val="90000"/>
        </a:lnSpc>
        <a:spcBef>
          <a:spcPts val="400"/>
        </a:spcBef>
        <a:spcAft>
          <a:spcPts val="400"/>
        </a:spcAft>
        <a:buClr>
          <a:srgbClr val="FFC000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2pPr>
      <a:lvl3pPr marL="1143000" indent="-228600" algn="l" rtl="0" fontAlgn="base">
        <a:lnSpc>
          <a:spcPct val="90000"/>
        </a:lnSpc>
        <a:spcBef>
          <a:spcPts val="350"/>
        </a:spcBef>
        <a:spcAft>
          <a:spcPts val="350"/>
        </a:spcAft>
        <a:buClr>
          <a:srgbClr val="FFC000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838200" y="2133600"/>
            <a:ext cx="8001000" cy="147002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Exercise: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many views? 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295400" y="4191000"/>
            <a:ext cx="7010400" cy="144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IME 222ba – Orthographic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Multiview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Projections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6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Exercise: </a:t>
            </a:r>
            <a:r>
              <a:rPr lang="en-US" dirty="0" smtClean="0">
                <a:solidFill>
                  <a:schemeClr val="tx2"/>
                </a:solidFill>
              </a:rPr>
              <a:t>How many views?</a:t>
            </a:r>
            <a:endParaRPr lang="en-US" sz="2200" dirty="0"/>
          </a:p>
        </p:txBody>
      </p:sp>
      <p:sp>
        <p:nvSpPr>
          <p:cNvPr id="17411" name="Content Placeholder 4"/>
          <p:cNvSpPr>
            <a:spLocks noGrp="1"/>
          </p:cNvSpPr>
          <p:nvPr>
            <p:ph sz="half" idx="1"/>
          </p:nvPr>
        </p:nvSpPr>
        <p:spPr>
          <a:xfrm>
            <a:off x="339725" y="1271403"/>
            <a:ext cx="6934200" cy="22860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/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/>
          </a:p>
          <a:p>
            <a:pPr marL="400050" indent="-400050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r>
              <a:rPr lang="en-US" sz="1800" dirty="0" smtClean="0"/>
              <a:t>Match the following descriptions </a:t>
            </a:r>
            <a:r>
              <a:rPr lang="en-US" sz="1800" dirty="0"/>
              <a:t>to </a:t>
            </a:r>
            <a:r>
              <a:rPr lang="en-US" sz="1800" dirty="0" smtClean="0"/>
              <a:t>the sketches below.</a:t>
            </a:r>
          </a:p>
          <a:p>
            <a:pPr marL="400050" indent="-400050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endParaRPr lang="en-US" sz="1800" dirty="0" smtClean="0"/>
          </a:p>
          <a:p>
            <a:pPr marL="744538" lvl="1" indent="-344488">
              <a:spcBef>
                <a:spcPct val="0"/>
              </a:spcBef>
              <a:spcAft>
                <a:spcPct val="0"/>
              </a:spcAft>
              <a:buFontTx/>
              <a:buAutoNum type="romanLcPeriod"/>
            </a:pPr>
            <a:r>
              <a:rPr lang="en-US" sz="1400" dirty="0"/>
              <a:t>Surface B is highest, and A is lower than C</a:t>
            </a:r>
          </a:p>
          <a:p>
            <a:pPr marL="744538" lvl="1" indent="-344488">
              <a:spcBef>
                <a:spcPct val="0"/>
              </a:spcBef>
              <a:spcAft>
                <a:spcPct val="0"/>
              </a:spcAft>
              <a:buFontTx/>
              <a:buAutoNum type="romanLcPeriod"/>
            </a:pPr>
            <a:r>
              <a:rPr lang="en-US" sz="1400" dirty="0"/>
              <a:t>Surface A is highest, and B is lower than </a:t>
            </a:r>
            <a:r>
              <a:rPr lang="en-US" sz="1400" dirty="0" smtClean="0"/>
              <a:t>C</a:t>
            </a:r>
          </a:p>
          <a:p>
            <a:pPr marL="744538" lvl="1" indent="-344488">
              <a:spcBef>
                <a:spcPct val="0"/>
              </a:spcBef>
              <a:spcAft>
                <a:spcPct val="0"/>
              </a:spcAft>
              <a:buFontTx/>
              <a:buAutoNum type="romanLcPeriod"/>
            </a:pPr>
            <a:r>
              <a:rPr lang="en-US" sz="1400" dirty="0" smtClean="0"/>
              <a:t>At least one surface is </a:t>
            </a:r>
            <a:r>
              <a:rPr lang="en-US" sz="1400" dirty="0"/>
              <a:t>cylindrical</a:t>
            </a:r>
          </a:p>
          <a:p>
            <a:pPr marL="744538" lvl="1" indent="-344488">
              <a:spcBef>
                <a:spcPct val="0"/>
              </a:spcBef>
              <a:spcAft>
                <a:spcPct val="0"/>
              </a:spcAft>
              <a:buFontTx/>
              <a:buAutoNum type="romanLcPeriod"/>
            </a:pPr>
            <a:r>
              <a:rPr lang="en-US" sz="1400" dirty="0"/>
              <a:t>O</a:t>
            </a:r>
            <a:r>
              <a:rPr lang="en-US" sz="1400" dirty="0" smtClean="0"/>
              <a:t>ne surface </a:t>
            </a:r>
            <a:r>
              <a:rPr lang="en-US" sz="1400" dirty="0"/>
              <a:t>is </a:t>
            </a:r>
            <a:r>
              <a:rPr lang="en-US" sz="1400" dirty="0" smtClean="0"/>
              <a:t>inclined</a:t>
            </a:r>
            <a:endParaRPr lang="en-US" sz="1400" dirty="0"/>
          </a:p>
        </p:txBody>
      </p:sp>
      <p:graphicFrame>
        <p:nvGraphicFramePr>
          <p:cNvPr id="4" name="Object 102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73475853"/>
              </p:ext>
            </p:extLst>
          </p:nvPr>
        </p:nvGraphicFramePr>
        <p:xfrm>
          <a:off x="457200" y="4191000"/>
          <a:ext cx="78835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Photo Editor Photo" r:id="rId4" imgW="7104762" imgH="1305107" progId="">
                  <p:embed/>
                </p:oleObj>
              </mc:Choice>
              <mc:Fallback>
                <p:oleObj name="Photo Editor Photo" r:id="rId4" imgW="7104762" imgH="1305107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91000"/>
                        <a:ext cx="788352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5753098" y="3716079"/>
            <a:ext cx="530225" cy="4572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iv</a:t>
            </a:r>
            <a:endParaRPr lang="en-US" sz="2400" dirty="0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4133849" y="3733800"/>
            <a:ext cx="530225" cy="4572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/>
              <a:t>i</a:t>
            </a:r>
            <a:endParaRPr lang="en-US" sz="2400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372347" y="3733800"/>
            <a:ext cx="530225" cy="4572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iii</a:t>
            </a:r>
            <a:endParaRPr lang="en-US" sz="2400" dirty="0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2514600" y="3733800"/>
            <a:ext cx="530225" cy="4572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ii</a:t>
            </a:r>
            <a:endParaRPr lang="en-US" sz="2400" dirty="0"/>
          </a:p>
        </p:txBody>
      </p:sp>
      <p:sp>
        <p:nvSpPr>
          <p:cNvPr id="11" name="Content Placeholder 4"/>
          <p:cNvSpPr>
            <a:spLocks noGrp="1"/>
          </p:cNvSpPr>
          <p:nvPr>
            <p:ph sz="half" idx="1"/>
          </p:nvPr>
        </p:nvSpPr>
        <p:spPr>
          <a:xfrm>
            <a:off x="339725" y="1279451"/>
            <a:ext cx="6934200" cy="451884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i="1" dirty="0" smtClean="0"/>
              <a:t>This exercise will make you think about the need for more than one view when representing objects using orthographic </a:t>
            </a:r>
            <a:r>
              <a:rPr lang="en-US" sz="1400" i="1" dirty="0" err="1" smtClean="0"/>
              <a:t>multiview</a:t>
            </a:r>
            <a:r>
              <a:rPr lang="en-US" sz="1400" i="1" dirty="0" smtClean="0"/>
              <a:t> projections.</a:t>
            </a:r>
          </a:p>
        </p:txBody>
      </p:sp>
    </p:spTree>
    <p:extLst>
      <p:ext uri="{BB962C8B-B14F-4D97-AF65-F5344CB8AC3E}">
        <p14:creationId xmlns:p14="http://schemas.microsoft.com/office/powerpoint/2010/main" val="238355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911119"/>
              </p:ext>
            </p:extLst>
          </p:nvPr>
        </p:nvGraphicFramePr>
        <p:xfrm>
          <a:off x="2340935" y="4105275"/>
          <a:ext cx="161290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Photo Editor Photo" r:id="rId3" imgW="1028844" imgH="1123810" progId="">
                  <p:embed/>
                </p:oleObj>
              </mc:Choice>
              <mc:Fallback>
                <p:oleObj name="Photo Editor Photo" r:id="rId3" imgW="1028844" imgH="112381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935" y="4105275"/>
                        <a:ext cx="1612900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Exercise: </a:t>
            </a:r>
            <a:r>
              <a:rPr lang="en-US" dirty="0" smtClean="0">
                <a:solidFill>
                  <a:schemeClr val="tx2"/>
                </a:solidFill>
              </a:rPr>
              <a:t>How many views?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339724" y="1780236"/>
            <a:ext cx="7508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Clr>
                <a:srgbClr val="FFC000"/>
              </a:buClr>
              <a:buFont typeface="+mj-lt"/>
              <a:buAutoNum type="romanUcPeriod" startAt="2"/>
            </a:pPr>
            <a:r>
              <a:rPr lang="en-US" dirty="0" smtClean="0"/>
              <a:t>Sketch the top views of the five objects shown in the previous slide. The objects are reproduced below for your reference:</a:t>
            </a:r>
            <a:endParaRPr lang="en-US" dirty="0"/>
          </a:p>
        </p:txBody>
      </p:sp>
      <p:graphicFrame>
        <p:nvGraphicFramePr>
          <p:cNvPr id="8" name="Object 102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01578001"/>
              </p:ext>
            </p:extLst>
          </p:nvPr>
        </p:nvGraphicFramePr>
        <p:xfrm>
          <a:off x="647699" y="2522068"/>
          <a:ext cx="78835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Photo Editor Photo" r:id="rId5" imgW="7104762" imgH="1305107" progId="">
                  <p:embed/>
                </p:oleObj>
              </mc:Choice>
              <mc:Fallback>
                <p:oleObj name="Photo Editor Photo" r:id="rId5" imgW="7104762" imgH="1305107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699" y="2522068"/>
                        <a:ext cx="788352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53834" y="4131855"/>
            <a:ext cx="442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five objects have the same top view! 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half" idx="1"/>
          </p:nvPr>
        </p:nvSpPr>
        <p:spPr>
          <a:xfrm>
            <a:off x="339724" y="5874682"/>
            <a:ext cx="6934200" cy="678518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i="1" dirty="0" smtClean="0"/>
              <a:t>To avoid confusing the reader, orthographic </a:t>
            </a:r>
            <a:r>
              <a:rPr lang="en-US" sz="1400" i="1" dirty="0" err="1" smtClean="0"/>
              <a:t>multiview</a:t>
            </a:r>
            <a:r>
              <a:rPr lang="en-US" sz="1400" i="1" dirty="0" smtClean="0"/>
              <a:t> projections generally need more than one view. The views that are given should avoid potential ambiguity that may lead to misinterpretation of part features.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339724" y="1289852"/>
            <a:ext cx="8610600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FFC000"/>
              </a:buClr>
            </a:pPr>
            <a:r>
              <a:rPr lang="en-US" sz="1400" i="1" dirty="0">
                <a:latin typeface="Arial" pitchFamily="34" charset="0"/>
                <a:cs typeface="Arial" pitchFamily="34" charset="0"/>
              </a:rPr>
              <a:t>Now, think carefully before addressing problem II below...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3834" y="452776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means that more than just the top view is needed to properly represent these objects.</a:t>
            </a:r>
          </a:p>
        </p:txBody>
      </p:sp>
    </p:spTree>
    <p:extLst>
      <p:ext uri="{BB962C8B-B14F-4D97-AF65-F5344CB8AC3E}">
        <p14:creationId xmlns:p14="http://schemas.microsoft.com/office/powerpoint/2010/main" val="150295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9" grpId="1"/>
      <p:bldP spid="11" grpId="0" build="p"/>
      <p:bldP spid="4" grpId="0"/>
    </p:bldLst>
  </p:timing>
</p:sld>
</file>

<file path=ppt/theme/theme1.xml><?xml version="1.0" encoding="utf-8"?>
<a:theme xmlns:a="http://schemas.openxmlformats.org/drawingml/2006/main" name="1_Office Theme">
  <a:themeElements>
    <a:clrScheme name="Custom 8">
      <a:dk1>
        <a:sysClr val="windowText" lastClr="000000"/>
      </a:dk1>
      <a:lt1>
        <a:sysClr val="window" lastClr="FFFFFF"/>
      </a:lt1>
      <a:dk2>
        <a:srgbClr val="0070C0"/>
      </a:dk2>
      <a:lt2>
        <a:srgbClr val="EEECE1"/>
      </a:lt2>
      <a:accent1>
        <a:srgbClr val="FEB71A"/>
      </a:accent1>
      <a:accent2>
        <a:srgbClr val="6E81D6"/>
      </a:accent2>
      <a:accent3>
        <a:srgbClr val="705E5F"/>
      </a:accent3>
      <a:accent4>
        <a:srgbClr val="CC823D"/>
      </a:accent4>
      <a:accent5>
        <a:srgbClr val="72A7C0"/>
      </a:accent5>
      <a:accent6>
        <a:srgbClr val="BECC8D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0070C0"/>
      </a:dk2>
      <a:lt2>
        <a:srgbClr val="EEECE1"/>
      </a:lt2>
      <a:accent1>
        <a:srgbClr val="FEB71A"/>
      </a:accent1>
      <a:accent2>
        <a:srgbClr val="6E81D6"/>
      </a:accent2>
      <a:accent3>
        <a:srgbClr val="705E5F"/>
      </a:accent3>
      <a:accent4>
        <a:srgbClr val="CC823D"/>
      </a:accent4>
      <a:accent5>
        <a:srgbClr val="72A7C0"/>
      </a:accent5>
      <a:accent6>
        <a:srgbClr val="BECC8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4333</TotalTime>
  <Words>185</Words>
  <Application>Microsoft Office PowerPoint</Application>
  <PresentationFormat>On-screen Show (4:3)</PresentationFormat>
  <Paragraphs>23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Times New Roman</vt:lpstr>
      <vt:lpstr>Arial</vt:lpstr>
      <vt:lpstr>Georgia</vt:lpstr>
      <vt:lpstr>1_Office Theme</vt:lpstr>
      <vt:lpstr>Office Theme</vt:lpstr>
      <vt:lpstr>Photo Editor Photo</vt:lpstr>
      <vt:lpstr>Exercise: How many views? </vt:lpstr>
      <vt:lpstr>Exercise: How many views?</vt:lpstr>
      <vt:lpstr>Exercise: How many views?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Mukund Dhuttargaon</dc:creator>
  <cp:lastModifiedBy>Moscoso, Wilfredo</cp:lastModifiedBy>
  <cp:revision>179</cp:revision>
  <dcterms:created xsi:type="dcterms:W3CDTF">2009-12-04T23:34:43Z</dcterms:created>
  <dcterms:modified xsi:type="dcterms:W3CDTF">2016-09-07T22:49:02Z</dcterms:modified>
</cp:coreProperties>
</file>