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4"/>
  </p:sldMasterIdLst>
  <p:sldIdLst>
    <p:sldId id="256" r:id="rId5"/>
    <p:sldId id="257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8" r:id="rId14"/>
    <p:sldId id="267" r:id="rId15"/>
    <p:sldId id="269" r:id="rId16"/>
    <p:sldId id="258" r:id="rId17"/>
    <p:sldId id="25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DB4EB-2653-E145-8EE5-C43FA05E537D}" v="321" dt="2025-10-21T10:39:26.623"/>
    <p1510:client id="{63D2B8F6-8B89-E9EC-6AE2-23C9DDD47981}" v="183" dt="2025-10-21T10:33:36.793"/>
    <p1510:client id="{ABEA2898-726F-D6FC-7C1C-F6A174EC1A62}" v="491" dt="2025-10-21T08:22:05.560"/>
    <p1510:client id="{C854CB03-53C1-DE40-D79A-10740B214B2D}" v="757" dt="2025-10-21T08:52:07.033"/>
    <p1510:client id="{CB503C3A-0952-8863-AC32-F50B6319DA74}" v="3" dt="2025-10-21T10:08:50.602"/>
    <p1510:client id="{DE003BD2-BB47-560D-8C3F-769DD4CD291E}" v="35" dt="2025-10-21T08:56:45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3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23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98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23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0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0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2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3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ITF – Wish list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Feasibility, Risiko &amp; </a:t>
            </a:r>
            <a:r>
              <a:rPr lang="en-US" err="1"/>
              <a:t>Bæredygtighed</a:t>
            </a:r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D5515-FC33-BFCC-6052-ACBF02BF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Feasibility</a:t>
            </a:r>
            <a:r>
              <a:rPr lang="da-DK"/>
              <a:t> – Markedsmæssighed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4F182C-3534-3968-31CA-315A1034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>
                <a:latin typeface="Trebuchet MS"/>
              </a:rPr>
              <a:t>Eksisterende konkurrenter: Ønskeskyen.dk, Wishlist.dk.</a:t>
            </a:r>
          </a:p>
          <a:p>
            <a:r>
              <a:rPr lang="da-DK">
                <a:latin typeface="Trebuchet MS"/>
              </a:rPr>
              <a:t>Fokus er dog uddannelsesmæssig værdi, ikke markedsdominans.</a:t>
            </a:r>
          </a:p>
          <a:p>
            <a:pPr marL="0" indent="0">
              <a:buNone/>
            </a:pPr>
            <a:r>
              <a:rPr lang="da-DK">
                <a:latin typeface="Trebuchet MS"/>
              </a:rPr>
              <a:t>Konklusion: Markedsrelevant koncept, men projektet er ultimativt en uddannelsesprototype.</a:t>
            </a:r>
          </a:p>
        </p:txBody>
      </p:sp>
    </p:spTree>
    <p:extLst>
      <p:ext uri="{BB962C8B-B14F-4D97-AF65-F5344CB8AC3E}">
        <p14:creationId xmlns:p14="http://schemas.microsoft.com/office/powerpoint/2010/main" val="320813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A69B3-A94A-7ADE-1663-AC791A318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D72F5-B983-1A61-DCA6-0A14FA9F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Feasibility</a:t>
            </a:r>
            <a:r>
              <a:rPr lang="da-DK"/>
              <a:t> – Vurdering i forhold til alternative løsninger</a:t>
            </a:r>
            <a:endParaRPr lang="en-US"/>
          </a:p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F7B6E9E-0047-0C0F-FD0A-E130DD7F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/>
              <a:buChar char=""/>
            </a:pPr>
            <a:r>
              <a:rPr lang="da-DK">
                <a:ea typeface="+mn-lt"/>
                <a:cs typeface="+mn-lt"/>
              </a:rPr>
              <a:t>Alternativer: eksisterende tjenester (Ønskeskyen.dk, Wishlist.dk).</a:t>
            </a:r>
            <a:endParaRPr lang="en-US"/>
          </a:p>
          <a:p>
            <a:pPr>
              <a:buFont typeface="Wingdings 3"/>
              <a:buChar char=""/>
            </a:pPr>
            <a:r>
              <a:rPr lang="da-DK">
                <a:ea typeface="+mn-lt"/>
                <a:cs typeface="+mn-lt"/>
              </a:rPr>
              <a:t>Fordele ved eget projekt:</a:t>
            </a:r>
            <a:endParaRPr lang="da-DK"/>
          </a:p>
          <a:p>
            <a:pPr marL="1028700" lvl="1">
              <a:buFont typeface="Wingdings 3"/>
              <a:buChar char=""/>
            </a:pPr>
            <a:r>
              <a:rPr lang="da-DK" sz="1800">
                <a:ea typeface="+mn-lt"/>
                <a:cs typeface="+mn-lt"/>
              </a:rPr>
              <a:t>Læringsudbytte</a:t>
            </a:r>
            <a:endParaRPr lang="da-DK" sz="1800"/>
          </a:p>
          <a:p>
            <a:pPr marL="1028700" lvl="1">
              <a:buFont typeface="Wingdings 3"/>
              <a:buChar char=""/>
            </a:pPr>
            <a:r>
              <a:rPr lang="da-DK" sz="1800">
                <a:ea typeface="+mn-lt"/>
                <a:cs typeface="+mn-lt"/>
              </a:rPr>
              <a:t>Fuld kontrol over kode og funktionalitet</a:t>
            </a:r>
            <a:endParaRPr lang="da-DK" sz="1800"/>
          </a:p>
          <a:p>
            <a:pPr marL="1028700" lvl="1">
              <a:buFont typeface="Wingdings 3"/>
              <a:buChar char=""/>
            </a:pPr>
            <a:r>
              <a:rPr lang="da-DK" sz="1800">
                <a:ea typeface="+mn-lt"/>
                <a:cs typeface="+mn-lt"/>
              </a:rPr>
              <a:t>Mulighed for udvidelse med ekstra funktioner.</a:t>
            </a:r>
            <a:endParaRPr lang="da-DK" sz="1800"/>
          </a:p>
          <a:p>
            <a:pPr marL="0" indent="0">
              <a:buNone/>
            </a:pPr>
            <a:endParaRPr lang="da-DK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834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68F03-9283-C1DA-7BA1-5E208980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Feasibility</a:t>
            </a:r>
            <a:r>
              <a:rPr lang="da-DK"/>
              <a:t> – Samlet vurdering og anbefaling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17D7CF-C572-8C84-98C8-6D8612C77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895754"/>
              </p:ext>
            </p:extLst>
          </p:nvPr>
        </p:nvGraphicFramePr>
        <p:xfrm>
          <a:off x="788297" y="2061197"/>
          <a:ext cx="8596311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5139">
                  <a:extLst>
                    <a:ext uri="{9D8B030D-6E8A-4147-A177-3AD203B41FA5}">
                      <a16:colId xmlns:a16="http://schemas.microsoft.com/office/drawing/2014/main" val="4194433054"/>
                    </a:ext>
                  </a:extLst>
                </a:gridCol>
                <a:gridCol w="1180341">
                  <a:extLst>
                    <a:ext uri="{9D8B030D-6E8A-4147-A177-3AD203B41FA5}">
                      <a16:colId xmlns:a16="http://schemas.microsoft.com/office/drawing/2014/main" val="1620560423"/>
                    </a:ext>
                  </a:extLst>
                </a:gridCol>
                <a:gridCol w="4550831">
                  <a:extLst>
                    <a:ext uri="{9D8B030D-6E8A-4147-A177-3AD203B41FA5}">
                      <a16:colId xmlns:a16="http://schemas.microsoft.com/office/drawing/2014/main" val="1729549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solidFill>
                            <a:srgbClr val="FFFFFF"/>
                          </a:solidFill>
                          <a:effectLst/>
                        </a:rPr>
                        <a:t>Kategori</a:t>
                      </a:r>
                      <a:endParaRPr lang="da-DK" noProof="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solidFill>
                            <a:srgbClr val="FFFFFF"/>
                          </a:solidFill>
                          <a:effectLst/>
                        </a:rPr>
                        <a:t>Vurdering</a:t>
                      </a:r>
                      <a:endParaRPr lang="da-DK" noProof="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solidFill>
                            <a:srgbClr val="FFFFFF"/>
                          </a:solidFill>
                          <a:effectLst/>
                        </a:rPr>
                        <a:t>Kommentar</a:t>
                      </a:r>
                      <a:endParaRPr lang="da-DK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51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solidFill>
                            <a:srgbClr val="000000"/>
                          </a:solidFill>
                          <a:effectLst/>
                        </a:rPr>
                        <a:t>Teknisk</a:t>
                      </a:r>
                      <a:endParaRPr lang="da-DK" noProof="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effectLst/>
                        </a:rPr>
                        <a:t>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>
                          <a:effectLst/>
                        </a:rPr>
                        <a:t>Kendte teknologier, let </a:t>
                      </a:r>
                      <a:r>
                        <a:rPr lang="da-DK" noProof="0" err="1">
                          <a:effectLst/>
                        </a:rPr>
                        <a:t>implementerbart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977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solidFill>
                            <a:srgbClr val="000000"/>
                          </a:solidFill>
                          <a:effectLst/>
                        </a:rPr>
                        <a:t>Økonomisk</a:t>
                      </a:r>
                      <a:endParaRPr lang="da-DK" noProof="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effectLst/>
                        </a:rPr>
                        <a:t>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>
                          <a:effectLst/>
                        </a:rPr>
                        <a:t>Gratis ressourcer, ingen budgetrisiko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6772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solidFill>
                            <a:srgbClr val="000000"/>
                          </a:solidFill>
                          <a:effectLst/>
                        </a:rPr>
                        <a:t>Organisatorisk</a:t>
                      </a:r>
                      <a:endParaRPr lang="da-DK" noProof="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effectLst/>
                        </a:rPr>
                        <a:t>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>
                          <a:effectLst/>
                        </a:rPr>
                        <a:t>Klart </a:t>
                      </a:r>
                      <a:r>
                        <a:rPr lang="da-DK" noProof="0" err="1">
                          <a:effectLst/>
                        </a:rPr>
                        <a:t>scope</a:t>
                      </a:r>
                      <a:r>
                        <a:rPr lang="da-DK" noProof="0">
                          <a:effectLst/>
                        </a:rPr>
                        <a:t>, fast tidsplan, </a:t>
                      </a:r>
                      <a:r>
                        <a:rPr lang="da-DK" noProof="0" err="1">
                          <a:effectLst/>
                        </a:rPr>
                        <a:t>Scrum</a:t>
                      </a:r>
                      <a:r>
                        <a:rPr lang="da-DK" noProof="0">
                          <a:effectLst/>
                        </a:rPr>
                        <a:t>-struktur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325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solidFill>
                            <a:srgbClr val="000000"/>
                          </a:solidFill>
                          <a:effectLst/>
                        </a:rPr>
                        <a:t>Juridisk</a:t>
                      </a:r>
                      <a:endParaRPr lang="da-DK" noProof="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effectLst/>
                        </a:rPr>
                        <a:t>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effectLst/>
                        </a:rPr>
                        <a:t>Minimal databehandling, ingen brud på GDPR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102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solidFill>
                            <a:srgbClr val="000000"/>
                          </a:solidFill>
                          <a:effectLst/>
                        </a:rPr>
                        <a:t>Planmæssig</a:t>
                      </a:r>
                      <a:endParaRPr lang="da-DK" noProof="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effectLst/>
                        </a:rPr>
                        <a:t>⚠️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>
                          <a:effectLst/>
                        </a:rPr>
                        <a:t>Stram, men mulig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31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solidFill>
                            <a:srgbClr val="000000"/>
                          </a:solidFill>
                          <a:effectLst/>
                        </a:rPr>
                        <a:t>Marked</a:t>
                      </a:r>
                      <a:endParaRPr lang="da-DK" noProof="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 dirty="0">
                          <a:effectLst/>
                        </a:rPr>
                        <a:t>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noProof="0">
                          <a:effectLst/>
                        </a:rPr>
                        <a:t>Lav markedsværdi, men læringsværdi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9454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1E50E9-C94D-B6B0-397B-9D621472A6C8}"/>
              </a:ext>
            </a:extLst>
          </p:cNvPr>
          <p:cNvSpPr txBox="1"/>
          <p:nvPr/>
        </p:nvSpPr>
        <p:spPr>
          <a:xfrm>
            <a:off x="784086" y="4489174"/>
            <a:ext cx="60960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b="1"/>
              <a:t>Samlet vurdering:</a:t>
            </a:r>
          </a:p>
          <a:p>
            <a:r>
              <a:rPr lang="da-DK"/>
              <a:t>GO – Projektet er realistisk, men kræver skarp prioritering og god tidsstyring.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5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7B97-9C91-A6DE-B623-4FEB6AB4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Risikoanalyse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DA0B-C69B-6521-610A-2CA55615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7743-CE7B-49BA-A0B3-26FCA3C34D34}" type="datetime1"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B5BC5-A6FE-430B-B3BE-D07F8889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A0FD-B177-6AF1-2C20-A8C00E02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13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20DE8CF-A079-54D6-166C-029F2E73B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715601"/>
              </p:ext>
            </p:extLst>
          </p:nvPr>
        </p:nvGraphicFramePr>
        <p:xfrm>
          <a:off x="783965" y="1473464"/>
          <a:ext cx="8596290" cy="45224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1712">
                  <a:extLst>
                    <a:ext uri="{9D8B030D-6E8A-4147-A177-3AD203B41FA5}">
                      <a16:colId xmlns:a16="http://schemas.microsoft.com/office/drawing/2014/main" val="3075852261"/>
                    </a:ext>
                  </a:extLst>
                </a:gridCol>
                <a:gridCol w="665543">
                  <a:extLst>
                    <a:ext uri="{9D8B030D-6E8A-4147-A177-3AD203B41FA5}">
                      <a16:colId xmlns:a16="http://schemas.microsoft.com/office/drawing/2014/main" val="2518003851"/>
                    </a:ext>
                  </a:extLst>
                </a:gridCol>
                <a:gridCol w="636606">
                  <a:extLst>
                    <a:ext uri="{9D8B030D-6E8A-4147-A177-3AD203B41FA5}">
                      <a16:colId xmlns:a16="http://schemas.microsoft.com/office/drawing/2014/main" val="3951930837"/>
                    </a:ext>
                  </a:extLst>
                </a:gridCol>
                <a:gridCol w="607670">
                  <a:extLst>
                    <a:ext uri="{9D8B030D-6E8A-4147-A177-3AD203B41FA5}">
                      <a16:colId xmlns:a16="http://schemas.microsoft.com/office/drawing/2014/main" val="718617142"/>
                    </a:ext>
                  </a:extLst>
                </a:gridCol>
                <a:gridCol w="1570710">
                  <a:extLst>
                    <a:ext uri="{9D8B030D-6E8A-4147-A177-3AD203B41FA5}">
                      <a16:colId xmlns:a16="http://schemas.microsoft.com/office/drawing/2014/main" val="3934439080"/>
                    </a:ext>
                  </a:extLst>
                </a:gridCol>
                <a:gridCol w="902611">
                  <a:extLst>
                    <a:ext uri="{9D8B030D-6E8A-4147-A177-3AD203B41FA5}">
                      <a16:colId xmlns:a16="http://schemas.microsoft.com/office/drawing/2014/main" val="1863969630"/>
                    </a:ext>
                  </a:extLst>
                </a:gridCol>
                <a:gridCol w="1504353">
                  <a:extLst>
                    <a:ext uri="{9D8B030D-6E8A-4147-A177-3AD203B41FA5}">
                      <a16:colId xmlns:a16="http://schemas.microsoft.com/office/drawing/2014/main" val="3513086574"/>
                    </a:ext>
                  </a:extLst>
                </a:gridCol>
                <a:gridCol w="967085">
                  <a:extLst>
                    <a:ext uri="{9D8B030D-6E8A-4147-A177-3AD203B41FA5}">
                      <a16:colId xmlns:a16="http://schemas.microsoft.com/office/drawing/2014/main" val="20463689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a-DK" sz="1100" noProof="0" dirty="0">
                          <a:solidFill>
                            <a:srgbClr val="FFFFFF"/>
                          </a:solidFill>
                          <a:effectLst/>
                        </a:rPr>
                        <a:t>Risikomoment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a-DK" sz="1100" noProof="0" dirty="0" err="1">
                          <a:solidFill>
                            <a:srgbClr val="FFFFFF"/>
                          </a:solidFill>
                          <a:effectLst/>
                        </a:rPr>
                        <a:t>Sandsyn-lighed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a-DK" sz="1100" noProof="0" dirty="0" err="1">
                          <a:solidFill>
                            <a:srgbClr val="FFFFFF"/>
                          </a:solidFill>
                          <a:effectLst/>
                        </a:rPr>
                        <a:t>Konse-kvens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a-DK" sz="1100" noProof="0" dirty="0">
                          <a:solidFill>
                            <a:srgbClr val="FFFFFF"/>
                          </a:solidFill>
                          <a:effectLst/>
                        </a:rPr>
                        <a:t>Produkt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a-DK" sz="1100" noProof="0" dirty="0">
                          <a:solidFill>
                            <a:srgbClr val="FFFFFF"/>
                          </a:solidFill>
                          <a:effectLst/>
                        </a:rPr>
                        <a:t>Præventive tiltag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a-DK" sz="1100" noProof="0" dirty="0">
                          <a:solidFill>
                            <a:srgbClr val="FFFFFF"/>
                          </a:solidFill>
                          <a:effectLst/>
                        </a:rPr>
                        <a:t>Ansvarlig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a-DK" sz="1100" noProof="0" dirty="0">
                          <a:solidFill>
                            <a:srgbClr val="FFFFFF"/>
                          </a:solidFill>
                          <a:effectLst/>
                        </a:rPr>
                        <a:t>Løsningsforslag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a-DK" sz="1100" noProof="0" dirty="0">
                          <a:solidFill>
                            <a:srgbClr val="FFFFFF"/>
                          </a:solidFill>
                          <a:effectLst/>
                        </a:rPr>
                        <a:t>Ansvarlig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4629571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En eller flere medlemmer bliver syge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2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3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6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Medlemmer skal holde sig så vidt som muligt væk fra situationer der kan resultere i at blive syg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Hvert medlem er ansvarlig for dem selv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Hvis muligt, arbejdes der hjemme, ellers kan andre medlemmer tage de opgaver som den sygemeldte har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Alle projekt-medlemmer</a:t>
                      </a:r>
                    </a:p>
                  </a:txBody>
                  <a:tcPr marL="9525" marR="9525" marT="9525"/>
                </a:tc>
                <a:extLst>
                  <a:ext uri="{0D108BD9-81ED-4DB2-BD59-A6C34878D82A}">
                    <a16:rowId xmlns:a16="http://schemas.microsoft.com/office/drawing/2014/main" val="361769445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Fejl i estimater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1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10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10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Flere vurderinger af estimater og få eventuel en udefra til at vurdere dem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 err="1">
                          <a:effectLst/>
                        </a:rPr>
                        <a:t>Scrum</a:t>
                      </a:r>
                      <a:r>
                        <a:rPr lang="da-DK" sz="1100" noProof="0">
                          <a:effectLst/>
                        </a:rPr>
                        <a:t> master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 err="1">
                          <a:effectLst/>
                        </a:rPr>
                        <a:t>Budgeter</a:t>
                      </a:r>
                      <a:r>
                        <a:rPr lang="da-DK" sz="1100" noProof="0">
                          <a:effectLst/>
                        </a:rPr>
                        <a:t> med eventuel tidsestimatsfejl i mente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 err="1">
                          <a:effectLst/>
                        </a:rPr>
                        <a:t>Scrum</a:t>
                      </a:r>
                      <a:r>
                        <a:rPr lang="da-DK" sz="1100" noProof="0">
                          <a:effectLst/>
                        </a:rPr>
                        <a:t> master</a:t>
                      </a:r>
                    </a:p>
                  </a:txBody>
                  <a:tcPr marL="9525" marR="9525" marT="9525"/>
                </a:tc>
                <a:extLst>
                  <a:ext uri="{0D108BD9-81ED-4DB2-BD59-A6C34878D82A}">
                    <a16:rowId xmlns:a16="http://schemas.microsoft.com/office/drawing/2014/main" val="95614237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Mangelfulde testninger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2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3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6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Sørge for at alle de relevante tests er taget højde for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 err="1">
                          <a:effectLst/>
                        </a:rPr>
                        <a:t>Scrum</a:t>
                      </a:r>
                      <a:r>
                        <a:rPr lang="da-DK" sz="1100" noProof="0">
                          <a:effectLst/>
                        </a:rPr>
                        <a:t> master og testansvarlig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Hurtig support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 err="1">
                          <a:effectLst/>
                        </a:rPr>
                        <a:t>Scrum</a:t>
                      </a:r>
                      <a:r>
                        <a:rPr lang="da-DK" sz="1100" noProof="0">
                          <a:effectLst/>
                        </a:rPr>
                        <a:t> master og testansvarlig</a:t>
                      </a:r>
                    </a:p>
                  </a:txBody>
                  <a:tcPr marL="9525" marR="9525" marT="9525"/>
                </a:tc>
                <a:extLst>
                  <a:ext uri="{0D108BD9-81ED-4DB2-BD59-A6C34878D82A}">
                    <a16:rowId xmlns:a16="http://schemas.microsoft.com/office/drawing/2014/main" val="2010801124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Projektdeltagere forlader projektet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1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10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10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Sikre et godt arbejdsmiljø og at ingen opgaver kun bliver lavet af en person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 err="1">
                          <a:effectLst/>
                        </a:rPr>
                        <a:t>Scrum</a:t>
                      </a:r>
                      <a:r>
                        <a:rPr lang="da-DK" sz="1100" noProof="0">
                          <a:effectLst/>
                        </a:rPr>
                        <a:t> master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Aftal om hvem der overtager hvilke opgaver, hvis en projektdeltager forlader på forhånd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 err="1">
                          <a:effectLst/>
                        </a:rPr>
                        <a:t>Projekt-deltagerne</a:t>
                      </a:r>
                    </a:p>
                  </a:txBody>
                  <a:tcPr marL="9525" marR="9525" marT="9525"/>
                </a:tc>
                <a:extLst>
                  <a:ext uri="{0D108BD9-81ED-4DB2-BD59-A6C34878D82A}">
                    <a16:rowId xmlns:a16="http://schemas.microsoft.com/office/drawing/2014/main" val="2489226606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Teknisk gæld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2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7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14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Sørge for at koden bliver dokumenteret og skrevet på en læsbar og ligetil måde. Tag højde for allerede planlagte udvidelser af projektet.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Projekt-deltagerne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>
                          <a:effectLst/>
                        </a:rPr>
                        <a:t>Gennemgå koden og </a:t>
                      </a:r>
                      <a:r>
                        <a:rPr lang="da-DK" sz="1100" noProof="0" err="1">
                          <a:effectLst/>
                        </a:rPr>
                        <a:t>refaktorer</a:t>
                      </a:r>
                      <a:r>
                        <a:rPr lang="da-DK" sz="1100" noProof="0">
                          <a:effectLst/>
                        </a:rPr>
                        <a:t>/dokumenter så koden har mindst mulig teknisk gæld</a:t>
                      </a:r>
                    </a:p>
                  </a:txBody>
                  <a:tcPr marL="9525" marR="9525" marT="95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da-DK" sz="1100" noProof="0" err="1">
                          <a:effectLst/>
                        </a:rPr>
                        <a:t>Scrum</a:t>
                      </a:r>
                      <a:r>
                        <a:rPr lang="da-DK" sz="1100" noProof="0">
                          <a:effectLst/>
                        </a:rPr>
                        <a:t> master og </a:t>
                      </a:r>
                      <a:r>
                        <a:rPr lang="da-DK" sz="1100" noProof="0" err="1">
                          <a:effectLst/>
                        </a:rPr>
                        <a:t>projekt-deltagerne</a:t>
                      </a:r>
                    </a:p>
                  </a:txBody>
                  <a:tcPr marL="9525" marR="9525" marT="9525"/>
                </a:tc>
                <a:extLst>
                  <a:ext uri="{0D108BD9-81ED-4DB2-BD59-A6C34878D82A}">
                    <a16:rowId xmlns:a16="http://schemas.microsoft.com/office/drawing/2014/main" val="1621524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68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0021F-1BB6-E402-6E6E-D8EFCC73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Bæredygtighed - Social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70AB7B-A3F2-5CF6-8739-07BE412AE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ea typeface="+mn-lt"/>
                <a:cs typeface="+mn-lt"/>
              </a:rPr>
              <a:t>Understøtter </a:t>
            </a:r>
            <a:r>
              <a:rPr lang="da-DK" b="1" dirty="0">
                <a:ea typeface="+mn-lt"/>
                <a:cs typeface="+mn-lt"/>
              </a:rPr>
              <a:t>samarbejde og fællesskab</a:t>
            </a:r>
            <a:r>
              <a:rPr lang="da-DK" dirty="0">
                <a:ea typeface="+mn-lt"/>
                <a:cs typeface="+mn-lt"/>
              </a:rPr>
              <a:t> mellem familie og venner (delte ønskelister).</a:t>
            </a:r>
            <a:endParaRPr lang="da-DK" dirty="0"/>
          </a:p>
          <a:p>
            <a:r>
              <a:rPr lang="da-DK" b="1" dirty="0">
                <a:ea typeface="+mn-lt"/>
                <a:cs typeface="+mn-lt"/>
              </a:rPr>
              <a:t>Fremmer tankevækkende forbrug (Mindful </a:t>
            </a:r>
            <a:r>
              <a:rPr lang="da-DK" b="1" dirty="0" err="1">
                <a:ea typeface="+mn-lt"/>
                <a:cs typeface="+mn-lt"/>
              </a:rPr>
              <a:t>Consumption</a:t>
            </a:r>
            <a:r>
              <a:rPr lang="da-DK" b="1" dirty="0">
                <a:ea typeface="+mn-lt"/>
                <a:cs typeface="+mn-lt"/>
              </a:rPr>
              <a:t>)</a:t>
            </a:r>
            <a:r>
              <a:rPr lang="da-DK" dirty="0">
                <a:ea typeface="+mn-lt"/>
                <a:cs typeface="+mn-lt"/>
              </a:rPr>
              <a:t> : mindsker risikoen for spild ved at undgå uønskede gaver, der potentielt ender i skraldespanden eller ubrugte.</a:t>
            </a:r>
          </a:p>
          <a:p>
            <a:r>
              <a:rPr lang="da-DK" dirty="0">
                <a:ea typeface="+mn-lt"/>
                <a:cs typeface="+mn-lt"/>
              </a:rPr>
              <a:t>Fokus på </a:t>
            </a:r>
            <a:r>
              <a:rPr lang="da-DK" b="1" dirty="0">
                <a:ea typeface="+mn-lt"/>
                <a:cs typeface="+mn-lt"/>
              </a:rPr>
              <a:t>tilgængelighed</a:t>
            </a:r>
            <a:r>
              <a:rPr lang="da-DK" dirty="0">
                <a:ea typeface="+mn-lt"/>
                <a:cs typeface="+mn-lt"/>
              </a:rPr>
              <a:t> og </a:t>
            </a:r>
            <a:r>
              <a:rPr lang="da-DK" b="1" dirty="0">
                <a:ea typeface="+mn-lt"/>
                <a:cs typeface="+mn-lt"/>
              </a:rPr>
              <a:t>brugervenligt design</a:t>
            </a:r>
            <a:r>
              <a:rPr lang="da-DK" dirty="0">
                <a:ea typeface="+mn-lt"/>
                <a:cs typeface="+mn-lt"/>
              </a:rPr>
              <a:t> (f.eks. simple former, let læselig tekst).</a:t>
            </a:r>
            <a:endParaRPr lang="da-DK" dirty="0"/>
          </a:p>
          <a:p>
            <a:r>
              <a:rPr lang="da-DK" dirty="0">
                <a:ea typeface="+mn-lt"/>
                <a:cs typeface="+mn-lt"/>
              </a:rPr>
              <a:t>Overholder </a:t>
            </a:r>
            <a:r>
              <a:rPr lang="da-DK" b="1" dirty="0">
                <a:ea typeface="+mn-lt"/>
                <a:cs typeface="+mn-lt"/>
              </a:rPr>
              <a:t>GDPR og etisk datahåndtering</a:t>
            </a:r>
            <a:r>
              <a:rPr lang="da-DK" dirty="0">
                <a:ea typeface="+mn-lt"/>
                <a:cs typeface="+mn-lt"/>
              </a:rPr>
              <a:t> → beskytter brugerens privatliv.</a:t>
            </a:r>
            <a:endParaRPr lang="da-DK" dirty="0"/>
          </a:p>
          <a:p>
            <a:endParaRPr lang="da-DK"/>
          </a:p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E508E5-1C42-C922-26DF-3D76D478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6B6-17C2-4E30-89DF-2223FA84BE9D}" type="datetime1">
              <a:t>10/21/2025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12EFE8-137B-0AC8-6D84-BFBE8BB0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8F38F9B-3910-57D5-E6B6-87746271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9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16550-D88F-B964-EA25-7BC946928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5B6DC-63D5-9DCA-5004-8EEB1CE7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Bæredygtighed - Miljø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ADE3A26-E372-40D3-C02A-FCDC62FF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Reducerer fysisk affald</a:t>
            </a:r>
          </a:p>
          <a:p>
            <a:pPr lvl="1">
              <a:buFont typeface="Arial" charset="2"/>
              <a:buChar char="•"/>
            </a:pPr>
            <a:r>
              <a:rPr lang="da-DK"/>
              <a:t>Erstatter behovet for fysisk ønskeseddel</a:t>
            </a:r>
          </a:p>
          <a:p>
            <a:r>
              <a:rPr lang="da-DK"/>
              <a:t>Optimerer ressourceudnyttelse</a:t>
            </a:r>
          </a:p>
          <a:p>
            <a:pPr lvl="1">
              <a:buFont typeface="Arial" charset="2"/>
              <a:buChar char="•"/>
            </a:pPr>
            <a:r>
              <a:rPr lang="da-DK"/>
              <a:t>Hvis vi laver en reservations knap fjerner vi risiko ved at købe 2 ens gaver</a:t>
            </a:r>
          </a:p>
          <a:p>
            <a:r>
              <a:rPr lang="da-DK"/>
              <a:t>Energiforbrug i datacentre</a:t>
            </a:r>
          </a:p>
          <a:p>
            <a:pPr lvl="1">
              <a:buFont typeface="Arial" charset="2"/>
              <a:buChar char="•"/>
            </a:pPr>
            <a:r>
              <a:rPr lang="da-DK"/>
              <a:t>Ved at bruge </a:t>
            </a:r>
            <a:r>
              <a:rPr lang="da-DK" err="1"/>
              <a:t>Azure</a:t>
            </a:r>
            <a:r>
              <a:rPr lang="da-DK"/>
              <a:t> cloud-tjeneste til at host vores </a:t>
            </a:r>
            <a:r>
              <a:rPr lang="da-DK" err="1"/>
              <a:t>webapp</a:t>
            </a:r>
            <a:r>
              <a:rPr lang="da-DK"/>
              <a:t> reducerer vi Co2 udledning, da de primært bruger grøn energi og arbejder sig mod 100% inden for de næste 5 år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5CA4A9-8226-B048-9C80-5F756023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6B6-17C2-4E30-89DF-2223FA84BE9D}" type="datetime1">
              <a:t>10/21/2025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699A67-BD9C-0538-17F9-DB3B5071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DC1329-F4F3-C7A8-4936-C5BC5596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F303-4B88-D8E4-2437-7111E501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Feasibility</a:t>
            </a:r>
            <a:r>
              <a:rPr lang="da-DK" dirty="0"/>
              <a:t> –</a:t>
            </a:r>
            <a:r>
              <a:rPr lang="da-DK" dirty="0">
                <a:ea typeface="+mj-lt"/>
                <a:cs typeface="+mj-lt"/>
              </a:rPr>
              <a:t> Definering og afgrænsning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A961-5B12-8CA1-7426-60D8A915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a-DK">
                <a:ea typeface="+mn-lt"/>
                <a:cs typeface="+mn-lt"/>
              </a:rPr>
              <a:t>Udvikling af en webbaseret databaseapplikation til oprettelse og deling af digitale ønskesedler.</a:t>
            </a:r>
            <a:endParaRPr lang="da-DK"/>
          </a:p>
          <a:p>
            <a:pPr marL="0" indent="0">
              <a:buNone/>
            </a:pPr>
            <a:r>
              <a:rPr lang="da-DK">
                <a:ea typeface="+mn-lt"/>
                <a:cs typeface="+mn-lt"/>
              </a:rPr>
              <a:t>Brugere kan:</a:t>
            </a:r>
            <a:endParaRPr lang="da-DK"/>
          </a:p>
          <a:p>
            <a:r>
              <a:rPr lang="da-DK">
                <a:ea typeface="+mn-lt"/>
                <a:cs typeface="+mn-lt"/>
              </a:rPr>
              <a:t>Oprette og redigere ønskesedler</a:t>
            </a:r>
            <a:endParaRPr lang="da-DK"/>
          </a:p>
          <a:p>
            <a:r>
              <a:rPr lang="da-DK">
                <a:ea typeface="+mn-lt"/>
                <a:cs typeface="+mn-lt"/>
              </a:rPr>
              <a:t>(Evt.) dele ønskesedlen med venner og familie</a:t>
            </a:r>
            <a:endParaRPr lang="da-DK"/>
          </a:p>
          <a:p>
            <a:r>
              <a:rPr lang="da-DK">
                <a:ea typeface="+mn-lt"/>
                <a:cs typeface="+mn-lt"/>
              </a:rPr>
              <a:t>(Evt.) reservere ønsker, så de ikke bliver købt dobbelt</a:t>
            </a:r>
            <a:endParaRPr lang="da-DK"/>
          </a:p>
          <a:p>
            <a:pPr marL="0" indent="0">
              <a:buNone/>
            </a:pPr>
            <a:r>
              <a:rPr lang="da-DK">
                <a:ea typeface="+mn-lt"/>
                <a:cs typeface="+mn-lt"/>
              </a:rPr>
              <a:t>Afgrænsning:</a:t>
            </a:r>
            <a:endParaRPr lang="da-DK"/>
          </a:p>
          <a:p>
            <a:r>
              <a:rPr lang="da-DK">
                <a:ea typeface="+mn-lt"/>
                <a:cs typeface="+mn-lt"/>
              </a:rPr>
              <a:t>Fokus på MVP (Minimal </a:t>
            </a:r>
            <a:r>
              <a:rPr lang="da-DK" err="1">
                <a:ea typeface="+mn-lt"/>
                <a:cs typeface="+mn-lt"/>
              </a:rPr>
              <a:t>Viable</a:t>
            </a:r>
            <a:r>
              <a:rPr lang="da-DK">
                <a:ea typeface="+mn-lt"/>
                <a:cs typeface="+mn-lt"/>
              </a:rPr>
              <a:t> Product): Oprettelse og visning af ønskeseddel</a:t>
            </a:r>
            <a:endParaRPr lang="da-DK"/>
          </a:p>
          <a:p>
            <a:r>
              <a:rPr lang="da-DK">
                <a:ea typeface="+mn-lt"/>
                <a:cs typeface="+mn-lt"/>
              </a:rPr>
              <a:t>Deling og reservation er ekstra funktionalitet</a:t>
            </a:r>
            <a:endParaRPr lang="da-DK"/>
          </a:p>
          <a:p>
            <a:r>
              <a:rPr lang="da-DK">
                <a:ea typeface="+mn-lt"/>
                <a:cs typeface="+mn-lt"/>
              </a:rPr>
              <a:t>Systemet udvikles som gruppeprojekt (3–4 personer) med fokus på kodekvalitet, CI/CD og test.</a:t>
            </a:r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BD8C-CFF3-49F6-4E48-68C6D438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052F-B19F-4D4D-A87C-D4D8E04FFAA5}" type="datetime1"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71CED-A203-C3EB-BA13-7188D54C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35CC-A9EA-DAF0-EEFF-B48692CA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E5320-9D34-C5DD-B4B4-8A88D442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Feasibility</a:t>
            </a:r>
            <a:r>
              <a:rPr lang="da-DK"/>
              <a:t> – Motivation og målsætning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8887FD-D98F-A683-C38B-47198ADA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sz="1700">
                <a:ea typeface="+mn-lt"/>
                <a:cs typeface="+mn-lt"/>
              </a:rPr>
              <a:t>Problemet: Traditionelle ønskesedler (Word, papir, e-mail) er besværlige og ikke interaktive.</a:t>
            </a:r>
          </a:p>
          <a:p>
            <a:r>
              <a:rPr lang="da-DK" sz="1700">
                <a:ea typeface="+mn-lt"/>
                <a:cs typeface="+mn-lt"/>
              </a:rPr>
              <a:t>Målet: Skabe et enkelt, brugervenligt digitalt alternativ, hvor brugere kan:</a:t>
            </a:r>
            <a:endParaRPr lang="da-DK">
              <a:ea typeface="+mn-lt"/>
              <a:cs typeface="+mn-lt"/>
            </a:endParaRPr>
          </a:p>
          <a:p>
            <a:pPr lvl="1"/>
            <a:r>
              <a:rPr lang="da-DK" sz="1700">
                <a:ea typeface="+mn-lt"/>
                <a:cs typeface="+mn-lt"/>
              </a:rPr>
              <a:t>Lave og administrere ønskesedler online.</a:t>
            </a:r>
            <a:endParaRPr lang="da-DK">
              <a:ea typeface="+mn-lt"/>
              <a:cs typeface="+mn-lt"/>
            </a:endParaRPr>
          </a:p>
          <a:p>
            <a:pPr lvl="1"/>
            <a:r>
              <a:rPr lang="da-DK" sz="1700">
                <a:ea typeface="+mn-lt"/>
                <a:cs typeface="+mn-lt"/>
              </a:rPr>
              <a:t>Dele ønskesedler med familie og venner.</a:t>
            </a:r>
            <a:endParaRPr lang="da-DK">
              <a:ea typeface="+mn-lt"/>
              <a:cs typeface="+mn-lt"/>
            </a:endParaRPr>
          </a:p>
          <a:p>
            <a:pPr lvl="1"/>
            <a:r>
              <a:rPr lang="da-DK" sz="1700">
                <a:ea typeface="+mn-lt"/>
                <a:cs typeface="+mn-lt"/>
              </a:rPr>
              <a:t>(Evt.) undgå overlap i gavekøb via reservationsfunktion.</a:t>
            </a:r>
            <a:endParaRPr lang="da-DK">
              <a:ea typeface="+mn-lt"/>
              <a:cs typeface="+mn-lt"/>
            </a:endParaRPr>
          </a:p>
          <a:p>
            <a:endParaRPr lang="da-DK" sz="1700">
              <a:latin typeface="Aptos"/>
            </a:endParaRP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8D156C3-65FD-4341-F608-01B29288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3CA3-5C6D-4BF6-832E-E25DE7B84455}" type="datetime1">
              <a:t>10/21/2025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E34965-20FC-57B0-CEF8-5D0C56C6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722594-D790-2EBB-33CE-3934B08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5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A264E-DF3A-3146-1FC8-6C8B442F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Feasibility</a:t>
            </a:r>
            <a:r>
              <a:rPr lang="da-DK"/>
              <a:t> – Formål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8A1504-BE57-B2DC-CCFE-749CC5DE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/>
              <a:buChar char=""/>
            </a:pPr>
            <a:r>
              <a:rPr lang="da-DK" sz="1700">
                <a:ea typeface="+mn-lt"/>
                <a:cs typeface="+mn-lt"/>
              </a:rPr>
              <a:t>At vurdere projektets gennemførlighed i forhold til tekniske, økonomiske, organisatoriske og juridiske forhold.</a:t>
            </a:r>
            <a:endParaRPr lang="en-US"/>
          </a:p>
          <a:p>
            <a:pPr>
              <a:buFont typeface="Wingdings 3"/>
              <a:buChar char=""/>
            </a:pPr>
            <a:r>
              <a:rPr lang="da-DK" sz="1700">
                <a:ea typeface="+mn-lt"/>
                <a:cs typeface="+mn-lt"/>
              </a:rPr>
              <a:t>At identificere risici og udfordringer før udvikling igangsættes.</a:t>
            </a:r>
            <a:endParaRPr lang="da-DK"/>
          </a:p>
          <a:p>
            <a:pPr>
              <a:buFont typeface="Wingdings 3"/>
              <a:buChar char=""/>
            </a:pPr>
            <a:r>
              <a:rPr lang="da-DK" sz="1700">
                <a:ea typeface="+mn-lt"/>
                <a:cs typeface="+mn-lt"/>
              </a:rPr>
              <a:t>At kunne træffe en GO / NO GO-beslutning.</a:t>
            </a:r>
            <a:endParaRPr lang="da-DK"/>
          </a:p>
          <a:p>
            <a:pPr marL="0" indent="0">
              <a:buNone/>
            </a:pPr>
            <a:endParaRPr lang="da-DK" sz="1700">
              <a:latin typeface="Aptos"/>
            </a:endParaRP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C73726-0F6F-B595-E5AD-4F02C85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8797-FCB7-4602-B5DA-4C47E26AECE2}" type="datetime1">
              <a:t>10/21/2025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B781A6D-FBEF-ECE8-0529-C0C718F0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7D67547-DE01-D7D0-1941-A5BC0A3C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5727C-DA33-71B9-B0BE-FEE61718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Feasibility</a:t>
            </a:r>
            <a:r>
              <a:rPr lang="da-DK"/>
              <a:t> – Teknisk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7770FB-7CF6-C2A1-C382-C61CF8FD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Teknisk </a:t>
            </a:r>
            <a:r>
              <a:rPr lang="da-DK" err="1"/>
              <a:t>Feasibility</a:t>
            </a:r>
          </a:p>
          <a:p>
            <a:r>
              <a:rPr lang="da-DK">
                <a:ea typeface="+mn-lt"/>
                <a:cs typeface="+mn-lt"/>
              </a:rPr>
              <a:t>Udvikling i kendt teknologistak (HTML/CSS + Java/Spring Boot + SQL).</a:t>
            </a:r>
            <a:endParaRPr lang="da-DK"/>
          </a:p>
          <a:p>
            <a:r>
              <a:rPr lang="da-DK">
                <a:ea typeface="+mn-lt"/>
                <a:cs typeface="+mn-lt"/>
              </a:rPr>
              <a:t>Hostes på </a:t>
            </a:r>
            <a:r>
              <a:rPr lang="da-DK" err="1">
                <a:ea typeface="+mn-lt"/>
                <a:cs typeface="+mn-lt"/>
              </a:rPr>
              <a:t>Azure</a:t>
            </a:r>
            <a:r>
              <a:rPr lang="da-DK">
                <a:ea typeface="+mn-lt"/>
                <a:cs typeface="+mn-lt"/>
              </a:rPr>
              <a:t> PaaS – muligt via gratis studiekonti.</a:t>
            </a:r>
            <a:endParaRPr lang="da-DK"/>
          </a:p>
          <a:p>
            <a:r>
              <a:rPr lang="en-US" err="1">
                <a:ea typeface="+mn-lt"/>
                <a:cs typeface="+mn-lt"/>
              </a:rPr>
              <a:t>Versionsstyring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og</a:t>
            </a:r>
            <a:r>
              <a:rPr lang="en-US">
                <a:ea typeface="+mn-lt"/>
                <a:cs typeface="+mn-lt"/>
              </a:rPr>
              <a:t> CI/CD via GitHub Actions (build, test, deploy).</a:t>
            </a:r>
            <a:endParaRPr lang="da-DK"/>
          </a:p>
          <a:p>
            <a:r>
              <a:rPr lang="da-DK">
                <a:ea typeface="+mn-lt"/>
                <a:cs typeface="+mn-lt"/>
              </a:rPr>
              <a:t>Nødvendig viden dækkes af pensum.</a:t>
            </a:r>
            <a:endParaRPr lang="da-DK"/>
          </a:p>
          <a:p>
            <a:r>
              <a:rPr lang="da-DK">
                <a:ea typeface="+mn-lt"/>
                <a:cs typeface="+mn-lt"/>
              </a:rPr>
              <a:t>Risiko: Begrænset erfaring med </a:t>
            </a:r>
            <a:r>
              <a:rPr lang="da-DK" err="1">
                <a:ea typeface="+mn-lt"/>
                <a:cs typeface="+mn-lt"/>
              </a:rPr>
              <a:t>Azure</a:t>
            </a:r>
            <a:r>
              <a:rPr lang="da-DK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deployment</a:t>
            </a:r>
            <a:r>
              <a:rPr lang="da-DK">
                <a:ea typeface="+mn-lt"/>
                <a:cs typeface="+mn-lt"/>
              </a:rPr>
              <a:t> → kræver ekstra opsætningstid.</a:t>
            </a:r>
            <a:endParaRPr lang="da-DK"/>
          </a:p>
          <a:p>
            <a:pPr marL="0" indent="0">
              <a:buNone/>
            </a:pPr>
            <a:r>
              <a:rPr lang="da-DK">
                <a:ea typeface="+mn-lt"/>
                <a:cs typeface="+mn-lt"/>
              </a:rPr>
              <a:t>Konklusion: Teknisk gennemførligt.</a:t>
            </a: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232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80E53-3AF3-5D90-7669-02587DB4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491C2-DAC1-4F68-62B8-C40C1EE1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Feasibility</a:t>
            </a:r>
            <a:r>
              <a:rPr lang="da-DK"/>
              <a:t> – Økonomisk &amp; Finansiel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514B78-238F-E653-0010-E75B76D0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>
                <a:ea typeface="+mn-lt"/>
                <a:cs typeface="+mn-lt"/>
              </a:rPr>
              <a:t>Projekt udføres som studieprojekt → ingen direkte omkostninger.</a:t>
            </a:r>
            <a:endParaRPr lang="en-US">
              <a:ea typeface="+mn-lt"/>
              <a:cs typeface="+mn-lt"/>
            </a:endParaRPr>
          </a:p>
          <a:p>
            <a:r>
              <a:rPr lang="da-DK">
                <a:ea typeface="+mn-lt"/>
                <a:cs typeface="+mn-lt"/>
              </a:rPr>
              <a:t>Gratis værktøjer: GitHub, </a:t>
            </a:r>
            <a:r>
              <a:rPr lang="da-DK" err="1">
                <a:ea typeface="+mn-lt"/>
                <a:cs typeface="+mn-lt"/>
              </a:rPr>
              <a:t>Azure</a:t>
            </a:r>
            <a:r>
              <a:rPr lang="da-DK">
                <a:ea typeface="+mn-lt"/>
                <a:cs typeface="+mn-lt"/>
              </a:rPr>
              <a:t> Student </a:t>
            </a:r>
            <a:r>
              <a:rPr lang="da-DK" err="1">
                <a:ea typeface="+mn-lt"/>
                <a:cs typeface="+mn-lt"/>
              </a:rPr>
              <a:t>Account</a:t>
            </a:r>
            <a:r>
              <a:rPr lang="da-DK">
                <a:ea typeface="+mn-lt"/>
                <a:cs typeface="+mn-lt"/>
              </a:rPr>
              <a:t>, </a:t>
            </a:r>
            <a:r>
              <a:rPr lang="da-DK" err="1">
                <a:ea typeface="+mn-lt"/>
                <a:cs typeface="+mn-lt"/>
              </a:rPr>
              <a:t>IntelliJ</a:t>
            </a:r>
            <a:r>
              <a:rPr lang="da-DK">
                <a:ea typeface="+mn-lt"/>
                <a:cs typeface="+mn-lt"/>
              </a:rPr>
              <a:t>.</a:t>
            </a:r>
          </a:p>
          <a:p>
            <a:r>
              <a:rPr lang="da-DK">
                <a:ea typeface="+mn-lt"/>
                <a:cs typeface="+mn-lt"/>
              </a:rPr>
              <a:t>Ingen betaling for </a:t>
            </a:r>
            <a:r>
              <a:rPr lang="da-DK" err="1">
                <a:ea typeface="+mn-lt"/>
                <a:cs typeface="+mn-lt"/>
              </a:rPr>
              <a:t>hosting</a:t>
            </a:r>
            <a:r>
              <a:rPr lang="da-DK">
                <a:ea typeface="+mn-lt"/>
                <a:cs typeface="+mn-lt"/>
              </a:rPr>
              <a:t> i projektperioden.</a:t>
            </a:r>
          </a:p>
          <a:p>
            <a:pPr marL="0" indent="0">
              <a:buNone/>
            </a:pPr>
            <a:r>
              <a:rPr lang="da-DK">
                <a:ea typeface="+mn-lt"/>
                <a:cs typeface="+mn-lt"/>
              </a:rPr>
              <a:t>Konklusion: Økonomisk meget realistisk.</a:t>
            </a:r>
          </a:p>
          <a:p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643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3456A-E826-76EE-9BC5-6FA35179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Feasibility</a:t>
            </a:r>
            <a:r>
              <a:rPr lang="da-DK"/>
              <a:t> – Operationel og organisatorisk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8FE0DD-2993-DEC3-9648-02524BF1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>
                <a:latin typeface="Trebuchet MS"/>
              </a:rPr>
              <a:t>Organisering: Arbejde i </a:t>
            </a:r>
            <a:r>
              <a:rPr lang="da-DK" err="1">
                <a:latin typeface="Trebuchet MS"/>
              </a:rPr>
              <a:t>Scrum</a:t>
            </a:r>
            <a:r>
              <a:rPr lang="da-DK">
                <a:latin typeface="Trebuchet MS"/>
              </a:rPr>
              <a:t> med GitHub Projects som </a:t>
            </a:r>
            <a:r>
              <a:rPr lang="da-DK" err="1">
                <a:latin typeface="Trebuchet MS"/>
              </a:rPr>
              <a:t>backlog</a:t>
            </a:r>
            <a:r>
              <a:rPr lang="da-DK">
                <a:latin typeface="Trebuchet MS"/>
              </a:rPr>
              <a:t> og sprint board.</a:t>
            </a:r>
          </a:p>
          <a:p>
            <a:r>
              <a:rPr lang="da-DK">
                <a:latin typeface="Trebuchet MS"/>
              </a:rPr>
              <a:t>Drift: Applikationen kører på </a:t>
            </a:r>
            <a:r>
              <a:rPr lang="da-DK" err="1">
                <a:latin typeface="Trebuchet MS"/>
              </a:rPr>
              <a:t>Azure</a:t>
            </a:r>
            <a:r>
              <a:rPr lang="da-DK">
                <a:latin typeface="Trebuchet MS"/>
              </a:rPr>
              <a:t> og kræver minimal vedligeholdelse.</a:t>
            </a:r>
          </a:p>
          <a:p>
            <a:r>
              <a:rPr lang="da-DK">
                <a:latin typeface="Trebuchet MS"/>
              </a:rPr>
              <a:t>Brugeraccept: Enkel brugergrænseflade, intuitiv funktionalitet.</a:t>
            </a:r>
          </a:p>
          <a:p>
            <a:r>
              <a:rPr lang="da-DK">
                <a:latin typeface="Trebuchet MS"/>
              </a:rPr>
              <a:t>Adgang til underviservejledning og løbende feedback.</a:t>
            </a:r>
          </a:p>
          <a:p>
            <a:pPr marL="0" indent="0">
              <a:buNone/>
            </a:pPr>
            <a:r>
              <a:rPr lang="da-DK">
                <a:latin typeface="Trebuchet MS"/>
              </a:rPr>
              <a:t>Konklusion: Operationelt og organisatorisk gennemførligt.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202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BD830-644B-9CDF-78F5-F8D6F640B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CF586-0DF9-852D-CC7A-5BF564A2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Feasibility</a:t>
            </a:r>
            <a:r>
              <a:rPr lang="da-DK"/>
              <a:t> – </a:t>
            </a:r>
            <a:r>
              <a:rPr lang="da-DK">
                <a:ea typeface="+mj-lt"/>
                <a:cs typeface="+mj-lt"/>
              </a:rPr>
              <a:t>Retlig og Juridisk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9CF10C-8049-FE00-423A-DBCFAC8F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>
                <a:ea typeface="+mn-lt"/>
                <a:cs typeface="+mn-lt"/>
              </a:rPr>
              <a:t>Håndterer som udgangspunkt ikke følsomme persondata (kun navn, ønsker, evt. e-mail).</a:t>
            </a:r>
            <a:endParaRPr lang="da-DK"/>
          </a:p>
          <a:p>
            <a:r>
              <a:rPr lang="da-DK">
                <a:ea typeface="+mn-lt"/>
                <a:cs typeface="+mn-lt"/>
              </a:rPr>
              <a:t>GDPR-overvejelser: Brugeren bør informeres om datalagring og formål.</a:t>
            </a:r>
            <a:endParaRPr lang="da-DK"/>
          </a:p>
          <a:p>
            <a:r>
              <a:rPr lang="da-DK">
                <a:ea typeface="+mn-lt"/>
                <a:cs typeface="+mn-lt"/>
              </a:rPr>
              <a:t>Ingen ophavsretslige udfordringer – alt udvikles af gruppen.</a:t>
            </a:r>
            <a:endParaRPr lang="da-DK"/>
          </a:p>
          <a:p>
            <a:pPr marL="0" indent="0">
              <a:buNone/>
            </a:pPr>
            <a:r>
              <a:rPr lang="da-DK">
                <a:ea typeface="+mn-lt"/>
                <a:cs typeface="+mn-lt"/>
              </a:rPr>
              <a:t>Konklusion: Juridisk ukompliceret og gennemførligt.</a:t>
            </a: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554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BCA61-DBAE-3F3B-4615-2510D73D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Feasibility</a:t>
            </a:r>
            <a:r>
              <a:rPr lang="da-DK"/>
              <a:t> – Planmæssige forhold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EC289C-CE2B-8D16-A979-6D80D14E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a-DK" sz="1400">
                <a:latin typeface="Trebuchet MS"/>
              </a:rPr>
              <a:t>Tidsramme: 2,5 uger (20. okt. – 5. nov.).</a:t>
            </a:r>
          </a:p>
          <a:p>
            <a:r>
              <a:rPr lang="da-DK" sz="1400">
                <a:latin typeface="Trebuchet MS"/>
              </a:rPr>
              <a:t>Foreslået tidsplan:</a:t>
            </a:r>
          </a:p>
          <a:p>
            <a:pPr lvl="1"/>
            <a:r>
              <a:rPr lang="da-DK" sz="1400">
                <a:latin typeface="Trebuchet MS"/>
              </a:rPr>
              <a:t>Uge 1 (20.–26. okt.): Analyse, krav, database- og UI-design.</a:t>
            </a:r>
          </a:p>
          <a:p>
            <a:pPr lvl="1"/>
            <a:r>
              <a:rPr lang="da-DK" sz="1400">
                <a:latin typeface="Trebuchet MS"/>
              </a:rPr>
              <a:t>Uge 2 (27. okt. – 2. nov.): Implementering af MVP, test og CI/CD.</a:t>
            </a:r>
          </a:p>
          <a:p>
            <a:pPr lvl="1"/>
            <a:r>
              <a:rPr lang="da-DK" sz="1400">
                <a:latin typeface="Trebuchet MS"/>
              </a:rPr>
              <a:t>Uge 3 (3.–5. nov.): Dokumentation, </a:t>
            </a:r>
            <a:r>
              <a:rPr lang="da-DK" sz="1400" err="1">
                <a:latin typeface="Trebuchet MS"/>
              </a:rPr>
              <a:t>sluttest</a:t>
            </a:r>
            <a:r>
              <a:rPr lang="da-DK" sz="1400">
                <a:latin typeface="Trebuchet MS"/>
              </a:rPr>
              <a:t>, upload, aflevering.</a:t>
            </a:r>
          </a:p>
          <a:p>
            <a:r>
              <a:rPr lang="da-DK" sz="1400">
                <a:latin typeface="Trebuchet MS"/>
              </a:rPr>
              <a:t>Risici:</a:t>
            </a:r>
          </a:p>
          <a:p>
            <a:pPr lvl="1"/>
            <a:r>
              <a:rPr lang="da-DK" sz="1400">
                <a:latin typeface="Trebuchet MS"/>
              </a:rPr>
              <a:t>Tidspres – særligt hvis tekniske problemer opstår.</a:t>
            </a:r>
          </a:p>
          <a:p>
            <a:pPr lvl="1"/>
            <a:r>
              <a:rPr lang="da-DK" sz="1400">
                <a:latin typeface="Trebuchet MS"/>
              </a:rPr>
              <a:t>Risiko for at CI/CD-</a:t>
            </a:r>
            <a:r>
              <a:rPr lang="da-DK" sz="1400" err="1">
                <a:latin typeface="Trebuchet MS"/>
              </a:rPr>
              <a:t>deploy</a:t>
            </a:r>
            <a:r>
              <a:rPr lang="da-DK" sz="1400">
                <a:latin typeface="Trebuchet MS"/>
              </a:rPr>
              <a:t> tager længere tid end planlagt.</a:t>
            </a:r>
          </a:p>
          <a:p>
            <a:pPr lvl="1"/>
            <a:r>
              <a:rPr lang="da-DK" sz="1400">
                <a:latin typeface="Trebuchet MS"/>
              </a:rPr>
              <a:t>•  Afværgeforanstaltning:</a:t>
            </a:r>
          </a:p>
          <a:p>
            <a:r>
              <a:rPr lang="da-DK" sz="1400">
                <a:latin typeface="Trebuchet MS"/>
              </a:rPr>
              <a:t>Fokusér på MVP først (ønskeseddel uden deling/reservation).</a:t>
            </a:r>
          </a:p>
          <a:p>
            <a:pPr marL="0" indent="0">
              <a:buNone/>
            </a:pPr>
            <a:r>
              <a:rPr lang="da-DK" sz="1400">
                <a:latin typeface="Trebuchet MS"/>
              </a:rPr>
              <a:t>Konklusion: Stram tidsplan, men gennemførlig ved god planlægning og disciplin</a:t>
            </a:r>
          </a:p>
        </p:txBody>
      </p:sp>
    </p:spTree>
    <p:extLst>
      <p:ext uri="{BB962C8B-B14F-4D97-AF65-F5344CB8AC3E}">
        <p14:creationId xmlns:p14="http://schemas.microsoft.com/office/powerpoint/2010/main" val="4235660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2BEA6F985D6A640A1DA5AA353151C69" ma:contentTypeVersion="3" ma:contentTypeDescription="Opret et nyt dokument." ma:contentTypeScope="" ma:versionID="670db39786ab2be7982f97011382bc73">
  <xsd:schema xmlns:xsd="http://www.w3.org/2001/XMLSchema" xmlns:xs="http://www.w3.org/2001/XMLSchema" xmlns:p="http://schemas.microsoft.com/office/2006/metadata/properties" xmlns:ns2="ace56297-d4c0-4f49-bc52-1710cf618852" targetNamespace="http://schemas.microsoft.com/office/2006/metadata/properties" ma:root="true" ma:fieldsID="f31ab56b5d432809dad2a4d1538d2004" ns2:_="">
    <xsd:import namespace="ace56297-d4c0-4f49-bc52-1710cf6188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56297-d4c0-4f49-bc52-1710cf6188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CA21A5-FDEC-4FEC-957F-6259B65F90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9CE87E-FA56-4AF4-9DE0-738A8E866E5C}">
  <ds:schemaRefs>
    <ds:schemaRef ds:uri="ace56297-d4c0-4f49-bc52-1710cf6188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492802B-6BC4-4139-87B2-678790CDFA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ITF – Wish list</vt:lpstr>
      <vt:lpstr>Feasibility – Definering og afgrænsning</vt:lpstr>
      <vt:lpstr>Feasibility – Motivation og målsætning</vt:lpstr>
      <vt:lpstr>Feasibility – Formål</vt:lpstr>
      <vt:lpstr>Feasibility – Teknisk</vt:lpstr>
      <vt:lpstr>Feasibility – Økonomisk &amp; Finansiel</vt:lpstr>
      <vt:lpstr>Feasibility – Operationel og organisatorisk</vt:lpstr>
      <vt:lpstr>Feasibility – Retlig og Juridisk </vt:lpstr>
      <vt:lpstr>Feasibility – Planmæssige forhold</vt:lpstr>
      <vt:lpstr>Feasibility – Markedsmæssighed</vt:lpstr>
      <vt:lpstr>Feasibility – Vurdering i forhold til alternative løsninger </vt:lpstr>
      <vt:lpstr>Feasibility – Samlet vurdering og anbefaling </vt:lpstr>
      <vt:lpstr>Risikoanalyse</vt:lpstr>
      <vt:lpstr>Bæredygtighed - Social</vt:lpstr>
      <vt:lpstr>Bæredygtighed - Miljø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73</cp:revision>
  <dcterms:created xsi:type="dcterms:W3CDTF">2025-10-21T07:53:31Z</dcterms:created>
  <dcterms:modified xsi:type="dcterms:W3CDTF">2025-10-21T10:43:00Z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0x01010092BEA6F985D6A640A1DA5AA353151C69</vt:lpwstr>
  </property>
</Properties>
</file>