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75" r:id="rId3"/>
    <p:sldId id="276" r:id="rId4"/>
    <p:sldId id="280" r:id="rId5"/>
    <p:sldId id="374" r:id="rId6"/>
    <p:sldId id="290" r:id="rId7"/>
    <p:sldId id="455" r:id="rId8"/>
    <p:sldId id="375" r:id="rId9"/>
    <p:sldId id="456" r:id="rId10"/>
    <p:sldId id="457" r:id="rId11"/>
    <p:sldId id="458" r:id="rId12"/>
    <p:sldId id="45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1316" autoAdjust="0"/>
  </p:normalViewPr>
  <p:slideViewPr>
    <p:cSldViewPr snapToGrid="0">
      <p:cViewPr varScale="1">
        <p:scale>
          <a:sx n="85" d="100"/>
          <a:sy n="85" d="100"/>
        </p:scale>
        <p:origin x="1411" y="36"/>
      </p:cViewPr>
      <p:guideLst>
        <p:guide orient="horz" pos="214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771EC-1D41-4583-A442-CB2D15016FAB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09033-9AC6-4E03-BE7C-A1CBC95C2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11D03-E9DF-4340-B4EF-A7F012C4AAC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09033-9AC6-4E03-BE7C-A1CBC95C234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/>
              <a:t>多关系图一般包含多种类型的节点和多种类型的边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/>
              <a:t>实例：</a:t>
            </a:r>
            <a:endParaRPr lang="en-US" altLang="zh-CN" b="1" dirty="0"/>
          </a:p>
          <a:p>
            <a:r>
              <a:rPr lang="en-US" altLang="zh-CN" b="1" dirty="0"/>
              <a:t>1. Who is the supervisor of Yu Jiang ?  It will answer: </a:t>
            </a:r>
            <a:r>
              <a:rPr lang="en-US" altLang="zh-CN" b="1" dirty="0" err="1"/>
              <a:t>Yanchun</a:t>
            </a:r>
            <a:r>
              <a:rPr lang="en-US" altLang="zh-CN" b="1" dirty="0"/>
              <a:t> Liang</a:t>
            </a:r>
          </a:p>
          <a:p>
            <a:r>
              <a:rPr lang="en-US" altLang="zh-CN" b="1" dirty="0"/>
              <a:t>2. </a:t>
            </a:r>
            <a:r>
              <a:rPr lang="zh-CN" altLang="en-US" b="1" dirty="0"/>
              <a:t>某单位或个人是否与其项目合作申报单位有相关论文发表？</a:t>
            </a:r>
          </a:p>
        </p:txBody>
      </p:sp>
    </p:spTree>
    <p:extLst>
      <p:ext uri="{BB962C8B-B14F-4D97-AF65-F5344CB8AC3E}">
        <p14:creationId xmlns:p14="http://schemas.microsoft.com/office/powerpoint/2010/main" val="229937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09033-9AC6-4E03-BE7C-A1CBC95C234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09033-9AC6-4E03-BE7C-A1CBC95C23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5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09033-9AC6-4E03-BE7C-A1CBC95C23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9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4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" y="857232"/>
            <a:ext cx="9144000" cy="1588"/>
          </a:xfrm>
          <a:prstGeom prst="line">
            <a:avLst/>
          </a:prstGeom>
          <a:ln w="63500" cap="flat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" y="6286523"/>
            <a:ext cx="9144000" cy="1588"/>
          </a:xfrm>
          <a:prstGeom prst="line">
            <a:avLst/>
          </a:prstGeom>
          <a:ln w="635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06910013102892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446"/>
            <a:ext cx="4000496" cy="746362"/>
          </a:xfrm>
          <a:prstGeom prst="rect">
            <a:avLst/>
          </a:prstGeom>
        </p:spPr>
      </p:pic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9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3C08-D9C0-4000-9928-135EC55221F8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28927" y="6391535"/>
            <a:ext cx="3357586" cy="365125"/>
          </a:xfrm>
          <a:prstGeom prst="rect">
            <a:avLst/>
          </a:prstGeom>
        </p:spPr>
        <p:txBody>
          <a:bodyPr vert="horz" lIns="91440" tIns="46800" rIns="91440" bIns="45720" rtlCol="0" anchor="ctr"/>
          <a:lstStyle>
            <a:lvl1pPr marL="0" marR="0" indent="0" algn="ctr" defTabSz="5137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9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3"/>
            <a:ext cx="2057400" cy="5851525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274653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00E6-8386-4F52-9764-9A34853E994B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44538" y="1943100"/>
            <a:ext cx="8013700" cy="41322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81307-D9DA-450A-BCCE-BDDE39D69AAD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7B27-A0DD-4156-8AD6-DB08D2C93C6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4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" y="857232"/>
            <a:ext cx="9144000" cy="1588"/>
          </a:xfrm>
          <a:prstGeom prst="line">
            <a:avLst/>
          </a:prstGeom>
          <a:ln w="63500" cap="flat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" y="6286523"/>
            <a:ext cx="9144000" cy="1588"/>
          </a:xfrm>
          <a:prstGeom prst="line">
            <a:avLst/>
          </a:prstGeom>
          <a:ln w="635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9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59FB-605C-4C7D-B919-7FAA724F604E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28927" y="6391535"/>
            <a:ext cx="3357586" cy="365125"/>
          </a:xfrm>
          <a:prstGeom prst="rect">
            <a:avLst/>
          </a:prstGeom>
        </p:spPr>
        <p:txBody>
          <a:bodyPr vert="horz" lIns="91440" tIns="46800" rIns="91440" bIns="45720" rtlCol="0" anchor="ctr"/>
          <a:lstStyle>
            <a:lvl1pPr marL="0" marR="0" indent="0" algn="ctr" defTabSz="5137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9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图片 14" descr="0691001310289278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39446"/>
            <a:ext cx="4000496" cy="7463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marR="0" indent="0" algn="ctr" defTabSz="513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E9B0-1B34-43BC-AFAD-EE77FF47DC41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5" y="4406910"/>
            <a:ext cx="7772400" cy="136207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F3D4-A361-4693-BAC9-F79C1F025CEB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973667"/>
            <a:ext cx="4038600" cy="51525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973667"/>
            <a:ext cx="4038600" cy="51525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F531-0187-4D66-8883-7023BEBBCA4C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308D-30D1-4105-B619-B1C5A4399566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C4E0-1257-4675-A5F6-7507A4F28695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73051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3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435104"/>
            <a:ext cx="3008313" cy="4691063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D409-1CA7-40F1-8F95-21E3CC2314C3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>
            <a:normAutofit/>
          </a:bodyPr>
          <a:lstStyle>
            <a:lvl1pPr algn="l">
              <a:defRPr sz="1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35C3-AA09-4D29-82E0-ADF24CA7330C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marR="0" indent="0" algn="ctr" defTabSz="513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5E34-AD12-4B4A-97C8-DDED7075A6AC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F423-D737-4729-83E7-C1E3C50D8AFD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3"/>
            <a:ext cx="2057400" cy="5851525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274653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C64D-FDFE-45D5-A38B-1843F9B35488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44538" y="1943100"/>
            <a:ext cx="8013700" cy="41322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9BF2-7E1C-4B01-9B50-DF0031B7937C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7B27-A0DD-4156-8AD6-DB08D2C93C6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5" y="4406910"/>
            <a:ext cx="7772400" cy="136207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6401-EDC4-43F6-8565-45701AF21B9E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973667"/>
            <a:ext cx="4038600" cy="51525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973667"/>
            <a:ext cx="4038600" cy="51525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E89E-5655-4C22-873E-86A994C7F226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045-3E31-45E4-AF25-262BDB0CE2A1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8E79-9EAB-4901-844D-CA665921273E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73051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3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435104"/>
            <a:ext cx="3008313" cy="4691063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C164-BD45-4230-BE35-D02BFCA4698D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>
            <a:normAutofit/>
          </a:bodyPr>
          <a:lstStyle>
            <a:lvl1pPr algn="l">
              <a:defRPr sz="1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63E-0132-48F6-9D64-BFBC5B1B7DF4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55F-4EFA-44FA-9E8B-428622EEE4BC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16"/>
            <a:ext cx="8229600" cy="512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9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1D23A2BE-E413-4FBD-84F9-707E3E57AA51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28927" y="6391535"/>
            <a:ext cx="3357586" cy="365125"/>
          </a:xfrm>
          <a:prstGeom prst="rect">
            <a:avLst/>
          </a:prstGeom>
        </p:spPr>
        <p:txBody>
          <a:bodyPr vert="horz" lIns="91440" tIns="4680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9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" y="857232"/>
            <a:ext cx="9144000" cy="1588"/>
          </a:xfrm>
          <a:prstGeom prst="line">
            <a:avLst/>
          </a:prstGeom>
          <a:ln w="63500" cap="flat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" y="6286523"/>
            <a:ext cx="9144000" cy="1588"/>
          </a:xfrm>
          <a:prstGeom prst="line">
            <a:avLst/>
          </a:prstGeom>
          <a:ln w="635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513715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040" indent="-19304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30" indent="-160655" algn="l" defTabSz="513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2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5697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14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16"/>
            <a:ext cx="8229600" cy="512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9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8A4481FC-45FE-414E-BBA0-26B41EF62386}" type="datetime3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2019年9月5日星期四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28927" y="6391535"/>
            <a:ext cx="3357586" cy="365125"/>
          </a:xfrm>
          <a:prstGeom prst="rect">
            <a:avLst/>
          </a:prstGeom>
        </p:spPr>
        <p:txBody>
          <a:bodyPr vert="horz" lIns="91440" tIns="4680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9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829C2993-0D8B-4C74-B58E-D64184401CD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" y="857232"/>
            <a:ext cx="9144000" cy="1588"/>
          </a:xfrm>
          <a:prstGeom prst="line">
            <a:avLst/>
          </a:prstGeom>
          <a:ln w="63500" cap="flat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" y="6286523"/>
            <a:ext cx="9144000" cy="1588"/>
          </a:xfrm>
          <a:prstGeom prst="line">
            <a:avLst/>
          </a:prstGeom>
          <a:ln w="635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513715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040" indent="-19304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30" indent="-160655" algn="l" defTabSz="513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2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5697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14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uchong.com/bb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ftp://ftp.synlab.org.c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eaml.cn/BMKnowledge/graph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zbhrj.jlu.edu.cn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f.org.cn/xspj/gym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letp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63830" y="1143000"/>
            <a:ext cx="9443720" cy="213423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知识工程与机器学习小组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88114"/>
            <a:ext cx="6400800" cy="866866"/>
          </a:xfrm>
        </p:spPr>
        <p:txBody>
          <a:bodyPr/>
          <a:lstStyle/>
          <a:p>
            <a:r>
              <a:rPr lang="zh-CN" altLang="en-US" sz="2000" b="1" dirty="0">
                <a:solidFill>
                  <a:schemeClr val="tx1"/>
                </a:solidFill>
                <a:latin typeface="+mj-lt"/>
                <a:cs typeface="+mj-lt"/>
              </a:rPr>
              <a:t>管仁初</a:t>
            </a:r>
            <a:endParaRPr lang="en-US" altLang="zh-CN" sz="2000" b="1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35200" y="5132308"/>
            <a:ext cx="5052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吉林大学计算机科学与技术学院，长春，中国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38EB0-D6D7-4B64-A2F9-0DBA40B6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休闲灌水</a:t>
            </a:r>
            <a:r>
              <a:rPr lang="zh-CN" altLang="en-US" dirty="0"/>
              <a:t>：小木虫 </a:t>
            </a:r>
            <a:r>
              <a:rPr lang="en-US" altLang="zh-CN" dirty="0">
                <a:hlinkClick r:id="rId3"/>
              </a:rPr>
              <a:t>http://muchong.com/bbs/</a:t>
            </a:r>
            <a:r>
              <a:rPr lang="en-US" altLang="zh-CN" dirty="0"/>
              <a:t> </a:t>
            </a:r>
          </a:p>
          <a:p>
            <a:r>
              <a:rPr lang="zh-CN" altLang="en-US" b="1" dirty="0"/>
              <a:t>软件下载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ftp://ftp.synlab.org.cn:21</a:t>
            </a:r>
            <a:r>
              <a:rPr lang="en-US" altLang="zh-CN" dirty="0"/>
              <a:t> (</a:t>
            </a:r>
            <a:r>
              <a:rPr lang="en-US" altLang="zh-CN" dirty="0" err="1"/>
              <a:t>FlashFXP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B54765E-289D-4CA1-9071-3EB04A9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cs typeface="+mj-lt"/>
              </a:rPr>
              <a:t>必备绝技</a:t>
            </a:r>
            <a:endParaRPr lang="en-US" altLang="zh-CN" sz="2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39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47814" y="170365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1021197" y="4148451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98903" y="136493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70435" y="352411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39717" y="217323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80944" y="4222116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2224" y="5206260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4534790" y="191207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303" y="536817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68906" y="3980722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80"/>
          <p:cNvSpPr txBox="1"/>
          <p:nvPr/>
        </p:nvSpPr>
        <p:spPr>
          <a:xfrm>
            <a:off x="1885527" y="2413911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16"/>
            <a:ext cx="8229600" cy="4493904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en-US" altLang="zh-CN" sz="3200" dirty="0">
                <a:latin typeface="+mj-lt"/>
                <a:cs typeface="+mj-lt"/>
              </a:rPr>
              <a:t> Welcome </a:t>
            </a:r>
          </a:p>
          <a:p>
            <a:pPr>
              <a:buFont typeface="Wingdings" panose="05000000000000000000" charset="0"/>
              <a:buChar char="l"/>
            </a:pPr>
            <a:endParaRPr lang="en-US" altLang="zh-CN" sz="3200" dirty="0"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3200" dirty="0">
                <a:latin typeface="+mj-lt"/>
                <a:cs typeface="+mj-lt"/>
              </a:rPr>
              <a:t>研究氛围</a:t>
            </a:r>
            <a:endParaRPr lang="en-US" altLang="zh-CN" sz="3200" dirty="0"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3200" dirty="0">
              <a:latin typeface="+mj-lt"/>
              <a:cs typeface="+mj-lt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3200" dirty="0">
                <a:cs typeface="+mj-lt"/>
              </a:rPr>
              <a:t>必备绝技</a:t>
            </a:r>
            <a:endParaRPr lang="en-US" altLang="zh-CN" sz="3200" dirty="0">
              <a:cs typeface="+mj-lt"/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3200" dirty="0">
              <a:cs typeface="+mj-lt"/>
            </a:endParaRPr>
          </a:p>
          <a:p>
            <a:pPr marL="0" indent="0">
              <a:buNone/>
            </a:pPr>
            <a:endParaRPr lang="en-US" altLang="zh-CN" sz="3200" dirty="0">
              <a:cs typeface="+mj-lt"/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项目资助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latin typeface="+mj-lt"/>
                <a:cs typeface="+mj-lt"/>
              </a:rPr>
              <a:t>Fundings for Young Scientists from NSFC (4)</a:t>
            </a:r>
          </a:p>
          <a:p>
            <a:pPr lvl="1"/>
            <a:r>
              <a:rPr lang="en-US" altLang="zh-CN" sz="2800" dirty="0">
                <a:sym typeface="+mn-ea"/>
              </a:rPr>
              <a:t>Study on some key algorithms of never-ending language learning (61572228), 2016.01-2019.12, </a:t>
            </a:r>
            <a:r>
              <a:rPr lang="zh-CN" altLang="en-US" sz="2800" dirty="0">
                <a:sym typeface="+mn-ea"/>
              </a:rPr>
              <a:t>￥</a:t>
            </a:r>
            <a:r>
              <a:rPr lang="en-US" altLang="zh-CN" sz="2800" dirty="0">
                <a:sym typeface="+mn-ea"/>
              </a:rPr>
              <a:t>792k </a:t>
            </a:r>
          </a:p>
          <a:p>
            <a:pPr lvl="1"/>
            <a:r>
              <a:rPr lang="en-US" altLang="zh-CN" sz="2800" dirty="0">
                <a:sym typeface="+mn-ea"/>
              </a:rPr>
              <a:t>Study on semi-supervised text mining methods based on Affinity Propagation (61103092), 2012.01-2014.12, </a:t>
            </a:r>
            <a:r>
              <a:rPr lang="zh-CN" altLang="en-US" sz="2800" dirty="0">
                <a:sym typeface="+mn-ea"/>
              </a:rPr>
              <a:t>￥</a:t>
            </a:r>
            <a:r>
              <a:rPr lang="en-US" altLang="zh-CN" sz="2800" dirty="0">
                <a:sym typeface="+mn-ea"/>
              </a:rPr>
              <a:t>210k</a:t>
            </a:r>
          </a:p>
          <a:p>
            <a:pPr lvl="1"/>
            <a:r>
              <a:rPr lang="en-US" altLang="zh-CN" sz="2800" dirty="0"/>
              <a:t>Entity relation extraction for open access biomedical literature (61602207), 2017.01-2019.12, </a:t>
            </a:r>
            <a:r>
              <a:rPr lang="zh-CN" altLang="en-US" sz="2800" dirty="0"/>
              <a:t>￥</a:t>
            </a:r>
            <a:r>
              <a:rPr lang="en-US" altLang="zh-CN" sz="2800" dirty="0"/>
              <a:t>240k</a:t>
            </a:r>
          </a:p>
          <a:p>
            <a:r>
              <a:rPr lang="en-US" altLang="zh-CN" b="1" dirty="0">
                <a:latin typeface="+mj-lt"/>
                <a:cs typeface="+mj-lt"/>
              </a:rPr>
              <a:t>Other provincial and ministry-level </a:t>
            </a:r>
            <a:r>
              <a:rPr lang="en-US" altLang="zh-CN" b="1" dirty="0" err="1">
                <a:latin typeface="+mj-lt"/>
                <a:cs typeface="+mj-lt"/>
              </a:rPr>
              <a:t>fundings</a:t>
            </a:r>
            <a:r>
              <a:rPr lang="en-US" altLang="zh-CN" b="1" dirty="0">
                <a:latin typeface="+mj-lt"/>
                <a:cs typeface="+mj-lt"/>
              </a:rPr>
              <a:t> (6)</a:t>
            </a:r>
            <a:endParaRPr lang="zh-CN" altLang="en-US" b="1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47988E-AC71-4A7D-824F-8CB56399AC86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8091" y="5743118"/>
            <a:ext cx="377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Supported 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Jilin University Graduate Innovation Project</a:t>
            </a:r>
            <a:endParaRPr kumimoji="0" lang="zh-CN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457835" y="273685"/>
            <a:ext cx="4595495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513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/>
              <a:t>背景</a:t>
            </a:r>
            <a:endParaRPr lang="zh-CN" altLang="en-US" sz="2800" dirty="0">
              <a:latin typeface="Cronos Pro Subhead" panose="020C0502030603090304" pitchFamily="34" charset="0"/>
            </a:endParaRPr>
          </a:p>
        </p:txBody>
      </p:sp>
      <p:pic>
        <p:nvPicPr>
          <p:cNvPr id="6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633" y="1049338"/>
            <a:ext cx="2816225" cy="4886325"/>
          </a:xfrm>
        </p:spPr>
      </p:pic>
      <p:grpSp>
        <p:nvGrpSpPr>
          <p:cNvPr id="5" name="组合 4"/>
          <p:cNvGrpSpPr/>
          <p:nvPr/>
        </p:nvGrpSpPr>
        <p:grpSpPr>
          <a:xfrm>
            <a:off x="1258888" y="976313"/>
            <a:ext cx="5097462" cy="3161982"/>
            <a:chOff x="1258888" y="976313"/>
            <a:chExt cx="5097462" cy="3161982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103688" y="1687513"/>
              <a:ext cx="122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知识工程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156075" y="3646488"/>
              <a:ext cx="18208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二代基因组技术</a:t>
              </a: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4103688" y="976313"/>
              <a:ext cx="22526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12</a:t>
              </a:r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大新兴颠覆技术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316673" y="1635443"/>
              <a:ext cx="2879725" cy="4333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58888" y="3704908"/>
              <a:ext cx="2881312" cy="4333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879850" y="5594033"/>
            <a:ext cx="4997450" cy="369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麦肯锡研究报告，罗列了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12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大新兴颠覆技术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cs typeface="+mj-lt"/>
              </a:rPr>
              <a:t>知识图谱表示</a:t>
            </a:r>
            <a:r>
              <a:rPr lang="en-US" altLang="zh-CN" dirty="0"/>
              <a:t> </a:t>
            </a:r>
            <a:endParaRPr lang="en-US" altLang="zh-CN" sz="2800" dirty="0"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6A1629-B48A-48FA-8292-CEBEDB2E12F5}"/>
              </a:ext>
            </a:extLst>
          </p:cNvPr>
          <p:cNvSpPr/>
          <p:nvPr/>
        </p:nvSpPr>
        <p:spPr>
          <a:xfrm>
            <a:off x="198050" y="1062130"/>
            <a:ext cx="8886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知识图谱是由Google公司在2012年提出来的一个新的概念。直观地，</a:t>
            </a:r>
            <a:r>
              <a:rPr lang="zh-CN" altLang="en-US" b="1" dirty="0"/>
              <a:t>可以简单地把</a:t>
            </a:r>
            <a:r>
              <a:rPr lang="zh-CN" altLang="en-US" dirty="0"/>
              <a:t>知识图谱</a:t>
            </a:r>
            <a:r>
              <a:rPr lang="zh-CN" altLang="en-US" b="1" dirty="0"/>
              <a:t>理解成多关系图（</a:t>
            </a:r>
            <a:r>
              <a:rPr lang="en-US" altLang="zh-CN" b="1" dirty="0"/>
              <a:t>Multi-relational Graph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098AA6-C62E-467B-9869-2B84B2DBE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6" y="1879366"/>
            <a:ext cx="3400164" cy="1616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cs typeface="+mj-lt"/>
              </a:rPr>
              <a:t>知识图谱表示</a:t>
            </a:r>
            <a:r>
              <a:rPr lang="en-US" altLang="zh-CN" dirty="0"/>
              <a:t> </a:t>
            </a:r>
            <a:endParaRPr lang="en-US" altLang="zh-CN" sz="2800" dirty="0"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6A1629-B48A-48FA-8292-CEBEDB2E12F5}"/>
              </a:ext>
            </a:extLst>
          </p:cNvPr>
          <p:cNvSpPr/>
          <p:nvPr/>
        </p:nvSpPr>
        <p:spPr>
          <a:xfrm>
            <a:off x="198050" y="1062130"/>
            <a:ext cx="8886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知识图谱是由Google公司在2012年提出来的一个新的概念。直观地，</a:t>
            </a:r>
            <a:r>
              <a:rPr lang="zh-CN" altLang="en-US" b="1" dirty="0"/>
              <a:t>可以简单地把</a:t>
            </a:r>
            <a:r>
              <a:rPr lang="zh-CN" altLang="en-US" dirty="0"/>
              <a:t>知识图谱</a:t>
            </a:r>
            <a:r>
              <a:rPr lang="zh-CN" altLang="en-US" b="1" dirty="0"/>
              <a:t>理解成多关系图（</a:t>
            </a:r>
            <a:r>
              <a:rPr lang="en-US" altLang="zh-CN" b="1" dirty="0"/>
              <a:t>Multi-relational Graph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098AA6-C62E-467B-9869-2B84B2DBE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6" y="1879366"/>
            <a:ext cx="3400164" cy="16169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D1CD2A-698B-4426-A00F-937978CE4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16" y="2583737"/>
            <a:ext cx="4653370" cy="2167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3E92E0-571A-460F-9C33-00C3880270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76" y="3928891"/>
            <a:ext cx="2291205" cy="22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0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88E-AC71-4A7D-824F-8CB56399AC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TextBox 11"/>
          <p:cNvSpPr txBox="1"/>
          <p:nvPr/>
        </p:nvSpPr>
        <p:spPr>
          <a:xfrm>
            <a:off x="735965" y="229870"/>
            <a:ext cx="408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13715">
              <a:spcBef>
                <a:spcPct val="0"/>
              </a:spcBef>
              <a:defRPr/>
            </a:pPr>
            <a:r>
              <a:rPr lang="zh-CN" altLang="en-US" sz="2800" dirty="0">
                <a:cs typeface="+mj-lt"/>
              </a:rPr>
              <a:t>生物医学知识图谱实例</a:t>
            </a:r>
            <a:endParaRPr lang="zh-CN" altLang="en-US" sz="2800" dirty="0">
              <a:latin typeface="Cronos Pro Subhead" panose="020C0502030603090304" pitchFamily="34" charset="0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" y="1018572"/>
            <a:ext cx="8952872" cy="37617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345" y="4893441"/>
            <a:ext cx="8883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实体25813，链接</a:t>
            </a:r>
            <a:r>
              <a:rPr lang="en-US" altLang="zh-CN" sz="2400" b="1" dirty="0"/>
              <a:t>2687593</a:t>
            </a:r>
          </a:p>
          <a:p>
            <a:r>
              <a:rPr lang="en-US" altLang="zh-CN" sz="2400" b="1" dirty="0">
                <a:hlinkClick r:id="rId4"/>
              </a:rPr>
              <a:t>https://www.keaml.cn/BMKnowledge/graph.html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38EB0-D6D7-4B64-A2F9-0DBA40B6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时间管理</a:t>
            </a:r>
            <a:r>
              <a:rPr lang="zh-CN" altLang="en-US" dirty="0"/>
              <a:t>：</a:t>
            </a:r>
            <a:r>
              <a:rPr lang="en-US" altLang="zh-CN" dirty="0"/>
              <a:t>Microsoft </a:t>
            </a:r>
            <a:r>
              <a:rPr lang="zh-CN" altLang="en-US" dirty="0"/>
              <a:t>日历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可以与微软账号绑定，实现跨机器使用。</a:t>
            </a:r>
            <a:endParaRPr lang="en-US" altLang="zh-CN" dirty="0"/>
          </a:p>
          <a:p>
            <a:r>
              <a:rPr lang="zh-CN" altLang="en-US" b="1" dirty="0"/>
              <a:t>文档编写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Word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  <a:hlinkClick r:id="rId2"/>
              </a:rPr>
              <a:t>http://zbhrj.jlu.edu.cn/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</a:p>
          <a:p>
            <a:pPr marL="514350" indent="-51435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Latex </a:t>
            </a:r>
            <a:r>
              <a:rPr lang="en-US" altLang="zh-CN" b="1" dirty="0"/>
              <a:t> </a:t>
            </a:r>
            <a:r>
              <a:rPr lang="en-US" altLang="zh-CN" b="1" dirty="0" err="1"/>
              <a:t>MikTex+Texmaker</a:t>
            </a:r>
            <a:endParaRPr lang="zh-CN" altLang="en-US" dirty="0"/>
          </a:p>
          <a:p>
            <a:r>
              <a:rPr lang="zh-CN" altLang="en-US" b="1" dirty="0"/>
              <a:t>画图工具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算法流程图：</a:t>
            </a:r>
            <a:r>
              <a:rPr lang="en-US" altLang="zh-CN" b="1" dirty="0"/>
              <a:t>Visio </a:t>
            </a:r>
            <a:r>
              <a:rPr lang="zh-CN" altLang="en-US" dirty="0"/>
              <a:t>或</a:t>
            </a:r>
            <a:r>
              <a:rPr lang="en-US" altLang="zh-CN" b="1" dirty="0"/>
              <a:t>Rose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软件工程分析设计图：</a:t>
            </a:r>
            <a:r>
              <a:rPr lang="en-US" altLang="zh-CN" b="1" dirty="0"/>
              <a:t>Visio</a:t>
            </a:r>
            <a:r>
              <a:rPr lang="zh-CN" altLang="en-US" dirty="0"/>
              <a:t>或 </a:t>
            </a:r>
            <a:r>
              <a:rPr lang="en-US" altLang="zh-CN" b="1" dirty="0"/>
              <a:t>Rose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系统框架工具</a:t>
            </a:r>
            <a:r>
              <a:rPr lang="en-US" altLang="zh-CN" dirty="0"/>
              <a:t>: </a:t>
            </a:r>
            <a:r>
              <a:rPr lang="en-US" altLang="zh-CN" b="1" dirty="0"/>
              <a:t>Adobe Illustrator (CC.2019.v23.0.3)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b="1" dirty="0"/>
              <a:t>Visio</a:t>
            </a:r>
            <a:r>
              <a:rPr lang="en-US" altLang="zh-CN" dirty="0"/>
              <a:t>;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B54765E-289D-4CA1-9071-3EB04A9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cs typeface="+mj-lt"/>
              </a:rPr>
              <a:t>必备绝技</a:t>
            </a:r>
            <a:endParaRPr lang="en-US" altLang="zh-CN" sz="2800" dirty="0"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8CDEA9-1638-4400-A0B3-FE8CFB421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94" y="1000116"/>
            <a:ext cx="2200574" cy="1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8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38EB0-D6D7-4B64-A2F9-0DBA40B6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参考文献管理工具</a:t>
            </a:r>
            <a:r>
              <a:rPr lang="zh-CN" altLang="en-US" dirty="0"/>
              <a:t>：</a:t>
            </a:r>
            <a:r>
              <a:rPr lang="en-US" altLang="zh-CN" dirty="0"/>
              <a:t>Zotero</a:t>
            </a:r>
          </a:p>
          <a:p>
            <a:r>
              <a:rPr lang="zh-CN" altLang="en-US" b="1" dirty="0"/>
              <a:t>基础课程</a:t>
            </a:r>
            <a:r>
              <a:rPr lang="zh-CN" altLang="en-US" dirty="0"/>
              <a:t>：吴恩达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</a:p>
          <a:p>
            <a:r>
              <a:rPr lang="zh-CN" altLang="en-US" b="1" dirty="0"/>
              <a:t>论文下载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Google scholar; 2.Sci-hub; 3. 985 </a:t>
            </a:r>
            <a:r>
              <a:rPr lang="zh-CN" altLang="en-US" dirty="0"/>
              <a:t>博士论文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CCF </a:t>
            </a:r>
            <a:r>
              <a:rPr lang="zh-CN" altLang="en-US" dirty="0"/>
              <a:t>推荐期刊会议 </a:t>
            </a:r>
            <a:r>
              <a:rPr lang="en-US" altLang="zh-CN" dirty="0"/>
              <a:t>A</a:t>
            </a:r>
            <a:r>
              <a:rPr lang="zh-CN" altLang="en-US" dirty="0"/>
              <a:t>类期刊和会议论文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https://www.ccf.org.cn/xspj/gyml/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中科院一区期刊：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www.letpub.com</a:t>
            </a:r>
            <a:endParaRPr lang="en-US" altLang="zh-CN" dirty="0"/>
          </a:p>
          <a:p>
            <a:r>
              <a:rPr lang="zh-CN" altLang="en-US" b="1" dirty="0"/>
              <a:t>编程工具</a:t>
            </a:r>
            <a:r>
              <a:rPr lang="zh-CN" altLang="en-US" dirty="0"/>
              <a:t>：</a:t>
            </a:r>
            <a:r>
              <a:rPr lang="en-US" altLang="zh-CN" dirty="0"/>
              <a:t>Python, </a:t>
            </a:r>
            <a:r>
              <a:rPr lang="en-US" altLang="zh-CN" dirty="0" err="1"/>
              <a:t>Matlab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B54765E-289D-4CA1-9071-3EB04A9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cs typeface="+mj-lt"/>
              </a:rPr>
              <a:t>必备绝技</a:t>
            </a:r>
            <a:endParaRPr lang="en-US" altLang="zh-CN" sz="2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588065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solidFill>
            <a:srgbClr val="0070C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solidFill>
            <a:srgbClr val="0070C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468</Words>
  <Application>Microsoft Office PowerPoint</Application>
  <PresentationFormat>全屏显示(4:3)</PresentationFormat>
  <Paragraphs>68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Cronos Pro Subhead</vt:lpstr>
      <vt:lpstr>黑体</vt:lpstr>
      <vt:lpstr>华文新魏</vt:lpstr>
      <vt:lpstr>宋体</vt:lpstr>
      <vt:lpstr>微软雅黑</vt:lpstr>
      <vt:lpstr>造字工房俊雅锐宋体验版常规体</vt:lpstr>
      <vt:lpstr>Arial</vt:lpstr>
      <vt:lpstr>Calibri</vt:lpstr>
      <vt:lpstr>Century</vt:lpstr>
      <vt:lpstr>Times New Roman</vt:lpstr>
      <vt:lpstr>Wingdings</vt:lpstr>
      <vt:lpstr>主题1</vt:lpstr>
      <vt:lpstr>1_主题1</vt:lpstr>
      <vt:lpstr>知识工程与机器学习小组</vt:lpstr>
      <vt:lpstr>目录</vt:lpstr>
      <vt:lpstr>项目资助</vt:lpstr>
      <vt:lpstr>PowerPoint 演示文稿</vt:lpstr>
      <vt:lpstr>知识图谱表示 </vt:lpstr>
      <vt:lpstr>知识图谱表示 </vt:lpstr>
      <vt:lpstr>PowerPoint 演示文稿</vt:lpstr>
      <vt:lpstr>必备绝技</vt:lpstr>
      <vt:lpstr>必备绝技</vt:lpstr>
      <vt:lpstr>必备绝技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管 仁初</cp:lastModifiedBy>
  <cp:revision>560</cp:revision>
  <dcterms:created xsi:type="dcterms:W3CDTF">2019-02-23T03:48:00Z</dcterms:created>
  <dcterms:modified xsi:type="dcterms:W3CDTF">2019-09-05T07:37:39Z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