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 id="263" r:id="rId12"/>
    <p:sldId id="264" r:id="rId13"/>
    <p:sldId id="266" r:id="rId14"/>
    <p:sldId id="267" r:id="rId15"/>
    <p:sldId id="268"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7" autoAdjust="0"/>
  </p:normalViewPr>
  <p:slideViewPr>
    <p:cSldViewPr>
      <p:cViewPr varScale="1">
        <p:scale>
          <a:sx n="70" d="100"/>
          <a:sy n="70" d="100"/>
        </p:scale>
        <p:origin x="113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s://storage.googleapis.com/tensorflow/tf-keras-datasets/mnist.npz"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xml"/><Relationship Id="rId6" Type="http://schemas.openxmlformats.org/officeDocument/2006/relationships/hyperlink" Target="https://scikit-learn.or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5486400" y="2337347"/>
            <a:ext cx="4267199" cy="1014380"/>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 </a:t>
            </a:r>
            <a:r>
              <a:rPr lang="en-GB" sz="2800" dirty="0">
                <a:latin typeface="Trebuchet MS"/>
                <a:cs typeface="Trebuchet MS"/>
              </a:rPr>
              <a:t>KEERTHANA T</a:t>
            </a:r>
          </a:p>
          <a:p>
            <a:pPr marL="12700">
              <a:lnSpc>
                <a:spcPct val="100000"/>
              </a:lnSpc>
              <a:spcBef>
                <a:spcPts val="130"/>
              </a:spcBef>
            </a:pPr>
            <a:endParaRPr lang="en-GB" sz="3200" dirty="0">
              <a:latin typeface="Trebuchet MS"/>
              <a:cs typeface="Trebuchet MS"/>
            </a:endParaRPr>
          </a:p>
        </p:txBody>
      </p:sp>
      <p:sp>
        <p:nvSpPr>
          <p:cNvPr id="8" name="object 8"/>
          <p:cNvSpPr txBox="1"/>
          <p:nvPr/>
        </p:nvSpPr>
        <p:spPr>
          <a:xfrm>
            <a:off x="4267200" y="5061948"/>
            <a:ext cx="5562600" cy="628377"/>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FF0000"/>
                </a:solidFill>
                <a:latin typeface="Trebuchet MS"/>
                <a:cs typeface="Trebuchet MS"/>
              </a:rPr>
              <a:t>Final</a:t>
            </a:r>
            <a:r>
              <a:rPr lang="en-IN" sz="2000" b="1" spc="-40" dirty="0">
                <a:solidFill>
                  <a:srgbClr val="FF0000"/>
                </a:solidFill>
                <a:latin typeface="Trebuchet MS"/>
                <a:cs typeface="Trebuchet MS"/>
              </a:rPr>
              <a:t> </a:t>
            </a:r>
            <a:r>
              <a:rPr lang="en-IN" sz="2000" b="1" spc="-10" dirty="0">
                <a:solidFill>
                  <a:srgbClr val="FF0000"/>
                </a:solidFill>
                <a:latin typeface="Trebuchet MS"/>
                <a:cs typeface="Trebuchet MS"/>
              </a:rPr>
              <a:t>Project: HANDWRITTEN DIGIT RECOGNITION USING NEURAL NETWORK</a:t>
            </a:r>
            <a:endParaRPr sz="2000" dirty="0">
              <a:solidFill>
                <a:srgbClr val="FF000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extBox 12">
            <a:extLst>
              <a:ext uri="{FF2B5EF4-FFF2-40B4-BE49-F238E27FC236}">
                <a16:creationId xmlns:a16="http://schemas.microsoft.com/office/drawing/2014/main" id="{E6AE396C-D21B-5C1B-CA04-E5755BD1EE61}"/>
              </a:ext>
            </a:extLst>
          </p:cNvPr>
          <p:cNvSpPr txBox="1"/>
          <p:nvPr/>
        </p:nvSpPr>
        <p:spPr>
          <a:xfrm>
            <a:off x="4267200" y="3060174"/>
            <a:ext cx="7010017" cy="2003112"/>
          </a:xfrm>
          <a:prstGeom prst="rect">
            <a:avLst/>
          </a:prstGeom>
          <a:noFill/>
        </p:spPr>
        <p:txBody>
          <a:bodyPr wrap="square">
            <a:spAutoFit/>
          </a:bodyPr>
          <a:lstStyle/>
          <a:p>
            <a:pPr marL="12700">
              <a:lnSpc>
                <a:spcPct val="100000"/>
              </a:lnSpc>
              <a:spcBef>
                <a:spcPts val="130"/>
              </a:spcBef>
            </a:pPr>
            <a:r>
              <a:rPr lang="en-GB" sz="2000" dirty="0">
                <a:latin typeface="Trebuchet MS"/>
                <a:cs typeface="Trebuchet MS"/>
              </a:rPr>
              <a:t>COLLEGE NAME: SARANATHAN COLLEGE OF ENGINEERING</a:t>
            </a:r>
          </a:p>
          <a:p>
            <a:pPr marL="12700">
              <a:lnSpc>
                <a:spcPct val="100000"/>
              </a:lnSpc>
              <a:spcBef>
                <a:spcPts val="130"/>
              </a:spcBef>
            </a:pPr>
            <a:r>
              <a:rPr lang="en-GB" sz="2000" dirty="0">
                <a:latin typeface="Trebuchet MS"/>
                <a:cs typeface="Trebuchet MS"/>
              </a:rPr>
              <a:t>BRANCH:ARTIFICIAL INTELLIGENCE AND DATA SCIENCE</a:t>
            </a:r>
          </a:p>
          <a:p>
            <a:pPr marL="12700">
              <a:lnSpc>
                <a:spcPct val="100000"/>
              </a:lnSpc>
              <a:spcBef>
                <a:spcPts val="130"/>
              </a:spcBef>
            </a:pPr>
            <a:r>
              <a:rPr lang="en-GB" sz="2000" dirty="0">
                <a:latin typeface="Trebuchet MS"/>
                <a:cs typeface="Trebuchet MS"/>
              </a:rPr>
              <a:t>YEAR: THIRD YEAR</a:t>
            </a:r>
          </a:p>
          <a:p>
            <a:pPr marL="12700">
              <a:lnSpc>
                <a:spcPct val="100000"/>
              </a:lnSpc>
              <a:spcBef>
                <a:spcPts val="130"/>
              </a:spcBef>
            </a:pPr>
            <a:r>
              <a:rPr lang="en-GB" sz="2000" dirty="0">
                <a:latin typeface="Trebuchet MS"/>
                <a:cs typeface="Trebuchet MS"/>
              </a:rPr>
              <a:t>NM ID: au813821243031</a:t>
            </a:r>
          </a:p>
          <a:p>
            <a:pPr marL="12700">
              <a:spcBef>
                <a:spcPts val="130"/>
              </a:spcBef>
            </a:pPr>
            <a:r>
              <a:rPr lang="en-GB" sz="2000" dirty="0">
                <a:latin typeface="Trebuchet MS"/>
                <a:cs typeface="Trebuchet MS"/>
              </a:rPr>
              <a:t>REGISTER NUMBER:813821243031</a:t>
            </a:r>
          </a:p>
          <a:p>
            <a:pPr marL="12700">
              <a:lnSpc>
                <a:spcPct val="100000"/>
              </a:lnSpc>
              <a:spcBef>
                <a:spcPts val="130"/>
              </a:spcBef>
            </a:pPr>
            <a:r>
              <a:rPr lang="en-GB" sz="2000" dirty="0">
                <a:latin typeface="Trebuchet MS"/>
                <a:cs typeface="Trebuchet MS"/>
              </a:rPr>
              <a:t>EMAIL ID: senthilkumarmuthunathan@gmail.com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FDB9-5F5F-3260-10B3-1DCF5C76F73A}"/>
              </a:ext>
            </a:extLst>
          </p:cNvPr>
          <p:cNvSpPr>
            <a:spLocks noGrp="1"/>
          </p:cNvSpPr>
          <p:nvPr>
            <p:ph type="ctrTitle"/>
          </p:nvPr>
        </p:nvSpPr>
        <p:spPr>
          <a:xfrm>
            <a:off x="739774" y="291147"/>
            <a:ext cx="7413625" cy="547053"/>
          </a:xfrm>
        </p:spPr>
        <p:txBody>
          <a:bodyPr/>
          <a:lstStyle/>
          <a:p>
            <a:r>
              <a:rPr lang="en-IN" sz="3200" dirty="0"/>
              <a:t>ALGORITHM AND DEPLOYMENT</a:t>
            </a:r>
          </a:p>
        </p:txBody>
      </p:sp>
      <p:sp>
        <p:nvSpPr>
          <p:cNvPr id="3" name="Subtitle 2">
            <a:extLst>
              <a:ext uri="{FF2B5EF4-FFF2-40B4-BE49-F238E27FC236}">
                <a16:creationId xmlns:a16="http://schemas.microsoft.com/office/drawing/2014/main" id="{D69E3FAC-D9A6-212F-296D-609C3EE55FBC}"/>
              </a:ext>
            </a:extLst>
          </p:cNvPr>
          <p:cNvSpPr>
            <a:spLocks noGrp="1"/>
          </p:cNvSpPr>
          <p:nvPr>
            <p:ph type="subTitle" idx="4"/>
          </p:nvPr>
        </p:nvSpPr>
        <p:spPr>
          <a:xfrm>
            <a:off x="533400" y="838200"/>
            <a:ext cx="8534400" cy="5728653"/>
          </a:xfrm>
        </p:spPr>
        <p:txBody>
          <a:bodyPr/>
          <a:lstStyle/>
          <a:p>
            <a:r>
              <a:rPr lang="en-IN" sz="2400" b="1" dirty="0"/>
              <a:t>DATA PREPARATION:</a:t>
            </a:r>
          </a:p>
          <a:p>
            <a:r>
              <a:rPr lang="en-US" sz="2000" dirty="0"/>
              <a:t>To download the MNIST dataset from TensorFlow-</a:t>
            </a:r>
            <a:r>
              <a:rPr lang="en-US" sz="2000" dirty="0" err="1"/>
              <a:t>Keras</a:t>
            </a:r>
            <a:r>
              <a:rPr lang="en-US" sz="2000" dirty="0"/>
              <a:t>, visit the official TensorFlow website or </a:t>
            </a:r>
            <a:r>
              <a:rPr lang="en-US" sz="2000" dirty="0" err="1"/>
              <a:t>keras</a:t>
            </a:r>
            <a:r>
              <a:rPr lang="en-US" sz="2000" dirty="0"/>
              <a:t> downloading the</a:t>
            </a:r>
            <a:r>
              <a:rPr lang="en-US" sz="2000" b="1" dirty="0"/>
              <a:t> MNIST </a:t>
            </a:r>
            <a:r>
              <a:rPr lang="en-US" sz="2000" dirty="0"/>
              <a:t>dataset.</a:t>
            </a:r>
            <a:endParaRPr lang="en-IN" sz="2000" dirty="0"/>
          </a:p>
          <a:p>
            <a:endParaRPr lang="en-IN" dirty="0"/>
          </a:p>
          <a:p>
            <a:r>
              <a:rPr lang="en-US" sz="2400" b="1" dirty="0"/>
              <a:t>SEQUENTIAL MODEL:</a:t>
            </a:r>
          </a:p>
          <a:p>
            <a:pPr marL="342900" indent="-342900">
              <a:buFont typeface="Wingdings" panose="05000000000000000000" pitchFamily="2" charset="2"/>
              <a:buChar char="q"/>
            </a:pPr>
            <a:r>
              <a:rPr lang="en-US" sz="2400" dirty="0"/>
              <a:t>The sequential model allows for a straightforward layer-by-layer configuration of the neural network, making it easy to understand and implementation. Layers are added sequentially, and each layer is fully connected to the next, enabling a clear flow of data from input to output without complex connection.</a:t>
            </a:r>
          </a:p>
          <a:p>
            <a:pPr marL="342900" indent="-342900">
              <a:buFont typeface="Wingdings" panose="05000000000000000000" pitchFamily="2" charset="2"/>
              <a:buChar char="q"/>
            </a:pPr>
            <a:r>
              <a:rPr lang="en-US" sz="2400" dirty="0"/>
              <a:t>This architecture is well-suited for tasks like handwritten digit recognition, where data flows through the network in one direction, allowing for quick forward propagation of information.</a:t>
            </a:r>
          </a:p>
          <a:p>
            <a:endParaRPr lang="en-US" sz="2000" dirty="0"/>
          </a:p>
          <a:p>
            <a:r>
              <a:rPr lang="en-US" sz="2400" b="1" dirty="0"/>
              <a:t>DEPLOYMENT:</a:t>
            </a:r>
          </a:p>
          <a:p>
            <a:r>
              <a:rPr lang="en-US" sz="2400" dirty="0"/>
              <a:t>The trained sequential model was deployed in the </a:t>
            </a:r>
            <a:r>
              <a:rPr lang="en-US" sz="2400" dirty="0" err="1"/>
              <a:t>Github</a:t>
            </a:r>
            <a:r>
              <a:rPr lang="en-US" sz="2400" dirty="0"/>
              <a:t> repository.</a:t>
            </a:r>
            <a:endParaRPr lang="en-IN" sz="2400" dirty="0"/>
          </a:p>
        </p:txBody>
      </p:sp>
    </p:spTree>
    <p:extLst>
      <p:ext uri="{BB962C8B-B14F-4D97-AF65-F5344CB8AC3E}">
        <p14:creationId xmlns:p14="http://schemas.microsoft.com/office/powerpoint/2010/main" val="5575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9" name="Rectangle 8"/>
          <p:cNvSpPr/>
          <p:nvPr/>
        </p:nvSpPr>
        <p:spPr>
          <a:xfrm>
            <a:off x="2286000" y="1371600"/>
            <a:ext cx="9525000" cy="4154984"/>
          </a:xfrm>
          <a:prstGeom prst="rect">
            <a:avLst/>
          </a:prstGeom>
        </p:spPr>
        <p:txBody>
          <a:bodyPr wrap="square">
            <a:spAutoFit/>
          </a:bodyPr>
          <a:lstStyle/>
          <a:p>
            <a:r>
              <a:rPr lang="en-GB" sz="2400" b="1" dirty="0"/>
              <a:t>1</a:t>
            </a:r>
            <a:r>
              <a:rPr lang="en-GB" sz="2400" dirty="0"/>
              <a:t>. </a:t>
            </a:r>
            <a:r>
              <a:rPr lang="en-GB" sz="2400" b="1" dirty="0"/>
              <a:t>Accessibility-first Approach</a:t>
            </a:r>
            <a:r>
              <a:rPr lang="en-GB" sz="2400" dirty="0"/>
              <a:t>: Prioritizing Accessibility for Disabled Users</a:t>
            </a:r>
          </a:p>
          <a:p>
            <a:r>
              <a:rPr lang="en-GB" sz="2400" b="1" dirty="0"/>
              <a:t>2</a:t>
            </a:r>
            <a:r>
              <a:rPr lang="en-GB" sz="2400" dirty="0"/>
              <a:t>. </a:t>
            </a:r>
            <a:r>
              <a:rPr lang="en-GB" sz="2400" b="1" dirty="0"/>
              <a:t>User-friendly Interfaces</a:t>
            </a:r>
            <a:r>
              <a:rPr lang="en-GB" sz="2400" dirty="0"/>
              <a:t>: Making Interaction Intuitive and Easy</a:t>
            </a:r>
          </a:p>
          <a:p>
            <a:r>
              <a:rPr lang="en-GB" sz="2400" b="1" dirty="0"/>
              <a:t>3</a:t>
            </a:r>
            <a:r>
              <a:rPr lang="en-GB" sz="2400" dirty="0"/>
              <a:t>. </a:t>
            </a:r>
            <a:r>
              <a:rPr lang="en-GB" sz="2400" b="1" dirty="0"/>
              <a:t>Adaptive Neural Network Models</a:t>
            </a:r>
            <a:r>
              <a:rPr lang="en-GB" sz="2400" dirty="0"/>
              <a:t>: Dynamic Learning for Improved Recognition</a:t>
            </a:r>
          </a:p>
          <a:p>
            <a:r>
              <a:rPr lang="en-GB" sz="2400" b="1" dirty="0"/>
              <a:t>4</a:t>
            </a:r>
            <a:r>
              <a:rPr lang="en-GB" sz="2400" dirty="0"/>
              <a:t>. </a:t>
            </a:r>
            <a:r>
              <a:rPr lang="en-GB" sz="2400" b="1" dirty="0"/>
              <a:t>Integration with Assistive Technologies</a:t>
            </a:r>
            <a:r>
              <a:rPr lang="en-GB" sz="2400" dirty="0"/>
              <a:t>: Seamlessly Enhancing Accessibility</a:t>
            </a:r>
          </a:p>
          <a:p>
            <a:r>
              <a:rPr lang="en-GB" sz="2400" b="1" dirty="0"/>
              <a:t>5</a:t>
            </a:r>
            <a:r>
              <a:rPr lang="en-GB" sz="2400" dirty="0"/>
              <a:t>. </a:t>
            </a:r>
            <a:r>
              <a:rPr lang="en-GB" sz="2400" b="1" dirty="0"/>
              <a:t>Continuous Improvement through User Feedback</a:t>
            </a:r>
            <a:r>
              <a:rPr lang="en-GB" sz="2400" dirty="0"/>
              <a:t>: Iterative Refinement for Better User Experience</a:t>
            </a:r>
          </a:p>
          <a:p>
            <a:r>
              <a:rPr lang="en-GB" sz="2400" b="1" dirty="0"/>
              <a:t>6</a:t>
            </a:r>
            <a:r>
              <a:rPr lang="en-GB" sz="2400" dirty="0"/>
              <a:t>. </a:t>
            </a:r>
            <a:r>
              <a:rPr lang="en-GB" sz="2400" b="1" dirty="0"/>
              <a:t>Empowerment of Disabled Individuals</a:t>
            </a:r>
            <a:r>
              <a:rPr lang="en-GB" sz="2400" dirty="0"/>
              <a:t>: Enabling Independence and Inclusion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a:spLocks noGrp="1"/>
          </p:cNvSpPr>
          <p:nvPr>
            <p:ph type="ctrTitle"/>
          </p:nvPr>
        </p:nvSpPr>
        <p:spPr>
          <a:xfrm>
            <a:off x="762000" y="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Magenta Step Venn Diagram.png"/>
          <p:cNvPicPr>
            <a:picLocks noChangeAspect="1"/>
          </p:cNvPicPr>
          <p:nvPr/>
        </p:nvPicPr>
        <p:blipFill>
          <a:blip r:embed="rId3"/>
          <a:stretch>
            <a:fillRect/>
          </a:stretch>
        </p:blipFill>
        <p:spPr>
          <a:xfrm>
            <a:off x="609600" y="838200"/>
            <a:ext cx="7924800" cy="5943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png"/>
          <p:cNvPicPr>
            <a:picLocks noChangeAspect="1"/>
          </p:cNvPicPr>
          <p:nvPr/>
        </p:nvPicPr>
        <p:blipFill>
          <a:blip r:embed="rId2"/>
          <a:stretch>
            <a:fillRect/>
          </a:stretch>
        </p:blipFill>
        <p:spPr>
          <a:xfrm>
            <a:off x="304800" y="762000"/>
            <a:ext cx="9144000" cy="1838582"/>
          </a:xfrm>
          <a:prstGeom prst="rect">
            <a:avLst/>
          </a:prstGeom>
          <a:ln>
            <a:solidFill>
              <a:schemeClr val="tx1"/>
            </a:solidFill>
          </a:ln>
        </p:spPr>
      </p:pic>
      <p:sp>
        <p:nvSpPr>
          <p:cNvPr id="4" name="TextBox 3"/>
          <p:cNvSpPr txBox="1"/>
          <p:nvPr/>
        </p:nvSpPr>
        <p:spPr>
          <a:xfrm>
            <a:off x="685800" y="228600"/>
            <a:ext cx="4343400" cy="369332"/>
          </a:xfrm>
          <a:prstGeom prst="rect">
            <a:avLst/>
          </a:prstGeom>
          <a:noFill/>
          <a:ln>
            <a:solidFill>
              <a:schemeClr val="tx1"/>
            </a:solidFill>
          </a:ln>
        </p:spPr>
        <p:txBody>
          <a:bodyPr wrap="square" rtlCol="0">
            <a:spAutoFit/>
          </a:bodyPr>
          <a:lstStyle/>
          <a:p>
            <a:r>
              <a:rPr lang="en-GB" b="1" dirty="0"/>
              <a:t>Importing dependencies and dataset </a:t>
            </a:r>
            <a:endParaRPr lang="en-US" b="1" dirty="0"/>
          </a:p>
        </p:txBody>
      </p:sp>
      <p:pic>
        <p:nvPicPr>
          <p:cNvPr id="1028" name="Picture 4" descr="C:\Users\248001\AppData\Local\Packages\Microsoft.Windows.Photos_8wekyb3d8bbwe\TempState\ShareServiceTempFolder\2.2.jpeg"/>
          <p:cNvPicPr>
            <a:picLocks noChangeAspect="1" noChangeArrowheads="1"/>
          </p:cNvPicPr>
          <p:nvPr/>
        </p:nvPicPr>
        <p:blipFill>
          <a:blip r:embed="rId3"/>
          <a:srcRect/>
          <a:stretch>
            <a:fillRect/>
          </a:stretch>
        </p:blipFill>
        <p:spPr bwMode="auto">
          <a:xfrm>
            <a:off x="304800" y="3276600"/>
            <a:ext cx="2584450" cy="2819400"/>
          </a:xfrm>
          <a:prstGeom prst="rect">
            <a:avLst/>
          </a:prstGeom>
          <a:noFill/>
          <a:ln>
            <a:solidFill>
              <a:schemeClr val="tx1"/>
            </a:solidFill>
          </a:ln>
        </p:spPr>
      </p:pic>
      <p:pic>
        <p:nvPicPr>
          <p:cNvPr id="1029" name="Picture 5" descr="C:\Users\248001\Pictures\3.1.png"/>
          <p:cNvPicPr>
            <a:picLocks noChangeAspect="1" noChangeArrowheads="1"/>
          </p:cNvPicPr>
          <p:nvPr/>
        </p:nvPicPr>
        <p:blipFill>
          <a:blip r:embed="rId4"/>
          <a:srcRect/>
          <a:stretch>
            <a:fillRect/>
          </a:stretch>
        </p:blipFill>
        <p:spPr bwMode="auto">
          <a:xfrm>
            <a:off x="3048000" y="3352800"/>
            <a:ext cx="3505200" cy="2873851"/>
          </a:xfrm>
          <a:prstGeom prst="rect">
            <a:avLst/>
          </a:prstGeom>
          <a:noFill/>
          <a:ln>
            <a:solidFill>
              <a:schemeClr val="tx1"/>
            </a:solidFill>
          </a:ln>
        </p:spPr>
      </p:pic>
      <p:pic>
        <p:nvPicPr>
          <p:cNvPr id="1030" name="Picture 6" descr="C:\Users\248001\Pictures\4.1.png"/>
          <p:cNvPicPr>
            <a:picLocks noChangeAspect="1" noChangeArrowheads="1"/>
          </p:cNvPicPr>
          <p:nvPr/>
        </p:nvPicPr>
        <p:blipFill>
          <a:blip r:embed="rId5"/>
          <a:srcRect/>
          <a:stretch>
            <a:fillRect/>
          </a:stretch>
        </p:blipFill>
        <p:spPr bwMode="auto">
          <a:xfrm>
            <a:off x="6629400" y="3352800"/>
            <a:ext cx="3809999" cy="3048000"/>
          </a:xfrm>
          <a:prstGeom prst="rect">
            <a:avLst/>
          </a:prstGeom>
          <a:noFill/>
          <a:ln>
            <a:solidFill>
              <a:schemeClr val="tx1"/>
            </a:solidFill>
          </a:ln>
        </p:spPr>
      </p:pic>
      <p:sp>
        <p:nvSpPr>
          <p:cNvPr id="9" name="TextBox 8"/>
          <p:cNvSpPr txBox="1"/>
          <p:nvPr/>
        </p:nvSpPr>
        <p:spPr>
          <a:xfrm>
            <a:off x="533400" y="2743200"/>
            <a:ext cx="2286000" cy="369332"/>
          </a:xfrm>
          <a:prstGeom prst="rect">
            <a:avLst/>
          </a:prstGeom>
          <a:noFill/>
          <a:ln>
            <a:solidFill>
              <a:schemeClr val="tx1"/>
            </a:solidFill>
          </a:ln>
        </p:spPr>
        <p:txBody>
          <a:bodyPr wrap="square" rtlCol="0">
            <a:spAutoFit/>
          </a:bodyPr>
          <a:lstStyle/>
          <a:p>
            <a:r>
              <a:rPr lang="en-GB" b="1" dirty="0" err="1"/>
              <a:t>Preprocessing</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248001\Pictures\5.1.png"/>
          <p:cNvPicPr>
            <a:picLocks noChangeAspect="1" noChangeArrowheads="1"/>
          </p:cNvPicPr>
          <p:nvPr/>
        </p:nvPicPr>
        <p:blipFill>
          <a:blip r:embed="rId2"/>
          <a:srcRect/>
          <a:stretch>
            <a:fillRect/>
          </a:stretch>
        </p:blipFill>
        <p:spPr bwMode="auto">
          <a:xfrm>
            <a:off x="0" y="0"/>
            <a:ext cx="9601200" cy="3276600"/>
          </a:xfrm>
          <a:prstGeom prst="rect">
            <a:avLst/>
          </a:prstGeom>
          <a:noFill/>
          <a:ln>
            <a:solidFill>
              <a:schemeClr val="tx1"/>
            </a:solidFill>
          </a:ln>
        </p:spPr>
      </p:pic>
      <p:pic>
        <p:nvPicPr>
          <p:cNvPr id="3074" name="Picture 2" descr="C:\Users\248001\Pictures\6.1.png"/>
          <p:cNvPicPr>
            <a:picLocks noChangeAspect="1" noChangeArrowheads="1"/>
          </p:cNvPicPr>
          <p:nvPr/>
        </p:nvPicPr>
        <p:blipFill>
          <a:blip r:embed="rId3"/>
          <a:srcRect/>
          <a:stretch>
            <a:fillRect/>
          </a:stretch>
        </p:blipFill>
        <p:spPr bwMode="auto">
          <a:xfrm>
            <a:off x="76200" y="3460229"/>
            <a:ext cx="9448800" cy="3397771"/>
          </a:xfrm>
          <a:prstGeom prst="rect">
            <a:avLst/>
          </a:prstGeom>
          <a:noFill/>
          <a:ln>
            <a:solidFill>
              <a:schemeClr val="tx1"/>
            </a:solidFill>
          </a:ln>
        </p:spPr>
      </p:pic>
      <p:sp>
        <p:nvSpPr>
          <p:cNvPr id="6" name="TextBox 5"/>
          <p:cNvSpPr txBox="1"/>
          <p:nvPr/>
        </p:nvSpPr>
        <p:spPr>
          <a:xfrm>
            <a:off x="9677400" y="914400"/>
            <a:ext cx="2057400" cy="369332"/>
          </a:xfrm>
          <a:prstGeom prst="rect">
            <a:avLst/>
          </a:prstGeom>
          <a:noFill/>
          <a:ln>
            <a:solidFill>
              <a:schemeClr val="tx1"/>
            </a:solidFill>
          </a:ln>
        </p:spPr>
        <p:txBody>
          <a:bodyPr wrap="square" rtlCol="0">
            <a:spAutoFit/>
          </a:bodyPr>
          <a:lstStyle/>
          <a:p>
            <a:r>
              <a:rPr lang="en-GB" b="1" dirty="0"/>
              <a:t>Model Training </a:t>
            </a:r>
            <a:endParaRPr lang="en-US" b="1" dirty="0"/>
          </a:p>
        </p:txBody>
      </p:sp>
      <p:sp>
        <p:nvSpPr>
          <p:cNvPr id="7" name="TextBox 6"/>
          <p:cNvSpPr txBox="1"/>
          <p:nvPr/>
        </p:nvSpPr>
        <p:spPr>
          <a:xfrm>
            <a:off x="9601200" y="3733800"/>
            <a:ext cx="2057400" cy="369332"/>
          </a:xfrm>
          <a:prstGeom prst="rect">
            <a:avLst/>
          </a:prstGeom>
          <a:noFill/>
          <a:ln>
            <a:solidFill>
              <a:schemeClr val="tx1"/>
            </a:solidFill>
          </a:ln>
        </p:spPr>
        <p:txBody>
          <a:bodyPr wrap="square" rtlCol="0">
            <a:spAutoFit/>
          </a:bodyPr>
          <a:lstStyle/>
          <a:p>
            <a:r>
              <a:rPr lang="en-GB" b="1" dirty="0"/>
              <a:t>Model Evaluate</a:t>
            </a:r>
            <a:endParaRPr lang="en-US" b="1" dirty="0"/>
          </a:p>
        </p:txBody>
      </p:sp>
      <p:sp>
        <p:nvSpPr>
          <p:cNvPr id="8" name="TextBox 7"/>
          <p:cNvSpPr txBox="1"/>
          <p:nvPr/>
        </p:nvSpPr>
        <p:spPr>
          <a:xfrm>
            <a:off x="9601200" y="5257800"/>
            <a:ext cx="2057400" cy="369332"/>
          </a:xfrm>
          <a:prstGeom prst="rect">
            <a:avLst/>
          </a:prstGeom>
          <a:noFill/>
          <a:ln>
            <a:solidFill>
              <a:schemeClr val="tx1"/>
            </a:solidFill>
          </a:ln>
        </p:spPr>
        <p:txBody>
          <a:bodyPr wrap="square" rtlCol="0">
            <a:spAutoFit/>
          </a:bodyPr>
          <a:lstStyle/>
          <a:p>
            <a:r>
              <a:rPr lang="en-GB" b="1" dirty="0"/>
              <a:t>Model Prediction</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248001\AppData\Local\Packages\Microsoft.Windows.Photos_8wekyb3d8bbwe\TempState\ShareServiceTempFolder\7.1.jpeg"/>
          <p:cNvPicPr>
            <a:picLocks noChangeAspect="1" noChangeArrowheads="1"/>
          </p:cNvPicPr>
          <p:nvPr/>
        </p:nvPicPr>
        <p:blipFill>
          <a:blip r:embed="rId2"/>
          <a:srcRect/>
          <a:stretch>
            <a:fillRect/>
          </a:stretch>
        </p:blipFill>
        <p:spPr bwMode="auto">
          <a:xfrm>
            <a:off x="152400" y="152400"/>
            <a:ext cx="5638800" cy="3343579"/>
          </a:xfrm>
          <a:prstGeom prst="rect">
            <a:avLst/>
          </a:prstGeom>
          <a:noFill/>
          <a:ln>
            <a:solidFill>
              <a:schemeClr val="tx1"/>
            </a:solidFill>
          </a:ln>
        </p:spPr>
      </p:pic>
      <p:sp>
        <p:nvSpPr>
          <p:cNvPr id="4" name="TextBox 3"/>
          <p:cNvSpPr txBox="1"/>
          <p:nvPr/>
        </p:nvSpPr>
        <p:spPr>
          <a:xfrm>
            <a:off x="1066800" y="3657600"/>
            <a:ext cx="3200400" cy="369332"/>
          </a:xfrm>
          <a:prstGeom prst="rect">
            <a:avLst/>
          </a:prstGeom>
          <a:noFill/>
          <a:ln>
            <a:solidFill>
              <a:schemeClr val="tx1"/>
            </a:solidFill>
          </a:ln>
        </p:spPr>
        <p:txBody>
          <a:bodyPr wrap="square" rtlCol="0">
            <a:spAutoFit/>
          </a:bodyPr>
          <a:lstStyle/>
          <a:p>
            <a:r>
              <a:rPr lang="en-GB" b="1" dirty="0"/>
              <a:t>Model Confusion Matrix </a:t>
            </a:r>
            <a:endParaRPr lang="en-US" b="1" dirty="0"/>
          </a:p>
        </p:txBody>
      </p:sp>
      <p:sp>
        <p:nvSpPr>
          <p:cNvPr id="5" name="TextBox 4"/>
          <p:cNvSpPr txBox="1"/>
          <p:nvPr/>
        </p:nvSpPr>
        <p:spPr>
          <a:xfrm>
            <a:off x="7162800" y="6019800"/>
            <a:ext cx="1600200" cy="369332"/>
          </a:xfrm>
          <a:prstGeom prst="rect">
            <a:avLst/>
          </a:prstGeom>
          <a:noFill/>
          <a:ln>
            <a:solidFill>
              <a:schemeClr val="tx1"/>
            </a:solidFill>
          </a:ln>
        </p:spPr>
        <p:txBody>
          <a:bodyPr wrap="square" rtlCol="0">
            <a:spAutoFit/>
          </a:bodyPr>
          <a:lstStyle/>
          <a:p>
            <a:r>
              <a:rPr lang="en-GB" b="1" dirty="0"/>
              <a:t>Visualisation </a:t>
            </a:r>
            <a:endParaRPr lang="en-US" b="1" dirty="0"/>
          </a:p>
        </p:txBody>
      </p:sp>
      <p:pic>
        <p:nvPicPr>
          <p:cNvPr id="2054" name="Picture 6" descr="C:\Users\248001\AppData\Local\Packages\Microsoft.Windows.Photos_8wekyb3d8bbwe\TempState\ShareServiceTempFolder\11.1.jpeg"/>
          <p:cNvPicPr>
            <a:picLocks noChangeAspect="1" noChangeArrowheads="1"/>
          </p:cNvPicPr>
          <p:nvPr/>
        </p:nvPicPr>
        <p:blipFill>
          <a:blip r:embed="rId3"/>
          <a:srcRect/>
          <a:stretch>
            <a:fillRect/>
          </a:stretch>
        </p:blipFill>
        <p:spPr bwMode="auto">
          <a:xfrm>
            <a:off x="5943600" y="1676400"/>
            <a:ext cx="4572000" cy="4212196"/>
          </a:xfrm>
          <a:prstGeom prst="rect">
            <a:avLst/>
          </a:prstGeom>
          <a:no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16</a:t>
            </a:fld>
            <a:endParaRPr spc="-25" dirty="0"/>
          </a:p>
        </p:txBody>
      </p:sp>
      <p:sp>
        <p:nvSpPr>
          <p:cNvPr id="8" name="object 8"/>
          <p:cNvSpPr txBox="1"/>
          <p:nvPr/>
        </p:nvSpPr>
        <p:spPr>
          <a:xfrm>
            <a:off x="609600" y="5562600"/>
            <a:ext cx="9067800" cy="63222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https://colab.research.google.com/drive/1bXCW1cCi-Aoiy5-9MKTF1QGEDmh0K70N?usp=sharing</a:t>
            </a:r>
            <a:endParaRPr sz="2000">
              <a:latin typeface="Trebuchet MS"/>
              <a:cs typeface="Trebuchet MS"/>
            </a:endParaRPr>
          </a:p>
        </p:txBody>
      </p:sp>
      <p:pic>
        <p:nvPicPr>
          <p:cNvPr id="11" name="Picture 10" descr="res.png"/>
          <p:cNvPicPr>
            <a:picLocks noChangeAspect="1"/>
          </p:cNvPicPr>
          <p:nvPr/>
        </p:nvPicPr>
        <p:blipFill>
          <a:blip r:embed="rId3"/>
          <a:stretch>
            <a:fillRect/>
          </a:stretch>
        </p:blipFill>
        <p:spPr>
          <a:xfrm>
            <a:off x="762000" y="1295400"/>
            <a:ext cx="3148122" cy="3657600"/>
          </a:xfrm>
          <a:prstGeom prst="rect">
            <a:avLst/>
          </a:prstGeom>
          <a:ln>
            <a:solidFill>
              <a:schemeClr val="tx1"/>
            </a:solidFill>
          </a:ln>
        </p:spPr>
      </p:pic>
      <p:pic>
        <p:nvPicPr>
          <p:cNvPr id="12" name="Picture 11" descr="res2.png"/>
          <p:cNvPicPr>
            <a:picLocks noChangeAspect="1"/>
          </p:cNvPicPr>
          <p:nvPr/>
        </p:nvPicPr>
        <p:blipFill>
          <a:blip r:embed="rId4"/>
          <a:stretch>
            <a:fillRect/>
          </a:stretch>
        </p:blipFill>
        <p:spPr>
          <a:xfrm>
            <a:off x="4343400" y="1295400"/>
            <a:ext cx="3332165" cy="3657600"/>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82AB-56ED-888A-F670-EEED1292E74E}"/>
              </a:ext>
            </a:extLst>
          </p:cNvPr>
          <p:cNvSpPr>
            <a:spLocks noGrp="1"/>
          </p:cNvSpPr>
          <p:nvPr>
            <p:ph type="title"/>
          </p:nvPr>
        </p:nvSpPr>
        <p:spPr>
          <a:xfrm>
            <a:off x="558165" y="385444"/>
            <a:ext cx="9764395" cy="1231106"/>
          </a:xfrm>
        </p:spPr>
        <p:txBody>
          <a:bodyPr/>
          <a:lstStyle/>
          <a:p>
            <a:r>
              <a:rPr lang="en-IN" dirty="0"/>
              <a:t>CONCLUSION</a:t>
            </a:r>
            <a:br>
              <a:rPr lang="en-IN" sz="3200" dirty="0"/>
            </a:br>
            <a:endParaRPr lang="en-IN" sz="3200" dirty="0"/>
          </a:p>
        </p:txBody>
      </p:sp>
      <p:sp>
        <p:nvSpPr>
          <p:cNvPr id="4" name="TextBox 3">
            <a:extLst>
              <a:ext uri="{FF2B5EF4-FFF2-40B4-BE49-F238E27FC236}">
                <a16:creationId xmlns:a16="http://schemas.microsoft.com/office/drawing/2014/main" id="{D90E3FC3-129F-6C32-95DD-4924A6D21450}"/>
              </a:ext>
            </a:extLst>
          </p:cNvPr>
          <p:cNvSpPr txBox="1"/>
          <p:nvPr/>
        </p:nvSpPr>
        <p:spPr>
          <a:xfrm>
            <a:off x="590120" y="1295400"/>
            <a:ext cx="8934880" cy="3108543"/>
          </a:xfrm>
          <a:prstGeom prst="rect">
            <a:avLst/>
          </a:prstGeom>
          <a:noFill/>
        </p:spPr>
        <p:txBody>
          <a:bodyPr wrap="square">
            <a:spAutoFit/>
          </a:bodyPr>
          <a:lstStyle/>
          <a:p>
            <a:r>
              <a:rPr lang="en-US" sz="2800" dirty="0"/>
              <a:t>In conclusion, leveraging a sequential model of a feedforward neural network offers a straightforward yet effective approach for handwritten digit recognition, providing efficient training and inference processes. With careful consideration of system requirements and algorithmic design, this project aims to deliver accurate and scalable digit recognition capabilities.</a:t>
            </a:r>
            <a:endParaRPr lang="en-IN" sz="2800" dirty="0"/>
          </a:p>
        </p:txBody>
      </p:sp>
    </p:spTree>
    <p:extLst>
      <p:ext uri="{BB962C8B-B14F-4D97-AF65-F5344CB8AC3E}">
        <p14:creationId xmlns:p14="http://schemas.microsoft.com/office/powerpoint/2010/main" val="159501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596-A2E0-4F2E-10A2-CB8D4E8479C1}"/>
              </a:ext>
            </a:extLst>
          </p:cNvPr>
          <p:cNvSpPr>
            <a:spLocks noGrp="1"/>
          </p:cNvSpPr>
          <p:nvPr>
            <p:ph type="ctrTitle"/>
          </p:nvPr>
        </p:nvSpPr>
        <p:spPr>
          <a:xfrm>
            <a:off x="739774" y="291147"/>
            <a:ext cx="5432425" cy="1477328"/>
          </a:xfrm>
        </p:spPr>
        <p:txBody>
          <a:bodyPr/>
          <a:lstStyle/>
          <a:p>
            <a:r>
              <a:rPr lang="en-IN" dirty="0"/>
              <a:t>REFERENECES:</a:t>
            </a:r>
          </a:p>
        </p:txBody>
      </p:sp>
      <p:sp>
        <p:nvSpPr>
          <p:cNvPr id="3" name="Subtitle 2">
            <a:extLst>
              <a:ext uri="{FF2B5EF4-FFF2-40B4-BE49-F238E27FC236}">
                <a16:creationId xmlns:a16="http://schemas.microsoft.com/office/drawing/2014/main" id="{5322779A-F2DE-47FB-6E43-C6BBD094B508}"/>
              </a:ext>
            </a:extLst>
          </p:cNvPr>
          <p:cNvSpPr>
            <a:spLocks noGrp="1"/>
          </p:cNvSpPr>
          <p:nvPr>
            <p:ph type="subTitle" idx="4"/>
          </p:nvPr>
        </p:nvSpPr>
        <p:spPr>
          <a:xfrm>
            <a:off x="838200" y="1801132"/>
            <a:ext cx="8534400" cy="7755969"/>
          </a:xfrm>
        </p:spPr>
        <p:txBody>
          <a:bodyPr/>
          <a:lstStyle/>
          <a:p>
            <a:r>
              <a:rPr lang="en-IN" sz="3600" dirty="0">
                <a:hlinkClick r:id="rId2"/>
              </a:rPr>
              <a:t>https://www.tensorflow.org/</a:t>
            </a:r>
            <a:endParaRPr lang="en-IN" sz="3600" dirty="0"/>
          </a:p>
          <a:p>
            <a:r>
              <a:rPr lang="en-IN" sz="3600" dirty="0">
                <a:hlinkClick r:id="rId3"/>
              </a:rPr>
              <a:t>https://keras.io/</a:t>
            </a:r>
            <a:endParaRPr lang="en-IN" sz="3600" dirty="0"/>
          </a:p>
          <a:p>
            <a:r>
              <a:rPr lang="en-IN" sz="3600" dirty="0">
                <a:hlinkClick r:id="rId4"/>
              </a:rPr>
              <a:t>https://numpy.org/</a:t>
            </a:r>
            <a:endParaRPr lang="en-IN" sz="3600" dirty="0"/>
          </a:p>
          <a:p>
            <a:r>
              <a:rPr lang="en-IN" sz="3600" dirty="0">
                <a:hlinkClick r:id="rId5"/>
              </a:rPr>
              <a:t>https://matplotlib.org/</a:t>
            </a:r>
            <a:endParaRPr lang="en-IN" sz="3600" dirty="0"/>
          </a:p>
          <a:p>
            <a:r>
              <a:rPr lang="en-IN" sz="3600" u="none" strike="noStrike" dirty="0">
                <a:solidFill>
                  <a:srgbClr val="0D0D0D"/>
                </a:solidFill>
                <a:latin typeface="Söhne"/>
                <a:hlinkClick r:id="rId6"/>
              </a:rPr>
              <a:t>https://</a:t>
            </a:r>
            <a:r>
              <a:rPr lang="en-IN" sz="3600" b="0" i="0" u="none" strike="noStrike" dirty="0">
                <a:effectLst/>
                <a:latin typeface="Söhne"/>
                <a:hlinkClick r:id="rId6"/>
              </a:rPr>
              <a:t>scikit-learn.org/</a:t>
            </a:r>
            <a:endParaRPr lang="en-IN" sz="3600" b="0" i="0" u="none" strike="noStrike" dirty="0">
              <a:effectLst/>
              <a:latin typeface="Söhne"/>
            </a:endParaRPr>
          </a:p>
          <a:p>
            <a:r>
              <a:rPr lang="en-IN" sz="3600" b="0" i="0" u="none" strike="noStrike" dirty="0">
                <a:effectLst/>
                <a:latin typeface="Söhne"/>
                <a:hlinkClick r:id="rId7"/>
              </a:rPr>
              <a:t>https://storage.googleapis.com/tensorflow/tf-keras-datasets/mnist.npz</a:t>
            </a:r>
            <a:endParaRPr lang="en-IN" sz="3600" dirty="0">
              <a:latin typeface="Söhne"/>
            </a:endParaRPr>
          </a:p>
          <a:p>
            <a:endParaRPr lang="en-IN" sz="3600" b="0" i="0" u="none" strike="noStrike" dirty="0">
              <a:effectLst/>
              <a:latin typeface="Söhne"/>
            </a:endParaRPr>
          </a:p>
          <a:p>
            <a:endParaRPr lang="en-IN" sz="3600" u="none" strike="noStrike" dirty="0">
              <a:solidFill>
                <a:srgbClr val="0D0D0D"/>
              </a:solidFill>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dirty="0"/>
          </a:p>
          <a:p>
            <a:endParaRPr lang="en-IN" sz="3600" dirty="0"/>
          </a:p>
        </p:txBody>
      </p:sp>
    </p:spTree>
    <p:extLst>
      <p:ext uri="{BB962C8B-B14F-4D97-AF65-F5344CB8AC3E}">
        <p14:creationId xmlns:p14="http://schemas.microsoft.com/office/powerpoint/2010/main" val="338560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2133600"/>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HANDWRITTEN DIGIT RECOGNITION USING NEURAL NETWORK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63339" y="257039"/>
            <a:ext cx="957008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Rectangle 22"/>
          <p:cNvSpPr/>
          <p:nvPr/>
        </p:nvSpPr>
        <p:spPr>
          <a:xfrm>
            <a:off x="1648747" y="1216158"/>
            <a:ext cx="9399270" cy="4832092"/>
          </a:xfrm>
          <a:prstGeom prst="rect">
            <a:avLst/>
          </a:prstGeom>
        </p:spPr>
        <p:txBody>
          <a:bodyPr wrap="square">
            <a:spAutoFit/>
          </a:bodyPr>
          <a:lstStyle/>
          <a:p>
            <a:pPr>
              <a:buFont typeface="Arial" pitchFamily="34" charset="0"/>
              <a:buChar char="•"/>
            </a:pPr>
            <a:r>
              <a:rPr lang="en-US" sz="2800" spc="-10" dirty="0"/>
              <a:t>PROBLEM </a:t>
            </a:r>
            <a:r>
              <a:rPr lang="en-US" sz="2800" spc="-75" dirty="0"/>
              <a:t>STATEMENT</a:t>
            </a:r>
          </a:p>
          <a:p>
            <a:pPr>
              <a:buFont typeface="Arial" pitchFamily="34" charset="0"/>
              <a:buChar char="•"/>
            </a:pPr>
            <a:r>
              <a:rPr lang="en-US" sz="2800" spc="-10" dirty="0"/>
              <a:t>PROJECT OVERVIEW</a:t>
            </a:r>
          </a:p>
          <a:p>
            <a:pPr>
              <a:buFont typeface="Arial" pitchFamily="34" charset="0"/>
              <a:buChar char="•"/>
            </a:pPr>
            <a:r>
              <a:rPr lang="en-GB" sz="2800" dirty="0"/>
              <a:t>WHO</a:t>
            </a:r>
            <a:r>
              <a:rPr lang="en-GB" sz="2800" spc="-245" dirty="0"/>
              <a:t> </a:t>
            </a:r>
            <a:r>
              <a:rPr lang="en-GB" sz="2800" dirty="0"/>
              <a:t>ARE</a:t>
            </a:r>
            <a:r>
              <a:rPr lang="en-GB" sz="2800" spc="-70" dirty="0"/>
              <a:t> </a:t>
            </a:r>
            <a:r>
              <a:rPr lang="en-GB" sz="2800" dirty="0"/>
              <a:t>THE</a:t>
            </a:r>
            <a:r>
              <a:rPr lang="en-GB" sz="2800" spc="-55" dirty="0"/>
              <a:t> </a:t>
            </a:r>
            <a:r>
              <a:rPr lang="en-GB" sz="2800" dirty="0"/>
              <a:t>END</a:t>
            </a:r>
            <a:r>
              <a:rPr lang="en-GB" sz="2800" spc="-70" dirty="0"/>
              <a:t> </a:t>
            </a:r>
            <a:r>
              <a:rPr lang="en-GB" sz="2800" spc="-10" dirty="0"/>
              <a:t>USERS?</a:t>
            </a:r>
          </a:p>
          <a:p>
            <a:pPr>
              <a:buFont typeface="Arial" pitchFamily="34" charset="0"/>
              <a:buChar char="•"/>
            </a:pPr>
            <a:r>
              <a:rPr lang="en-GB" sz="2800" dirty="0"/>
              <a:t>YOUR</a:t>
            </a:r>
            <a:r>
              <a:rPr lang="en-GB" sz="2800" spc="-95" dirty="0"/>
              <a:t> </a:t>
            </a:r>
            <a:r>
              <a:rPr lang="en-GB" sz="2800" spc="-10" dirty="0"/>
              <a:t>SOLUTION</a:t>
            </a:r>
            <a:r>
              <a:rPr lang="en-GB" sz="2800" spc="-345" dirty="0"/>
              <a:t> </a:t>
            </a:r>
            <a:r>
              <a:rPr lang="en-GB" sz="2800" dirty="0"/>
              <a:t>AND</a:t>
            </a:r>
            <a:r>
              <a:rPr lang="en-GB" sz="2800" spc="-20" dirty="0"/>
              <a:t> </a:t>
            </a:r>
            <a:r>
              <a:rPr lang="en-GB" sz="2800" dirty="0"/>
              <a:t>ITS </a:t>
            </a:r>
            <a:r>
              <a:rPr lang="en-GB" sz="2800" spc="-20" dirty="0"/>
              <a:t>VALUE</a:t>
            </a:r>
            <a:r>
              <a:rPr lang="en-GB" sz="2800" spc="-120" dirty="0"/>
              <a:t> </a:t>
            </a:r>
            <a:r>
              <a:rPr lang="en-GB" sz="2800" spc="-10" dirty="0"/>
              <a:t>PROPOSITION</a:t>
            </a:r>
          </a:p>
          <a:p>
            <a:pPr>
              <a:buFont typeface="Arial" pitchFamily="34" charset="0"/>
              <a:buChar char="•"/>
            </a:pPr>
            <a:r>
              <a:rPr lang="en-GB" sz="2800" spc="-10" dirty="0"/>
              <a:t>SYSTEM APPROACH</a:t>
            </a:r>
          </a:p>
          <a:p>
            <a:pPr>
              <a:buFont typeface="Arial" pitchFamily="34" charset="0"/>
              <a:buChar char="•"/>
            </a:pPr>
            <a:r>
              <a:rPr lang="en-GB" sz="2800" spc="-10" dirty="0"/>
              <a:t>ALGORITHM AND DEPLOYMENT</a:t>
            </a:r>
          </a:p>
          <a:p>
            <a:pPr>
              <a:buFont typeface="Arial" pitchFamily="34" charset="0"/>
              <a:buChar char="•"/>
            </a:pPr>
            <a:r>
              <a:rPr lang="en-GB" sz="2800" dirty="0"/>
              <a:t>THE</a:t>
            </a:r>
            <a:r>
              <a:rPr lang="en-GB" sz="2800" spc="20" dirty="0"/>
              <a:t> </a:t>
            </a:r>
            <a:r>
              <a:rPr lang="en-GB" sz="2800" dirty="0"/>
              <a:t>WOW</a:t>
            </a:r>
            <a:r>
              <a:rPr lang="en-GB" sz="2800" spc="90" dirty="0"/>
              <a:t> </a:t>
            </a:r>
            <a:r>
              <a:rPr lang="en-GB" sz="2800" dirty="0"/>
              <a:t>IN YOUR </a:t>
            </a:r>
            <a:r>
              <a:rPr lang="en-GB" sz="2800" spc="-10" dirty="0"/>
              <a:t>SOLUTION</a:t>
            </a:r>
          </a:p>
          <a:p>
            <a:pPr>
              <a:buFont typeface="Arial" pitchFamily="34" charset="0"/>
              <a:buChar char="•"/>
            </a:pPr>
            <a:r>
              <a:rPr lang="en-US" sz="2800" spc="-10" dirty="0"/>
              <a:t>MODELLING</a:t>
            </a:r>
          </a:p>
          <a:p>
            <a:pPr>
              <a:buFont typeface="Arial" pitchFamily="34" charset="0"/>
              <a:buChar char="•"/>
            </a:pPr>
            <a:r>
              <a:rPr lang="en-US" sz="2800" spc="-60" dirty="0"/>
              <a:t>RESULTS</a:t>
            </a:r>
          </a:p>
          <a:p>
            <a:pPr>
              <a:buFont typeface="Arial" pitchFamily="34" charset="0"/>
              <a:buChar char="•"/>
            </a:pPr>
            <a:r>
              <a:rPr lang="en-US" sz="2800" spc="-60" dirty="0"/>
              <a:t>CONCLUSION</a:t>
            </a:r>
          </a:p>
          <a:p>
            <a:pPr>
              <a:buFont typeface="Arial" pitchFamily="34" charset="0"/>
              <a:buChar char="•"/>
            </a:pPr>
            <a:r>
              <a:rPr lang="en-US" sz="2800" spc="-60" dirty="0"/>
              <a:t>REFERENCES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03514" y="958980"/>
            <a:ext cx="56388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t>PROBLEM</a:t>
            </a:r>
            <a:r>
              <a:rPr lang="en-IN" sz="4000" spc="-10" dirty="0"/>
              <a:t> </a:t>
            </a:r>
            <a:r>
              <a:rPr sz="4000" spc="-75" dirty="0"/>
              <a:t>STATEMENT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914400" y="1828800"/>
            <a:ext cx="6096000" cy="2862322"/>
          </a:xfrm>
          <a:prstGeom prst="rect">
            <a:avLst/>
          </a:prstGeom>
        </p:spPr>
        <p:txBody>
          <a:bodyPr>
            <a:spAutoFit/>
          </a:bodyPr>
          <a:lstStyle/>
          <a:p>
            <a:pPr>
              <a:buFont typeface="Arial" pitchFamily="34" charset="0"/>
              <a:buChar char="•"/>
            </a:pPr>
            <a:r>
              <a:rPr lang="en-GB" sz="2000" dirty="0"/>
              <a:t>Develop a neural network-based system for handwritten digit recognition tailored specifically for disabled individuals, ensuring accessibility and usability for users with visual, motor, or cognitive impairments.</a:t>
            </a:r>
          </a:p>
          <a:p>
            <a:pPr>
              <a:buFont typeface="Arial" pitchFamily="34" charset="0"/>
              <a:buChar char="•"/>
            </a:pPr>
            <a:r>
              <a:rPr lang="en-GB" sz="2000" dirty="0"/>
              <a:t>The goal is to empower disabled individuals by providing them with a reliable and intuitive tool for accessing and interacting with numerical information in everyday tasks.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8040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u="sng" spc="-10" dirty="0"/>
              <a:t>PROJECT</a:t>
            </a:r>
            <a:r>
              <a:rPr lang="en-IN" sz="4000" u="sng" spc="-10" dirty="0"/>
              <a:t> </a:t>
            </a:r>
            <a:r>
              <a:rPr sz="4000" u="sng" spc="-10" dirty="0"/>
              <a:t>OVERVIEW</a:t>
            </a:r>
            <a:endParaRPr sz="4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914400" y="1524000"/>
            <a:ext cx="8153400" cy="3539430"/>
          </a:xfrm>
          <a:prstGeom prst="rect">
            <a:avLst/>
          </a:prstGeom>
        </p:spPr>
        <p:txBody>
          <a:bodyPr wrap="square">
            <a:spAutoFit/>
          </a:bodyPr>
          <a:lstStyle/>
          <a:p>
            <a:pPr>
              <a:buFont typeface="Arial" pitchFamily="34" charset="0"/>
              <a:buChar char="•"/>
            </a:pPr>
            <a:r>
              <a:rPr lang="en-GB" sz="3200" b="1" dirty="0"/>
              <a:t>Research</a:t>
            </a:r>
            <a:endParaRPr lang="en-GB" sz="3200" dirty="0"/>
          </a:p>
          <a:p>
            <a:pPr>
              <a:buFont typeface="Arial" pitchFamily="34" charset="0"/>
              <a:buChar char="•"/>
            </a:pPr>
            <a:r>
              <a:rPr lang="en-GB" sz="3200" b="1" dirty="0"/>
              <a:t>Data Collection</a:t>
            </a:r>
            <a:endParaRPr lang="en-GB" sz="3200" dirty="0"/>
          </a:p>
          <a:p>
            <a:pPr>
              <a:buFont typeface="Arial" pitchFamily="34" charset="0"/>
              <a:buChar char="•"/>
            </a:pPr>
            <a:r>
              <a:rPr lang="en-GB" sz="3200" b="1" dirty="0"/>
              <a:t>Model Development</a:t>
            </a:r>
            <a:endParaRPr lang="en-GB" sz="3200" dirty="0"/>
          </a:p>
          <a:p>
            <a:pPr>
              <a:buFont typeface="Arial" pitchFamily="34" charset="0"/>
              <a:buChar char="•"/>
            </a:pPr>
            <a:r>
              <a:rPr lang="en-GB" sz="3200" b="1" dirty="0"/>
              <a:t>Training and Optimization</a:t>
            </a:r>
            <a:endParaRPr lang="en-GB" sz="3200" dirty="0"/>
          </a:p>
          <a:p>
            <a:pPr>
              <a:buFont typeface="Arial" pitchFamily="34" charset="0"/>
              <a:buChar char="•"/>
            </a:pPr>
            <a:r>
              <a:rPr lang="en-GB" sz="3200" b="1" dirty="0"/>
              <a:t>Integration</a:t>
            </a:r>
            <a:endParaRPr lang="en-GB" sz="3200" dirty="0"/>
          </a:p>
          <a:p>
            <a:pPr>
              <a:buFont typeface="Arial" pitchFamily="34" charset="0"/>
              <a:buChar char="•"/>
            </a:pPr>
            <a:r>
              <a:rPr lang="en-GB" sz="3200" b="1" dirty="0"/>
              <a:t>Evaluation</a:t>
            </a:r>
            <a:endParaRPr lang="en-GB" sz="3200" dirty="0"/>
          </a:p>
          <a:p>
            <a:pPr>
              <a:buFont typeface="Arial" pitchFamily="34" charset="0"/>
              <a:buChar char="•"/>
            </a:pPr>
            <a:r>
              <a:rPr lang="en-GB" sz="3200" b="1" dirty="0"/>
              <a:t>Documentation</a:t>
            </a:r>
            <a:endParaRPr lang="en-GB" sz="3200" dirty="0"/>
          </a:p>
        </p:txBody>
      </p:sp>
      <p:sp>
        <p:nvSpPr>
          <p:cNvPr id="13" name="Rectangle 12"/>
          <p:cNvSpPr/>
          <p:nvPr/>
        </p:nvSpPr>
        <p:spPr>
          <a:xfrm>
            <a:off x="533400" y="5029200"/>
            <a:ext cx="8382000" cy="923330"/>
          </a:xfrm>
          <a:prstGeom prst="rect">
            <a:avLst/>
          </a:prstGeom>
        </p:spPr>
        <p:txBody>
          <a:bodyPr wrap="square">
            <a:spAutoFit/>
          </a:bodyPr>
          <a:lstStyle/>
          <a:p>
            <a:r>
              <a:rPr lang="en-GB" b="1" dirty="0"/>
              <a:t>Expected Outcomes:</a:t>
            </a:r>
          </a:p>
          <a:p>
            <a:r>
              <a:rPr lang="en-GB" b="1" dirty="0"/>
              <a:t>	</a:t>
            </a:r>
            <a:r>
              <a:rPr lang="en-GB" dirty="0"/>
              <a:t>A neural network-based system capable of accurately recognizing handwritten digits, tailored to meet the accessibility needs of disabled individuals.</a:t>
            </a: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685800" y="1828800"/>
            <a:ext cx="8915400" cy="2585323"/>
          </a:xfrm>
          <a:prstGeom prst="rect">
            <a:avLst/>
          </a:prstGeom>
        </p:spPr>
        <p:txBody>
          <a:bodyPr wrap="square">
            <a:spAutoFit/>
          </a:bodyPr>
          <a:lstStyle/>
          <a:p>
            <a:pPr>
              <a:buFont typeface="Arial" pitchFamily="34" charset="0"/>
              <a:buChar char="•"/>
            </a:pPr>
            <a:r>
              <a:rPr lang="en-GB" b="1" dirty="0"/>
              <a:t>Visually impaired individuals:</a:t>
            </a:r>
          </a:p>
          <a:p>
            <a:pPr lvl="1"/>
            <a:r>
              <a:rPr lang="en-GB" dirty="0"/>
              <a:t>	Users who are blind or have low vision.</a:t>
            </a:r>
          </a:p>
          <a:p>
            <a:pPr lvl="1"/>
            <a:r>
              <a:rPr lang="en-GB" dirty="0"/>
              <a:t>	Rely on assistive technologies like screen readers or </a:t>
            </a:r>
            <a:r>
              <a:rPr lang="en-GB" dirty="0" err="1"/>
              <a:t>braille</a:t>
            </a:r>
            <a:r>
              <a:rPr lang="en-GB" dirty="0"/>
              <a:t> displays.</a:t>
            </a:r>
          </a:p>
          <a:p>
            <a:pPr>
              <a:buFont typeface="Arial" pitchFamily="34" charset="0"/>
              <a:buChar char="•"/>
            </a:pPr>
            <a:r>
              <a:rPr lang="en-GB" b="1" dirty="0"/>
              <a:t>Motor-impaired individuals:</a:t>
            </a:r>
          </a:p>
          <a:p>
            <a:pPr lvl="1"/>
            <a:r>
              <a:rPr lang="en-GB" dirty="0"/>
              <a:t>	People with physical disabilities affecting motor skills.</a:t>
            </a:r>
          </a:p>
          <a:p>
            <a:pPr lvl="1"/>
            <a:r>
              <a:rPr lang="en-GB" dirty="0"/>
              <a:t>	Require alternative input methods such as gestures or voice commands..</a:t>
            </a:r>
          </a:p>
          <a:p>
            <a:pPr>
              <a:buFont typeface="Arial" pitchFamily="34" charset="0"/>
              <a:buChar char="•"/>
            </a:pPr>
            <a:r>
              <a:rPr lang="en-GB" b="1" dirty="0"/>
              <a:t>Individuals with cognitive disabilities:</a:t>
            </a:r>
          </a:p>
          <a:p>
            <a:pPr lvl="1"/>
            <a:r>
              <a:rPr lang="en-GB" dirty="0"/>
              <a:t>	Those with conditions like dyslexia or developmental disorders.</a:t>
            </a:r>
          </a:p>
          <a:p>
            <a:pPr lvl="1"/>
            <a:r>
              <a:rPr lang="en-GB" dirty="0"/>
              <a:t>	Need simplified interfaces and clear visual cues.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371600"/>
            <a:ext cx="2286000" cy="2438400"/>
          </a:xfrm>
          <a:prstGeom prst="rect">
            <a:avLst/>
          </a:prstGeom>
        </p:spPr>
      </p:pic>
      <p:sp>
        <p:nvSpPr>
          <p:cNvPr id="6" name="object 6"/>
          <p:cNvSpPr txBox="1">
            <a:spLocks noGrp="1"/>
          </p:cNvSpPr>
          <p:nvPr>
            <p:ph type="title"/>
          </p:nvPr>
        </p:nvSpPr>
        <p:spPr>
          <a:xfrm>
            <a:off x="533400" y="1524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590800" y="1752600"/>
            <a:ext cx="9601200" cy="1938992"/>
          </a:xfrm>
          <a:prstGeom prst="rect">
            <a:avLst/>
          </a:prstGeom>
        </p:spPr>
        <p:txBody>
          <a:bodyPr wrap="square">
            <a:spAutoFit/>
          </a:bodyPr>
          <a:lstStyle/>
          <a:p>
            <a:r>
              <a:rPr lang="en-GB" sz="2000" dirty="0"/>
              <a:t>Our solution, the "Neural Network-Based Handwritten Digit Recognition for Disabled Individuals," is a pioneering system designed to provide accessible and user-friendly handwritten digit recognition tailored specifically for users with visual, motor, or cognitive impairments. The solution integrates cutting-edge neural network technologies with inclusive design principles to ensure accessibility and usability for a diverse range of disabled users.</a:t>
            </a:r>
            <a:endParaRPr lang="en-US" sz="2000" dirty="0"/>
          </a:p>
        </p:txBody>
      </p:sp>
      <p:sp>
        <p:nvSpPr>
          <p:cNvPr id="11" name="Rectangle 10"/>
          <p:cNvSpPr/>
          <p:nvPr/>
        </p:nvSpPr>
        <p:spPr>
          <a:xfrm>
            <a:off x="3124200" y="4267200"/>
            <a:ext cx="2842445" cy="1477328"/>
          </a:xfrm>
          <a:prstGeom prst="rect">
            <a:avLst/>
          </a:prstGeom>
        </p:spPr>
        <p:txBody>
          <a:bodyPr wrap="none">
            <a:spAutoFit/>
          </a:bodyPr>
          <a:lstStyle/>
          <a:p>
            <a:pPr>
              <a:buFont typeface="Arial" pitchFamily="34" charset="0"/>
              <a:buChar char="•"/>
            </a:pPr>
            <a:r>
              <a:rPr lang="en-US" dirty="0"/>
              <a:t>Accessibility</a:t>
            </a:r>
          </a:p>
          <a:p>
            <a:pPr>
              <a:buFont typeface="Arial" pitchFamily="34" charset="0"/>
              <a:buChar char="•"/>
            </a:pPr>
            <a:r>
              <a:rPr lang="en-US" dirty="0"/>
              <a:t>Usability</a:t>
            </a:r>
          </a:p>
          <a:p>
            <a:pPr>
              <a:buFont typeface="Arial" pitchFamily="34" charset="0"/>
              <a:buChar char="•"/>
            </a:pPr>
            <a:r>
              <a:rPr lang="en-US" dirty="0"/>
              <a:t>Independence</a:t>
            </a:r>
          </a:p>
          <a:p>
            <a:pPr>
              <a:buFont typeface="Arial" pitchFamily="34" charset="0"/>
              <a:buChar char="•"/>
            </a:pPr>
            <a:r>
              <a:rPr lang="en-US" dirty="0"/>
              <a:t>Inclusivity</a:t>
            </a:r>
          </a:p>
          <a:p>
            <a:pPr>
              <a:buFont typeface="Arial" pitchFamily="34" charset="0"/>
              <a:buChar char="•"/>
            </a:pPr>
            <a:r>
              <a:rPr lang="en-US" dirty="0"/>
              <a:t>Continuous Improvement</a:t>
            </a:r>
          </a:p>
        </p:txBody>
      </p:sp>
      <p:sp>
        <p:nvSpPr>
          <p:cNvPr id="12" name="Rectangle 11"/>
          <p:cNvSpPr/>
          <p:nvPr/>
        </p:nvSpPr>
        <p:spPr>
          <a:xfrm>
            <a:off x="2667000" y="1295400"/>
            <a:ext cx="1978427" cy="461665"/>
          </a:xfrm>
          <a:prstGeom prst="rect">
            <a:avLst/>
          </a:prstGeom>
        </p:spPr>
        <p:txBody>
          <a:bodyPr wrap="none">
            <a:spAutoFit/>
          </a:bodyPr>
          <a:lstStyle/>
          <a:p>
            <a:r>
              <a:rPr lang="en-GB" sz="2400" b="1" dirty="0"/>
              <a:t>SOLUTIONS</a:t>
            </a:r>
            <a:endParaRPr lang="en-US" sz="2400" b="1" dirty="0"/>
          </a:p>
        </p:txBody>
      </p:sp>
      <p:sp>
        <p:nvSpPr>
          <p:cNvPr id="13" name="Rectangle 12"/>
          <p:cNvSpPr/>
          <p:nvPr/>
        </p:nvSpPr>
        <p:spPr>
          <a:xfrm>
            <a:off x="2590800" y="3810000"/>
            <a:ext cx="3550972" cy="461665"/>
          </a:xfrm>
          <a:prstGeom prst="rect">
            <a:avLst/>
          </a:prstGeom>
        </p:spPr>
        <p:txBody>
          <a:bodyPr wrap="none">
            <a:spAutoFit/>
          </a:bodyPr>
          <a:lstStyle/>
          <a:p>
            <a:r>
              <a:rPr lang="en-US" sz="2400" b="1" dirty="0"/>
              <a:t>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E623-D3C9-A730-05C4-9520E93FA883}"/>
              </a:ext>
            </a:extLst>
          </p:cNvPr>
          <p:cNvSpPr>
            <a:spLocks noGrp="1"/>
          </p:cNvSpPr>
          <p:nvPr>
            <p:ph type="ctrTitle"/>
          </p:nvPr>
        </p:nvSpPr>
        <p:spPr>
          <a:xfrm>
            <a:off x="457200" y="457200"/>
            <a:ext cx="9067800" cy="685800"/>
          </a:xfrm>
        </p:spPr>
        <p:txBody>
          <a:bodyPr/>
          <a:lstStyle/>
          <a:p>
            <a:r>
              <a:rPr lang="en-IN" dirty="0"/>
              <a:t>SYSTEM APPROACH</a:t>
            </a:r>
          </a:p>
        </p:txBody>
      </p:sp>
      <p:sp>
        <p:nvSpPr>
          <p:cNvPr id="3" name="Subtitle 2">
            <a:extLst>
              <a:ext uri="{FF2B5EF4-FFF2-40B4-BE49-F238E27FC236}">
                <a16:creationId xmlns:a16="http://schemas.microsoft.com/office/drawing/2014/main" id="{3990E523-DFFA-0BF2-B641-A42A26F6BD34}"/>
              </a:ext>
            </a:extLst>
          </p:cNvPr>
          <p:cNvSpPr>
            <a:spLocks noGrp="1"/>
          </p:cNvSpPr>
          <p:nvPr>
            <p:ph type="subTitle" idx="4"/>
          </p:nvPr>
        </p:nvSpPr>
        <p:spPr>
          <a:xfrm>
            <a:off x="565355" y="1219200"/>
            <a:ext cx="8534400" cy="4370427"/>
          </a:xfrm>
        </p:spPr>
        <p:txBody>
          <a:bodyPr/>
          <a:lstStyle/>
          <a:p>
            <a:r>
              <a:rPr lang="en-IN" sz="3200" b="1" dirty="0"/>
              <a:t>SYSTEM REQUIREMENTS:</a:t>
            </a:r>
          </a:p>
          <a:p>
            <a:r>
              <a:rPr lang="en-IN" dirty="0"/>
              <a:t>1.</a:t>
            </a:r>
            <a:r>
              <a:rPr lang="en-IN" b="1" dirty="0"/>
              <a:t>Hardware:</a:t>
            </a:r>
          </a:p>
          <a:p>
            <a:r>
              <a:rPr lang="en-IN" dirty="0"/>
              <a:t>CPU:</a:t>
            </a:r>
            <a:endParaRPr lang="en-US" dirty="0"/>
          </a:p>
          <a:p>
            <a:r>
              <a:rPr lang="en-US" dirty="0"/>
              <a:t>    </a:t>
            </a:r>
            <a:r>
              <a:rPr lang="en-US" sz="2000" dirty="0"/>
              <a:t>- Minimum CPU with dual-core, 2.0 GHz clock speed or higher for training and inference tasks.</a:t>
            </a:r>
          </a:p>
          <a:p>
            <a:endParaRPr lang="en-US" sz="2000" dirty="0"/>
          </a:p>
          <a:p>
            <a:r>
              <a:rPr lang="en-US" sz="2000" dirty="0"/>
              <a:t>2.</a:t>
            </a:r>
            <a:r>
              <a:rPr lang="en-US" sz="2000" b="1" dirty="0"/>
              <a:t>RAM:</a:t>
            </a:r>
          </a:p>
          <a:p>
            <a:r>
              <a:rPr lang="en-US" sz="2000" dirty="0"/>
              <a:t>   - Minimum 8GB RAM for handling training data batches and model operations efficiently.</a:t>
            </a:r>
          </a:p>
          <a:p>
            <a:endParaRPr lang="en-US" dirty="0"/>
          </a:p>
          <a:p>
            <a:r>
              <a:rPr lang="en-US" dirty="0"/>
              <a:t>3. </a:t>
            </a:r>
            <a:r>
              <a:rPr lang="en-US" sz="2000" b="1" dirty="0"/>
              <a:t>Internet Connection:</a:t>
            </a:r>
          </a:p>
          <a:p>
            <a:r>
              <a:rPr lang="en-US" sz="2000" dirty="0"/>
              <a:t>   - Stable internet connection for downloading datasets, accessing resources, and potential cloud-based training or inference.</a:t>
            </a:r>
            <a:endParaRPr lang="en-IN" sz="2000" dirty="0"/>
          </a:p>
          <a:p>
            <a:endParaRPr lang="en-IN" dirty="0"/>
          </a:p>
        </p:txBody>
      </p:sp>
    </p:spTree>
    <p:extLst>
      <p:ext uri="{BB962C8B-B14F-4D97-AF65-F5344CB8AC3E}">
        <p14:creationId xmlns:p14="http://schemas.microsoft.com/office/powerpoint/2010/main" val="24193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E8A-01BC-7120-EA2D-B4D779753D63}"/>
              </a:ext>
            </a:extLst>
          </p:cNvPr>
          <p:cNvSpPr>
            <a:spLocks noGrp="1"/>
          </p:cNvSpPr>
          <p:nvPr>
            <p:ph type="ctrTitle"/>
          </p:nvPr>
        </p:nvSpPr>
        <p:spPr>
          <a:xfrm>
            <a:off x="609600" y="783590"/>
            <a:ext cx="5661025" cy="492443"/>
          </a:xfrm>
        </p:spPr>
        <p:txBody>
          <a:bodyPr/>
          <a:lstStyle/>
          <a:p>
            <a:r>
              <a:rPr lang="en-IN" sz="3200" dirty="0"/>
              <a:t>SOFTWARE REQUIREMENTS</a:t>
            </a:r>
          </a:p>
        </p:txBody>
      </p:sp>
      <p:sp>
        <p:nvSpPr>
          <p:cNvPr id="3" name="Subtitle 2">
            <a:extLst>
              <a:ext uri="{FF2B5EF4-FFF2-40B4-BE49-F238E27FC236}">
                <a16:creationId xmlns:a16="http://schemas.microsoft.com/office/drawing/2014/main" id="{B23869C6-B472-E2D1-B5AD-BAC6D2231ED0}"/>
              </a:ext>
            </a:extLst>
          </p:cNvPr>
          <p:cNvSpPr>
            <a:spLocks noGrp="1"/>
          </p:cNvSpPr>
          <p:nvPr>
            <p:ph type="subTitle" idx="4"/>
          </p:nvPr>
        </p:nvSpPr>
        <p:spPr>
          <a:xfrm>
            <a:off x="609600" y="783590"/>
            <a:ext cx="8534400" cy="4924425"/>
          </a:xfrm>
        </p:spPr>
        <p:txBody>
          <a:bodyPr/>
          <a:lstStyle/>
          <a:p>
            <a:endParaRPr lang="en-IN" sz="2000" dirty="0"/>
          </a:p>
          <a:p>
            <a:endParaRPr lang="en-IN" sz="2000" dirty="0"/>
          </a:p>
          <a:p>
            <a:pPr marL="342900" indent="-342900">
              <a:buFont typeface="Wingdings" panose="05000000000000000000" pitchFamily="2" charset="2"/>
              <a:buChar char="q"/>
            </a:pPr>
            <a:r>
              <a:rPr lang="en-IN" sz="2000" b="1" dirty="0"/>
              <a:t>Python</a:t>
            </a:r>
            <a:r>
              <a:rPr lang="en-IN" sz="2000" dirty="0"/>
              <a:t> programming language  for developing and implementing the deep learning model and related scripts of the project.</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b="1" dirty="0"/>
              <a:t>TensorFlow, </a:t>
            </a:r>
            <a:r>
              <a:rPr lang="en-IN" sz="2000" b="1" dirty="0" err="1"/>
              <a:t>Keras</a:t>
            </a:r>
            <a:r>
              <a:rPr lang="en-IN" sz="2000" b="1" dirty="0"/>
              <a:t>, </a:t>
            </a:r>
            <a:r>
              <a:rPr lang="en-IN" sz="2000" dirty="0"/>
              <a:t> for building and training the sequential model for handwritten digits recognition.</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Data Processing Libraries - </a:t>
            </a:r>
            <a:r>
              <a:rPr lang="en-IN" sz="2000" b="1" dirty="0"/>
              <a:t>NumPy </a:t>
            </a:r>
            <a:r>
              <a:rPr lang="en-IN" sz="2000" dirty="0"/>
              <a:t>and</a:t>
            </a:r>
            <a:r>
              <a:rPr lang="en-IN" sz="2000" b="1" dirty="0"/>
              <a:t> Pandas </a:t>
            </a:r>
            <a:r>
              <a:rPr lang="en-IN" sz="2000" dirty="0"/>
              <a:t>for efficient data manipulation and preprocessing tasks.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Visualization Libraries -</a:t>
            </a:r>
            <a:r>
              <a:rPr lang="en-IN" sz="2000" b="1" dirty="0"/>
              <a:t> Matplotlib </a:t>
            </a:r>
            <a:r>
              <a:rPr lang="en-IN" sz="2000" dirty="0"/>
              <a:t>or </a:t>
            </a:r>
            <a:r>
              <a:rPr lang="en-IN" sz="2000" b="1" dirty="0"/>
              <a:t>Seaborn</a:t>
            </a:r>
            <a:r>
              <a:rPr lang="en-IN" sz="2000" dirty="0"/>
              <a:t> for visualizing the training process, model performance, and handwritten digit images.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 </a:t>
            </a:r>
            <a:r>
              <a:rPr lang="en-IN" sz="2000" b="1" dirty="0"/>
              <a:t>Google </a:t>
            </a:r>
            <a:r>
              <a:rPr lang="en-IN" sz="2000" b="1" dirty="0" err="1"/>
              <a:t>colab</a:t>
            </a:r>
            <a:r>
              <a:rPr lang="en-IN" sz="2000" b="1" dirty="0"/>
              <a:t> </a:t>
            </a:r>
            <a:r>
              <a:rPr lang="en-IN" sz="2000" dirty="0"/>
              <a:t>for interactive development, experimentation, and documentation.</a:t>
            </a:r>
          </a:p>
        </p:txBody>
      </p:sp>
    </p:spTree>
    <p:extLst>
      <p:ext uri="{BB962C8B-B14F-4D97-AF65-F5344CB8AC3E}">
        <p14:creationId xmlns:p14="http://schemas.microsoft.com/office/powerpoint/2010/main" val="117495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201</TotalTime>
  <Words>867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Trebuchet MS</vt:lpstr>
      <vt:lpstr>Wingdings</vt:lpstr>
      <vt:lpstr>Office Theme</vt:lpstr>
      <vt:lpstr>PowerPoint Presentation</vt:lpstr>
      <vt:lpstr>HANDWRITTEN DIGIT RECOGNITION USING NEURAL NETWORK </vt:lpstr>
      <vt:lpstr>AGENDA</vt:lpstr>
      <vt:lpstr>PROBLEM STATEMENT</vt:lpstr>
      <vt:lpstr>PROJECT OVERVIEW</vt:lpstr>
      <vt:lpstr>WHO ARE THE END USERS?</vt:lpstr>
      <vt:lpstr>YOUR SOLUTION AND ITS VALUE PROPOSITION</vt:lpstr>
      <vt:lpstr>SYSTEM APPROACH</vt:lpstr>
      <vt:lpstr>SOFTWARE REQUIREMENTS</vt:lpstr>
      <vt:lpstr>ALGORITHM AND DEPLOYMENT</vt:lpstr>
      <vt:lpstr>THE WOW IN YOUR SOLUTION</vt:lpstr>
      <vt:lpstr>MODELLING</vt:lpstr>
      <vt:lpstr>PowerPoint Presentation</vt:lpstr>
      <vt:lpstr>PowerPoint Presentation</vt:lpstr>
      <vt:lpstr>PowerPoint Presentation</vt:lpstr>
      <vt:lpstr>RESULTS</vt:lpstr>
      <vt:lpstr>CONCLUSION </vt:lpstr>
      <vt:lpstr>REFERENECES: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248001</dc:creator>
  <cp:lastModifiedBy>senthilkumarmuthunathan@gmail.com</cp:lastModifiedBy>
  <cp:revision>16</cp:revision>
  <dcterms:created xsi:type="dcterms:W3CDTF">2024-04-04T05:03:23Z</dcterms:created>
  <dcterms:modified xsi:type="dcterms:W3CDTF">2024-04-04T14:56:00Z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