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8" r:id="rId2"/>
    <p:sldId id="299" r:id="rId3"/>
    <p:sldId id="257" r:id="rId4"/>
    <p:sldId id="258" r:id="rId5"/>
    <p:sldId id="304" r:id="rId6"/>
    <p:sldId id="295" r:id="rId7"/>
    <p:sldId id="259" r:id="rId8"/>
    <p:sldId id="281" r:id="rId9"/>
    <p:sldId id="283" r:id="rId10"/>
    <p:sldId id="286" r:id="rId11"/>
    <p:sldId id="303" r:id="rId12"/>
    <p:sldId id="288" r:id="rId13"/>
    <p:sldId id="301" r:id="rId14"/>
    <p:sldId id="289" r:id="rId15"/>
    <p:sldId id="293" r:id="rId16"/>
    <p:sldId id="290" r:id="rId17"/>
    <p:sldId id="291" r:id="rId18"/>
    <p:sldId id="292" r:id="rId19"/>
    <p:sldId id="268"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102" autoAdjust="0"/>
    <p:restoredTop sz="94660"/>
  </p:normalViewPr>
  <p:slideViewPr>
    <p:cSldViewPr snapToGrid="0">
      <p:cViewPr varScale="1">
        <p:scale>
          <a:sx n="74" d="100"/>
          <a:sy n="74" d="100"/>
        </p:scale>
        <p:origin x="72" y="34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A36A-A016-2FEB-9D67-0AD7523ED0F1}"/>
              </a:ext>
            </a:extLst>
          </p:cNvPr>
          <p:cNvSpPr>
            <a:spLocks noGrp="1"/>
          </p:cNvSpPr>
          <p:nvPr>
            <p:ph type="title"/>
          </p:nvPr>
        </p:nvSpPr>
        <p:spPr>
          <a:xfrm>
            <a:off x="477982" y="0"/>
            <a:ext cx="8796020" cy="6702137"/>
          </a:xfrm>
        </p:spPr>
        <p:txBody>
          <a:bodyPr>
            <a:normAutofit fontScale="90000"/>
          </a:bodyPr>
          <a:lstStyle/>
          <a:p>
            <a:pPr marR="31115" algn="ctr">
              <a:lnSpc>
                <a:spcPct val="150000"/>
              </a:lnSpc>
              <a:spcBef>
                <a:spcPts val="1760"/>
              </a:spcBef>
            </a:pPr>
            <a:r>
              <a:rPr lang="en-US" sz="2700" b="1" spc="-65" dirty="0">
                <a:solidFill>
                  <a:srgbClr val="121212"/>
                </a:solidFill>
                <a:latin typeface="Times New Roman"/>
                <a:cs typeface="Times New Roman"/>
              </a:rPr>
              <a:t>VISVESVARAYA  </a:t>
            </a:r>
            <a:r>
              <a:rPr lang="en-US" sz="2700" b="1" spc="-5" dirty="0">
                <a:solidFill>
                  <a:srgbClr val="121212"/>
                </a:solidFill>
                <a:latin typeface="Times New Roman"/>
                <a:cs typeface="Times New Roman"/>
              </a:rPr>
              <a:t>TECHNOLOGICAL </a:t>
            </a:r>
            <a:r>
              <a:rPr lang="en-US" sz="2700" b="1" spc="-210" dirty="0">
                <a:solidFill>
                  <a:srgbClr val="121212"/>
                </a:solidFill>
                <a:latin typeface="Times New Roman"/>
                <a:cs typeface="Times New Roman"/>
              </a:rPr>
              <a:t> </a:t>
            </a:r>
            <a:br>
              <a:rPr lang="en-US" sz="2700" b="1" spc="-210" dirty="0">
                <a:solidFill>
                  <a:srgbClr val="121212"/>
                </a:solidFill>
                <a:latin typeface="Times New Roman"/>
                <a:cs typeface="Times New Roman"/>
              </a:rPr>
            </a:br>
            <a:r>
              <a:rPr lang="en-US" sz="2700" b="1" spc="-5" dirty="0">
                <a:solidFill>
                  <a:srgbClr val="121212"/>
                </a:solidFill>
                <a:latin typeface="Times New Roman"/>
                <a:cs typeface="Times New Roman"/>
              </a:rPr>
              <a:t>UNIVERSITY</a:t>
            </a:r>
            <a:br>
              <a:rPr lang="en-US" sz="2400" b="1" dirty="0">
                <a:latin typeface="Times New Roman"/>
                <a:cs typeface="Times New Roman"/>
              </a:rPr>
            </a:br>
            <a:r>
              <a:rPr lang="en-US" sz="1300" dirty="0">
                <a:solidFill>
                  <a:srgbClr val="121212"/>
                </a:solidFill>
                <a:latin typeface="Times New Roman"/>
                <a:cs typeface="Times New Roman"/>
              </a:rPr>
              <a:t>Jnana </a:t>
            </a:r>
            <a:r>
              <a:rPr lang="en-US" sz="1300" dirty="0" err="1">
                <a:solidFill>
                  <a:srgbClr val="121212"/>
                </a:solidFill>
                <a:latin typeface="Times New Roman"/>
                <a:cs typeface="Times New Roman"/>
              </a:rPr>
              <a:t>Sangama</a:t>
            </a:r>
            <a:r>
              <a:rPr lang="en-US" sz="1300" dirty="0">
                <a:solidFill>
                  <a:srgbClr val="121212"/>
                </a:solidFill>
                <a:latin typeface="Times New Roman"/>
                <a:cs typeface="Times New Roman"/>
              </a:rPr>
              <a:t>, Belagavi, </a:t>
            </a:r>
            <a:r>
              <a:rPr lang="en-US" sz="1300" spc="-5" dirty="0">
                <a:solidFill>
                  <a:srgbClr val="121212"/>
                </a:solidFill>
                <a:latin typeface="Times New Roman"/>
                <a:cs typeface="Times New Roman"/>
              </a:rPr>
              <a:t>Karnataka</a:t>
            </a:r>
            <a:r>
              <a:rPr lang="en-US" sz="1300" spc="-125" dirty="0">
                <a:solidFill>
                  <a:srgbClr val="121212"/>
                </a:solidFill>
                <a:latin typeface="Times New Roman"/>
                <a:cs typeface="Times New Roman"/>
              </a:rPr>
              <a:t> </a:t>
            </a:r>
            <a:r>
              <a:rPr lang="en-US" sz="1300" dirty="0">
                <a:solidFill>
                  <a:srgbClr val="121212"/>
                </a:solidFill>
                <a:latin typeface="Times New Roman"/>
                <a:cs typeface="Times New Roman"/>
              </a:rPr>
              <a:t>590018.</a:t>
            </a:r>
            <a:br>
              <a:rPr lang="en-US" sz="1300" dirty="0">
                <a:solidFill>
                  <a:srgbClr val="121212"/>
                </a:solidFill>
                <a:latin typeface="Times New Roman"/>
                <a:cs typeface="Times New Roman"/>
              </a:rPr>
            </a:br>
            <a:r>
              <a:rPr lang="en-US" sz="2700" b="1" spc="-5" dirty="0">
                <a:solidFill>
                  <a:schemeClr val="tx1"/>
                </a:solidFill>
                <a:latin typeface="Times New Roman"/>
                <a:cs typeface="Times New Roman"/>
              </a:rPr>
              <a:t>J N </a:t>
            </a:r>
            <a:r>
              <a:rPr lang="en-US" sz="2700" b="1" spc="-5" dirty="0" err="1">
                <a:solidFill>
                  <a:schemeClr val="tx1"/>
                </a:solidFill>
                <a:latin typeface="Times New Roman"/>
                <a:cs typeface="Times New Roman"/>
              </a:rPr>
              <a:t>N</a:t>
            </a:r>
            <a:r>
              <a:rPr lang="en-US" sz="2700" b="1" spc="-5" dirty="0">
                <a:solidFill>
                  <a:schemeClr val="tx1"/>
                </a:solidFill>
                <a:latin typeface="Times New Roman"/>
                <a:cs typeface="Times New Roman"/>
              </a:rPr>
              <a:t> College of</a:t>
            </a:r>
            <a:r>
              <a:rPr lang="en-US" sz="2700" b="1" spc="10" dirty="0">
                <a:solidFill>
                  <a:schemeClr val="tx1"/>
                </a:solidFill>
                <a:latin typeface="Times New Roman"/>
                <a:cs typeface="Times New Roman"/>
              </a:rPr>
              <a:t> </a:t>
            </a:r>
            <a:r>
              <a:rPr lang="en-US" sz="2700" b="1" spc="-5" dirty="0">
                <a:solidFill>
                  <a:schemeClr val="tx1"/>
                </a:solidFill>
                <a:latin typeface="Times New Roman"/>
                <a:cs typeface="Times New Roman"/>
              </a:rPr>
              <a:t>Engineering</a:t>
            </a:r>
            <a:br>
              <a:rPr lang="en-US" sz="1800" b="1" spc="-5" dirty="0">
                <a:solidFill>
                  <a:schemeClr val="tx1"/>
                </a:solidFill>
                <a:latin typeface="Times New Roman"/>
                <a:cs typeface="Times New Roman"/>
              </a:rPr>
            </a:br>
            <a:r>
              <a:rPr lang="en-US" sz="1300" b="1" spc="-5" dirty="0" err="1">
                <a:latin typeface="Times New Roman"/>
                <a:cs typeface="Times New Roman"/>
              </a:rPr>
              <a:t>Navule</a:t>
            </a:r>
            <a:r>
              <a:rPr lang="en-US" sz="1300" b="1" spc="-5" dirty="0">
                <a:latin typeface="Times New Roman"/>
                <a:cs typeface="Times New Roman"/>
              </a:rPr>
              <a:t>, </a:t>
            </a:r>
            <a:r>
              <a:rPr lang="en-US" sz="1300" b="1" spc="-5" dirty="0" err="1">
                <a:latin typeface="Times New Roman"/>
                <a:cs typeface="Times New Roman"/>
              </a:rPr>
              <a:t>Savalanga</a:t>
            </a:r>
            <a:r>
              <a:rPr lang="en-US" sz="1300" b="1" spc="-5" dirty="0">
                <a:latin typeface="Times New Roman"/>
                <a:cs typeface="Times New Roman"/>
              </a:rPr>
              <a:t> Road, Shivamogga, Karnataka</a:t>
            </a:r>
            <a:r>
              <a:rPr lang="en-US" sz="1300" b="1" spc="20" dirty="0">
                <a:latin typeface="Times New Roman"/>
                <a:cs typeface="Times New Roman"/>
              </a:rPr>
              <a:t> </a:t>
            </a:r>
            <a:r>
              <a:rPr lang="en-US" sz="1300" b="1" dirty="0">
                <a:latin typeface="Times New Roman"/>
                <a:cs typeface="Times New Roman"/>
              </a:rPr>
              <a:t>577204.</a:t>
            </a:r>
            <a:br>
              <a:rPr lang="en-US" sz="1300" dirty="0">
                <a:latin typeface="Times New Roman"/>
                <a:cs typeface="Times New Roman"/>
              </a:rPr>
            </a:br>
            <a:r>
              <a:rPr lang="en-US" sz="1800" b="1" dirty="0">
                <a:solidFill>
                  <a:srgbClr val="C66A2A"/>
                </a:solidFill>
                <a:latin typeface="Times New Roman"/>
                <a:cs typeface="Times New Roman"/>
              </a:rPr>
              <a:t>Department of  Master of </a:t>
            </a:r>
            <a:r>
              <a:rPr lang="en-US" sz="1800" b="1" spc="-5" dirty="0">
                <a:solidFill>
                  <a:srgbClr val="C66A2A"/>
                </a:solidFill>
                <a:latin typeface="Times New Roman"/>
                <a:cs typeface="Times New Roman"/>
              </a:rPr>
              <a:t>Computer</a:t>
            </a:r>
            <a:r>
              <a:rPr lang="en-US" sz="1800" b="1" spc="-185" dirty="0">
                <a:solidFill>
                  <a:srgbClr val="C66A2A"/>
                </a:solidFill>
                <a:latin typeface="Times New Roman"/>
                <a:cs typeface="Times New Roman"/>
              </a:rPr>
              <a:t> </a:t>
            </a:r>
            <a:r>
              <a:rPr lang="en-US" sz="1800" b="1" spc="-5" dirty="0">
                <a:solidFill>
                  <a:srgbClr val="C66A2A"/>
                </a:solidFill>
                <a:latin typeface="Times New Roman"/>
                <a:cs typeface="Times New Roman"/>
              </a:rPr>
              <a:t>Applications</a:t>
            </a:r>
            <a:br>
              <a:rPr lang="en-US" sz="1100" dirty="0">
                <a:latin typeface="Times New Roman"/>
                <a:cs typeface="Times New Roman"/>
              </a:rPr>
            </a:br>
            <a:r>
              <a:rPr lang="en-US" sz="1300" b="1" dirty="0">
                <a:solidFill>
                  <a:srgbClr val="171717"/>
                </a:solidFill>
                <a:latin typeface="Times New Roman"/>
                <a:cs typeface="Times New Roman"/>
              </a:rPr>
              <a:t>Major </a:t>
            </a:r>
            <a:r>
              <a:rPr lang="en-US" sz="1300" b="1" spc="-5" dirty="0">
                <a:solidFill>
                  <a:srgbClr val="171717"/>
                </a:solidFill>
                <a:latin typeface="Times New Roman"/>
                <a:cs typeface="Times New Roman"/>
              </a:rPr>
              <a:t>Project Presentation</a:t>
            </a:r>
            <a:r>
              <a:rPr lang="en-US" sz="1300" b="1" spc="-100" dirty="0">
                <a:solidFill>
                  <a:srgbClr val="171717"/>
                </a:solidFill>
                <a:latin typeface="Times New Roman"/>
                <a:cs typeface="Times New Roman"/>
              </a:rPr>
              <a:t> </a:t>
            </a:r>
            <a:r>
              <a:rPr lang="en-US" sz="1300" b="1" dirty="0">
                <a:solidFill>
                  <a:srgbClr val="171717"/>
                </a:solidFill>
                <a:latin typeface="Times New Roman"/>
                <a:cs typeface="Times New Roman"/>
              </a:rPr>
              <a:t>on</a:t>
            </a:r>
            <a:br>
              <a:rPr lang="en-US" sz="1300" dirty="0">
                <a:latin typeface="Times New Roman"/>
                <a:cs typeface="Times New Roman"/>
              </a:rPr>
            </a:br>
            <a:r>
              <a:rPr lang="en-US" sz="2200" b="1" dirty="0">
                <a:solidFill>
                  <a:srgbClr val="FF0000"/>
                </a:solidFill>
                <a:latin typeface="Times New Roman"/>
                <a:cs typeface="Times New Roman"/>
              </a:rPr>
              <a:t>“</a:t>
            </a:r>
            <a:r>
              <a:rPr lang="en-US" sz="2200" b="1" dirty="0">
                <a:solidFill>
                  <a:srgbClr val="C00000"/>
                </a:solidFill>
                <a:latin typeface="Times New Roman"/>
                <a:cs typeface="Times New Roman"/>
              </a:rPr>
              <a:t>Predicting the Quality of Fruit using Machine Learning</a:t>
            </a:r>
            <a:r>
              <a:rPr lang="en-US" sz="2200" b="1" spc="-15" dirty="0">
                <a:solidFill>
                  <a:srgbClr val="FF0000"/>
                </a:solidFill>
                <a:latin typeface="Times New Roman"/>
                <a:cs typeface="Times New Roman"/>
              </a:rPr>
              <a:t>"</a:t>
            </a:r>
            <a:br>
              <a:rPr lang="en-US" sz="2200" dirty="0">
                <a:latin typeface="Times New Roman"/>
                <a:cs typeface="Times New Roman"/>
              </a:rPr>
            </a:br>
            <a:r>
              <a:rPr lang="en-US" sz="1600" spc="-10" dirty="0">
                <a:solidFill>
                  <a:srgbClr val="93792B"/>
                </a:solidFill>
                <a:latin typeface="Times New Roman"/>
                <a:cs typeface="Times New Roman"/>
              </a:rPr>
              <a:t>Submitted</a:t>
            </a:r>
            <a:r>
              <a:rPr lang="en-US" sz="1600" spc="40" dirty="0">
                <a:solidFill>
                  <a:srgbClr val="93792B"/>
                </a:solidFill>
                <a:latin typeface="Times New Roman"/>
                <a:cs typeface="Times New Roman"/>
              </a:rPr>
              <a:t> </a:t>
            </a:r>
            <a:r>
              <a:rPr lang="en-US" sz="1600" spc="-5" dirty="0">
                <a:solidFill>
                  <a:srgbClr val="93792B"/>
                </a:solidFill>
                <a:latin typeface="Times New Roman"/>
                <a:cs typeface="Times New Roman"/>
              </a:rPr>
              <a:t>by</a:t>
            </a:r>
            <a:br>
              <a:rPr lang="en-US" sz="1050" spc="-5" dirty="0">
                <a:solidFill>
                  <a:srgbClr val="93792B"/>
                </a:solidFill>
                <a:latin typeface="Times New Roman"/>
                <a:cs typeface="Times New Roman"/>
              </a:rPr>
            </a:br>
            <a:r>
              <a:rPr lang="en-IN" sz="1400" b="1" spc="-5" dirty="0">
                <a:solidFill>
                  <a:schemeClr val="tx1"/>
                </a:solidFill>
                <a:latin typeface="Times New Roman"/>
                <a:cs typeface="Times New Roman"/>
              </a:rPr>
              <a:t>KEERTHANA S N</a:t>
            </a:r>
            <a:br>
              <a:rPr lang="en-IN" sz="1400" b="1" spc="-5" dirty="0">
                <a:solidFill>
                  <a:schemeClr val="tx1"/>
                </a:solidFill>
                <a:latin typeface="Times New Roman"/>
                <a:cs typeface="Times New Roman"/>
              </a:rPr>
            </a:br>
            <a:r>
              <a:rPr lang="en-IN" sz="1400" b="1" spc="-5" dirty="0">
                <a:solidFill>
                  <a:schemeClr val="tx1"/>
                </a:solidFill>
                <a:latin typeface="Times New Roman"/>
                <a:cs typeface="Times New Roman"/>
              </a:rPr>
              <a:t> 4JN20MC013</a:t>
            </a:r>
            <a:br>
              <a:rPr lang="en-IN" sz="1050" b="1" spc="-5" dirty="0">
                <a:solidFill>
                  <a:schemeClr val="tx1"/>
                </a:solidFill>
                <a:latin typeface="Times New Roman"/>
                <a:cs typeface="Times New Roman"/>
              </a:rPr>
            </a:br>
            <a:r>
              <a:rPr lang="en-IN" sz="1400" spc="-5" dirty="0">
                <a:solidFill>
                  <a:srgbClr val="93792B"/>
                </a:solidFill>
                <a:latin typeface="Times New Roman"/>
                <a:cs typeface="Times New Roman"/>
              </a:rPr>
              <a:t>For  the academic year 2021-22</a:t>
            </a:r>
            <a:br>
              <a:rPr lang="en-IN" sz="1400" spc="-5" dirty="0">
                <a:solidFill>
                  <a:srgbClr val="93792B"/>
                </a:solidFill>
                <a:latin typeface="Times New Roman"/>
                <a:cs typeface="Times New Roman"/>
              </a:rPr>
            </a:br>
            <a:r>
              <a:rPr lang="en-IN" sz="1600" spc="-5" dirty="0">
                <a:solidFill>
                  <a:schemeClr val="tx2">
                    <a:lumMod val="60000"/>
                    <a:lumOff val="40000"/>
                  </a:schemeClr>
                </a:solidFill>
                <a:latin typeface="Times New Roman"/>
                <a:cs typeface="Times New Roman"/>
              </a:rPr>
              <a:t>Under the Guidance of</a:t>
            </a:r>
            <a:br>
              <a:rPr lang="en-IN" sz="1600" spc="-5" dirty="0">
                <a:solidFill>
                  <a:schemeClr val="tx2">
                    <a:lumMod val="60000"/>
                    <a:lumOff val="40000"/>
                  </a:schemeClr>
                </a:solidFill>
                <a:latin typeface="Times New Roman"/>
                <a:cs typeface="Times New Roman"/>
              </a:rPr>
            </a:br>
            <a:r>
              <a:rPr lang="en-IN" sz="1600" b="1" spc="-5" dirty="0">
                <a:solidFill>
                  <a:srgbClr val="FF0000"/>
                </a:solidFill>
                <a:latin typeface="Times New Roman"/>
                <a:cs typeface="Times New Roman"/>
              </a:rPr>
              <a:t>Dr  Sunitha G P</a:t>
            </a:r>
            <a:br>
              <a:rPr lang="en-IN" sz="1600" b="1" spc="-5" dirty="0">
                <a:solidFill>
                  <a:srgbClr val="FF0000"/>
                </a:solidFill>
                <a:latin typeface="Times New Roman"/>
                <a:cs typeface="Times New Roman"/>
              </a:rPr>
            </a:br>
            <a:r>
              <a:rPr lang="en-IN" sz="1600" b="1" spc="-5" dirty="0">
                <a:solidFill>
                  <a:srgbClr val="FF0000"/>
                </a:solidFill>
                <a:latin typeface="Times New Roman"/>
                <a:cs typeface="Times New Roman"/>
              </a:rPr>
              <a:t>Associate Professor</a:t>
            </a:r>
            <a:br>
              <a:rPr lang="en-IN" sz="1600" spc="-5" dirty="0">
                <a:solidFill>
                  <a:srgbClr val="FF0000"/>
                </a:solidFill>
                <a:latin typeface="Times New Roman"/>
                <a:cs typeface="Times New Roman"/>
              </a:rPr>
            </a:br>
            <a:r>
              <a:rPr lang="en-IN" sz="1600" spc="-5" dirty="0">
                <a:solidFill>
                  <a:schemeClr val="tx1"/>
                </a:solidFill>
                <a:latin typeface="Times New Roman"/>
                <a:cs typeface="Times New Roman"/>
              </a:rPr>
              <a:t>Dept of MCA,</a:t>
            </a:r>
            <a:br>
              <a:rPr lang="en-IN" sz="1600" spc="-5" dirty="0">
                <a:solidFill>
                  <a:schemeClr val="tx1"/>
                </a:solidFill>
                <a:latin typeface="Times New Roman"/>
                <a:cs typeface="Times New Roman"/>
              </a:rPr>
            </a:br>
            <a:r>
              <a:rPr lang="en-IN" sz="1600" spc="-5" dirty="0">
                <a:solidFill>
                  <a:schemeClr val="tx1"/>
                </a:solidFill>
                <a:latin typeface="Times New Roman"/>
                <a:cs typeface="Times New Roman"/>
              </a:rPr>
              <a:t>JNNCE, Shivamogga</a:t>
            </a:r>
            <a:br>
              <a:rPr lang="en-IN" sz="1600" spc="-5" dirty="0">
                <a:solidFill>
                  <a:schemeClr val="tx1"/>
                </a:solidFill>
                <a:latin typeface="Times New Roman"/>
                <a:cs typeface="Times New Roman"/>
              </a:rPr>
            </a:br>
            <a:r>
              <a:rPr lang="en-IN" sz="1600" spc="-5" dirty="0">
                <a:solidFill>
                  <a:schemeClr val="tx1"/>
                </a:solidFill>
                <a:latin typeface="Times New Roman"/>
                <a:cs typeface="Times New Roman"/>
              </a:rPr>
              <a:t>2021-2022</a:t>
            </a:r>
            <a:br>
              <a:rPr lang="en-US" sz="1600" spc="-5" dirty="0">
                <a:solidFill>
                  <a:schemeClr val="tx1"/>
                </a:solidFill>
                <a:latin typeface="Times New Roman"/>
                <a:cs typeface="Times New Roman"/>
              </a:rPr>
            </a:br>
            <a:endParaRPr lang="en-IN" sz="1600" dirty="0"/>
          </a:p>
        </p:txBody>
      </p:sp>
      <p:pic>
        <p:nvPicPr>
          <p:cNvPr id="3" name="Google Shape;137;p13">
            <a:extLst>
              <a:ext uri="{FF2B5EF4-FFF2-40B4-BE49-F238E27FC236}">
                <a16:creationId xmlns:a16="http://schemas.microsoft.com/office/drawing/2014/main" id="{B2A22F59-1939-C230-1EC4-31F1B90AF9A4}"/>
              </a:ext>
            </a:extLst>
          </p:cNvPr>
          <p:cNvPicPr preferRelativeResize="0"/>
          <p:nvPr/>
        </p:nvPicPr>
        <p:blipFill rotWithShape="1">
          <a:blip r:embed="rId2">
            <a:alphaModFix/>
          </a:blip>
          <a:srcRect/>
          <a:stretch/>
        </p:blipFill>
        <p:spPr>
          <a:xfrm>
            <a:off x="249174" y="155863"/>
            <a:ext cx="1330452" cy="1331975"/>
          </a:xfrm>
          <a:prstGeom prst="rect">
            <a:avLst/>
          </a:prstGeom>
          <a:noFill/>
          <a:ln>
            <a:noFill/>
          </a:ln>
        </p:spPr>
      </p:pic>
      <p:sp>
        <p:nvSpPr>
          <p:cNvPr id="4" name="object 16">
            <a:extLst>
              <a:ext uri="{FF2B5EF4-FFF2-40B4-BE49-F238E27FC236}">
                <a16:creationId xmlns:a16="http://schemas.microsoft.com/office/drawing/2014/main" id="{5DE7B0F1-03E2-5597-B348-0670DBCA0FDE}"/>
              </a:ext>
            </a:extLst>
          </p:cNvPr>
          <p:cNvSpPr/>
          <p:nvPr/>
        </p:nvSpPr>
        <p:spPr>
          <a:xfrm>
            <a:off x="8208819" y="237038"/>
            <a:ext cx="1215490" cy="133197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88064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88E2F-17B5-5364-672A-DB631388BCDB}"/>
              </a:ext>
            </a:extLst>
          </p:cNvPr>
          <p:cNvSpPr>
            <a:spLocks noGrp="1"/>
          </p:cNvSpPr>
          <p:nvPr>
            <p:ph type="title"/>
          </p:nvPr>
        </p:nvSpPr>
        <p:spPr>
          <a:xfrm>
            <a:off x="636367" y="262631"/>
            <a:ext cx="8596668" cy="6186996"/>
          </a:xfrm>
        </p:spPr>
        <p:txBody>
          <a:bodyPr>
            <a:noAutofit/>
          </a:bodyPr>
          <a:lstStyle/>
          <a:p>
            <a:pPr indent="-6350">
              <a:lnSpc>
                <a:spcPct val="150000"/>
              </a:lnSpc>
            </a:pPr>
            <a:r>
              <a:rPr lang="en-IN" sz="2000" dirty="0">
                <a:solidFill>
                  <a:srgbClr val="000000"/>
                </a:solidFill>
                <a:effectLst/>
                <a:latin typeface="Times New Roman" panose="02020603050405020304" pitchFamily="18" charset="0"/>
                <a:ea typeface="Times New Roman" panose="02020603050405020304" pitchFamily="18" charset="0"/>
              </a:rPr>
              <a:t>Firstly, we labelling the different fruits. The categorization of fruit based on the fruit type on the different folders. </a:t>
            </a:r>
            <a:br>
              <a:rPr lang="en-IN" sz="2000" dirty="0">
                <a:solidFill>
                  <a:srgbClr val="000000"/>
                </a:solidFill>
                <a:effectLst/>
                <a:latin typeface="Times New Roman" panose="02020603050405020304" pitchFamily="18" charset="0"/>
                <a:ea typeface="Times New Roman" panose="02020603050405020304" pitchFamily="18" charset="0"/>
              </a:rPr>
            </a:br>
            <a:r>
              <a:rPr lang="en-IN" sz="2000" dirty="0">
                <a:solidFill>
                  <a:srgbClr val="000000"/>
                </a:solidFill>
                <a:effectLst/>
                <a:latin typeface="Times New Roman" panose="02020603050405020304" pitchFamily="18" charset="0"/>
                <a:ea typeface="Times New Roman" panose="02020603050405020304" pitchFamily="18" charset="0"/>
              </a:rPr>
              <a:t>After the label. The training dataset we read the image using the get data set and after this list the map importing the class as intake. To create model into RGB colour.</a:t>
            </a:r>
            <a:br>
              <a:rPr lang="en-IN" sz="2000" dirty="0">
                <a:solidFill>
                  <a:srgbClr val="000000"/>
                </a:solidFill>
                <a:effectLst/>
                <a:latin typeface="Times New Roman" panose="02020603050405020304" pitchFamily="18" charset="0"/>
                <a:ea typeface="Times New Roman" panose="02020603050405020304" pitchFamily="18" charset="0"/>
              </a:rPr>
            </a:br>
            <a:br>
              <a:rPr lang="en-IN" sz="2000" dirty="0">
                <a:solidFill>
                  <a:srgbClr val="000000"/>
                </a:solidFill>
                <a:effectLst/>
                <a:latin typeface="Times New Roman" panose="02020603050405020304" pitchFamily="18" charset="0"/>
                <a:ea typeface="Times New Roman" panose="02020603050405020304" pitchFamily="18" charset="0"/>
              </a:rPr>
            </a:br>
            <a:r>
              <a:rPr lang="en-IN" sz="2000" b="1" dirty="0">
                <a:solidFill>
                  <a:srgbClr val="000000"/>
                </a:solidFill>
                <a:effectLst/>
                <a:latin typeface="Times New Roman" panose="02020603050405020304" pitchFamily="18" charset="0"/>
                <a:ea typeface="Times New Roman" panose="02020603050405020304" pitchFamily="18" charset="0"/>
              </a:rPr>
              <a:t>Acquisition of image</a:t>
            </a:r>
            <a:r>
              <a:rPr lang="en-IN" sz="2000" b="0" dirty="0">
                <a:solidFill>
                  <a:srgbClr val="000000"/>
                </a:solidFill>
                <a:effectLst/>
                <a:latin typeface="Times New Roman" panose="02020603050405020304" pitchFamily="18" charset="0"/>
                <a:ea typeface="Times New Roman" panose="02020603050405020304" pitchFamily="18" charset="0"/>
              </a:rPr>
              <a:t> </a:t>
            </a:r>
            <a:br>
              <a:rPr lang="en-IN" sz="2000" b="1" dirty="0">
                <a:solidFill>
                  <a:srgbClr val="000000"/>
                </a:solidFill>
                <a:effectLst/>
                <a:latin typeface="Times New Roman" panose="02020603050405020304" pitchFamily="18" charset="0"/>
                <a:ea typeface="Times New Roman" panose="02020603050405020304" pitchFamily="18" charset="0"/>
              </a:rPr>
            </a:br>
            <a:r>
              <a:rPr lang="en-IN" sz="2000" dirty="0">
                <a:solidFill>
                  <a:srgbClr val="000000"/>
                </a:solidFill>
                <a:effectLst/>
                <a:latin typeface="Times New Roman" panose="02020603050405020304" pitchFamily="18" charset="0"/>
                <a:ea typeface="Times New Roman" panose="02020603050405020304" pitchFamily="18" charset="0"/>
              </a:rPr>
              <a:t>The image acquisition for obtaining an image starting with computer or coming out of a storage of fruits data set is referred to as image acquisition. The picture was taken in the web cam or a regular picture from the already stored data. </a:t>
            </a:r>
            <a:br>
              <a:rPr lang="en-IN" sz="2000" dirty="0">
                <a:solidFill>
                  <a:srgbClr val="000000"/>
                </a:solidFill>
                <a:effectLst/>
                <a:latin typeface="Times New Roman" panose="02020603050405020304" pitchFamily="18" charset="0"/>
                <a:ea typeface="Times New Roman" panose="02020603050405020304" pitchFamily="18" charset="0"/>
              </a:rPr>
            </a:br>
            <a:br>
              <a:rPr lang="en-IN" sz="2000" dirty="0">
                <a:solidFill>
                  <a:srgbClr val="000000"/>
                </a:solidFill>
                <a:effectLst/>
                <a:latin typeface="Times New Roman" panose="02020603050405020304" pitchFamily="18" charset="0"/>
                <a:ea typeface="Times New Roman" panose="02020603050405020304" pitchFamily="18" charset="0"/>
              </a:rPr>
            </a:br>
            <a:r>
              <a:rPr lang="en-IN" sz="2000" dirty="0">
                <a:solidFill>
                  <a:srgbClr val="000000"/>
                </a:solidFill>
                <a:effectLst/>
                <a:latin typeface="Times New Roman" panose="02020603050405020304" pitchFamily="18" charset="0"/>
                <a:ea typeface="Times New Roman" panose="02020603050405020304" pitchFamily="18" charset="0"/>
              </a:rPr>
              <a:t>The images are capturing using the webcam and images are stored in the training data set. In the below figure shows the capturing images. </a:t>
            </a:r>
            <a:br>
              <a:rPr lang="en-IN" sz="2000" dirty="0">
                <a:solidFill>
                  <a:srgbClr val="000000"/>
                </a:solidFill>
                <a:effectLst/>
                <a:latin typeface="Times New Roman" panose="02020603050405020304" pitchFamily="18" charset="0"/>
                <a:ea typeface="Times New Roman" panose="02020603050405020304" pitchFamily="18" charset="0"/>
              </a:rPr>
            </a:br>
            <a:br>
              <a:rPr lang="en-IN" sz="2000" dirty="0">
                <a:solidFill>
                  <a:srgbClr val="000000"/>
                </a:solidFill>
                <a:effectLst/>
                <a:latin typeface="Times New Roman" panose="02020603050405020304" pitchFamily="18" charset="0"/>
                <a:ea typeface="Times New Roman" panose="02020603050405020304" pitchFamily="18" charset="0"/>
              </a:rPr>
            </a:br>
            <a:r>
              <a:rPr lang="en-IN" sz="2000" dirty="0">
                <a:solidFill>
                  <a:srgbClr val="000000"/>
                </a:solidFill>
                <a:effectLst/>
                <a:latin typeface="Times New Roman" panose="02020603050405020304" pitchFamily="18" charset="0"/>
                <a:ea typeface="Times New Roman" panose="02020603050405020304" pitchFamily="18" charset="0"/>
              </a:rPr>
              <a:t> </a:t>
            </a:r>
            <a:br>
              <a:rPr lang="en-IN" sz="2000" dirty="0">
                <a:solidFill>
                  <a:srgbClr val="000000"/>
                </a:solidFill>
                <a:effectLst/>
                <a:latin typeface="Times New Roman" panose="02020603050405020304" pitchFamily="18" charset="0"/>
                <a:ea typeface="Times New Roman" panose="02020603050405020304" pitchFamily="18" charset="0"/>
              </a:rPr>
            </a:br>
            <a:endParaRPr lang="en-IN" sz="2000" dirty="0"/>
          </a:p>
        </p:txBody>
      </p:sp>
    </p:spTree>
    <p:extLst>
      <p:ext uri="{BB962C8B-B14F-4D97-AF65-F5344CB8AC3E}">
        <p14:creationId xmlns:p14="http://schemas.microsoft.com/office/powerpoint/2010/main" val="1018225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85101-4EBB-1DA7-BD6B-9084E8383EC3}"/>
              </a:ext>
            </a:extLst>
          </p:cNvPr>
          <p:cNvSpPr>
            <a:spLocks noGrp="1"/>
          </p:cNvSpPr>
          <p:nvPr>
            <p:ph type="title"/>
          </p:nvPr>
        </p:nvSpPr>
        <p:spPr>
          <a:xfrm>
            <a:off x="677334" y="213361"/>
            <a:ext cx="8596668" cy="3749040"/>
          </a:xfrm>
        </p:spPr>
        <p:txBody>
          <a:bodyPr>
            <a:normAutofit/>
          </a:bodyPr>
          <a:lstStyle/>
          <a:p>
            <a:pPr algn="just">
              <a:lnSpc>
                <a:spcPct val="150000"/>
              </a:lnSpc>
            </a:pPr>
            <a:r>
              <a:rPr lang="en-IN" sz="2000" dirty="0">
                <a:solidFill>
                  <a:srgbClr val="000000"/>
                </a:solidFill>
                <a:effectLst/>
                <a:latin typeface="Times New Roman" panose="02020603050405020304" pitchFamily="18" charset="0"/>
                <a:ea typeface="Times New Roman" panose="02020603050405020304" pitchFamily="18" charset="0"/>
              </a:rPr>
              <a:t>In the pre-processing pictures are collected, It is upgrading the input image, which includes noise removal and size clarifying to improve the picture. In our project used the </a:t>
            </a:r>
            <a:r>
              <a:rPr lang="en-IN" sz="2000" dirty="0" err="1">
                <a:solidFill>
                  <a:srgbClr val="000000"/>
                </a:solidFill>
                <a:effectLst/>
                <a:latin typeface="Times New Roman" panose="02020603050405020304" pitchFamily="18" charset="0"/>
                <a:ea typeface="Times New Roman" panose="02020603050405020304" pitchFamily="18" charset="0"/>
              </a:rPr>
              <a:t>im_read</a:t>
            </a:r>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dirty="0" err="1">
                <a:solidFill>
                  <a:srgbClr val="000000"/>
                </a:solidFill>
                <a:effectLst/>
                <a:latin typeface="Times New Roman" panose="02020603050405020304" pitchFamily="18" charset="0"/>
                <a:ea typeface="Times New Roman" panose="02020603050405020304" pitchFamily="18" charset="0"/>
              </a:rPr>
              <a:t>im_shape</a:t>
            </a:r>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dirty="0" err="1">
                <a:solidFill>
                  <a:srgbClr val="000000"/>
                </a:solidFill>
                <a:effectLst/>
                <a:latin typeface="Times New Roman" panose="02020603050405020304" pitchFamily="18" charset="0"/>
                <a:ea typeface="Times New Roman" panose="02020603050405020304" pitchFamily="18" charset="0"/>
              </a:rPr>
              <a:t>im_resize</a:t>
            </a:r>
            <a:r>
              <a:rPr lang="en-IN" sz="2000" dirty="0">
                <a:solidFill>
                  <a:srgbClr val="000000"/>
                </a:solidFill>
                <a:effectLst/>
                <a:latin typeface="Times New Roman" panose="02020603050405020304" pitchFamily="18" charset="0"/>
                <a:ea typeface="Times New Roman" panose="02020603050405020304" pitchFamily="18" charset="0"/>
              </a:rPr>
              <a:t>, color_bgr2gray.In the below figure explained about the </a:t>
            </a:r>
            <a:r>
              <a:rPr lang="en-IN" sz="2000" dirty="0" err="1">
                <a:solidFill>
                  <a:srgbClr val="000000"/>
                </a:solidFill>
                <a:effectLst/>
                <a:latin typeface="Times New Roman" panose="02020603050405020304" pitchFamily="18" charset="0"/>
                <a:ea typeface="Times New Roman" panose="02020603050405020304" pitchFamily="18" charset="0"/>
              </a:rPr>
              <a:t>preprocessing</a:t>
            </a:r>
            <a:r>
              <a:rPr lang="en-IN" sz="2000" dirty="0">
                <a:solidFill>
                  <a:srgbClr val="000000"/>
                </a:solidFill>
                <a:effectLst/>
                <a:latin typeface="Times New Roman" panose="02020603050405020304" pitchFamily="18" charset="0"/>
                <a:ea typeface="Times New Roman" panose="02020603050405020304" pitchFamily="18" charset="0"/>
              </a:rPr>
              <a:t> process firstly, The images are taken as input and applying the filter. After the filtering. Its converts the colour image to grey scale conversion and removing the noise. To detect the edge and given the pre processed output.</a:t>
            </a:r>
            <a:endParaRPr lang="en-IN" sz="2000" dirty="0"/>
          </a:p>
        </p:txBody>
      </p:sp>
      <p:sp>
        <p:nvSpPr>
          <p:cNvPr id="4" name="TextBox 3">
            <a:extLst>
              <a:ext uri="{FF2B5EF4-FFF2-40B4-BE49-F238E27FC236}">
                <a16:creationId xmlns:a16="http://schemas.microsoft.com/office/drawing/2014/main" id="{3C0058BC-25D8-CD8F-818A-44F16D00E1AE}"/>
              </a:ext>
            </a:extLst>
          </p:cNvPr>
          <p:cNvSpPr txBox="1"/>
          <p:nvPr/>
        </p:nvSpPr>
        <p:spPr>
          <a:xfrm>
            <a:off x="677334" y="3572383"/>
            <a:ext cx="8690186" cy="3652603"/>
          </a:xfrm>
          <a:prstGeom prst="rect">
            <a:avLst/>
          </a:prstGeom>
          <a:noFill/>
        </p:spPr>
        <p:txBody>
          <a:bodyPr wrap="square">
            <a:spAutoFit/>
          </a:bodyPr>
          <a:lstStyle/>
          <a:p>
            <a:pPr marL="6350" marR="143510" indent="-6350" algn="just">
              <a:lnSpc>
                <a:spcPct val="150000"/>
              </a:lnSpc>
              <a:spcAft>
                <a:spcPts val="615"/>
              </a:spcAft>
            </a:pPr>
            <a:r>
              <a:rPr lang="en-IN" sz="2000" dirty="0">
                <a:solidFill>
                  <a:srgbClr val="000000"/>
                </a:solidFill>
                <a:effectLst/>
                <a:latin typeface="Times New Roman" panose="02020603050405020304" pitchFamily="18" charset="0"/>
                <a:ea typeface="Times New Roman" panose="02020603050405020304" pitchFamily="18" charset="0"/>
              </a:rPr>
              <a:t>The next stage is extracting the feature. In process of enhancing snaps to better depict visually appealing elements is known as feature extraction. The input photos are examined for properties like spots, colour, form, and area, among others. We plan to leverage colour features including standard deviation, distribution of frequency, distort, collection of prominence, and collection of shade since colour may distinguish one disease from another.</a:t>
            </a:r>
          </a:p>
          <a:p>
            <a:pPr marL="6350" marR="143510" indent="-6350" algn="l">
              <a:lnSpc>
                <a:spcPct val="107000"/>
              </a:lnSpc>
              <a:spcAft>
                <a:spcPts val="615"/>
              </a:spcAft>
            </a:pPr>
            <a:r>
              <a:rPr lang="en-IN" sz="2000" b="1" dirty="0">
                <a:solidFill>
                  <a:srgbClr val="000000"/>
                </a:solidFill>
                <a:effectLst/>
                <a:latin typeface="Times New Roman" panose="02020603050405020304" pitchFamily="18" charset="0"/>
                <a:ea typeface="Times New Roman" panose="02020603050405020304" pitchFamily="18" charset="0"/>
              </a:rPr>
              <a:t> </a:t>
            </a:r>
            <a:endParaRPr lang="en-IN" sz="2000" dirty="0">
              <a:solidFill>
                <a:srgbClr val="000000"/>
              </a:solidFill>
              <a:effectLst/>
              <a:latin typeface="Times New Roman" panose="02020603050405020304" pitchFamily="18" charset="0"/>
              <a:ea typeface="Times New Roman" panose="02020603050405020304" pitchFamily="18" charset="0"/>
            </a:endParaRPr>
          </a:p>
          <a:p>
            <a:pPr marL="6350" marR="143510" indent="-6350" algn="l">
              <a:lnSpc>
                <a:spcPct val="107000"/>
              </a:lnSpc>
              <a:spcAft>
                <a:spcPts val="615"/>
              </a:spcAft>
            </a:pPr>
            <a:r>
              <a:rPr lang="en-IN" sz="2000" dirty="0">
                <a:solidFill>
                  <a:srgbClr val="000000"/>
                </a:solidFill>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4071626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3A8F5-A63F-F9F3-7DDD-DC6F1CF8D0CB}"/>
              </a:ext>
            </a:extLst>
          </p:cNvPr>
          <p:cNvSpPr>
            <a:spLocks noGrp="1"/>
          </p:cNvSpPr>
          <p:nvPr>
            <p:ph type="title"/>
          </p:nvPr>
        </p:nvSpPr>
        <p:spPr>
          <a:xfrm>
            <a:off x="677334" y="290945"/>
            <a:ext cx="8596668" cy="5642495"/>
          </a:xfrm>
        </p:spPr>
        <p:txBody>
          <a:bodyPr>
            <a:noAutofit/>
          </a:bodyPr>
          <a:lstStyle/>
          <a:p>
            <a:pPr marR="144145" indent="-6350">
              <a:lnSpc>
                <a:spcPct val="150000"/>
              </a:lnSpc>
            </a:pPr>
            <a:r>
              <a:rPr lang="en-IN" sz="2000" dirty="0">
                <a:solidFill>
                  <a:srgbClr val="000000"/>
                </a:solidFill>
                <a:effectLst/>
                <a:latin typeface="Times New Roman" panose="02020603050405020304" pitchFamily="18" charset="0"/>
                <a:ea typeface="Times New Roman" panose="02020603050405020304" pitchFamily="18" charset="0"/>
              </a:rPr>
              <a:t>It is primarily done to reduce the difficulty of processing the photos. The quality is recognised placed on the colour and shaping the behaviours that specify the bug in the fruit photos.</a:t>
            </a:r>
            <a:br>
              <a:rPr lang="en-IN" sz="2000" dirty="0">
                <a:solidFill>
                  <a:srgbClr val="000000"/>
                </a:solidFill>
                <a:effectLst/>
                <a:latin typeface="Times New Roman" panose="02020603050405020304" pitchFamily="18" charset="0"/>
                <a:ea typeface="Times New Roman" panose="02020603050405020304" pitchFamily="18" charset="0"/>
              </a:rPr>
            </a:br>
            <a:r>
              <a:rPr lang="en-IN" sz="2000" dirty="0">
                <a:solidFill>
                  <a:srgbClr val="000000"/>
                </a:solidFill>
                <a:effectLst/>
                <a:latin typeface="Times New Roman" panose="02020603050405020304" pitchFamily="18" charset="0"/>
                <a:ea typeface="Times New Roman" panose="02020603050405020304" pitchFamily="18" charset="0"/>
              </a:rPr>
              <a:t>After the extracting</a:t>
            </a:r>
            <a:r>
              <a:rPr lang="en-IN" sz="2000" b="1" dirty="0">
                <a:solidFill>
                  <a:srgbClr val="000000"/>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CNN based networks (CNNs) are currently a more general class of models for classifying and recognising images, according to the CNN categorization. </a:t>
            </a:r>
            <a:br>
              <a:rPr lang="en-IN" sz="2000" dirty="0">
                <a:solidFill>
                  <a:srgbClr val="000000"/>
                </a:solidFill>
                <a:effectLst/>
                <a:latin typeface="Times New Roman" panose="02020603050405020304" pitchFamily="18" charset="0"/>
                <a:ea typeface="Times New Roman" panose="02020603050405020304" pitchFamily="18" charset="0"/>
              </a:rPr>
            </a:br>
            <a:r>
              <a:rPr lang="en-IN" sz="2000" dirty="0">
                <a:solidFill>
                  <a:srgbClr val="000000"/>
                </a:solidFill>
                <a:effectLst/>
                <a:latin typeface="Times New Roman" panose="02020603050405020304" pitchFamily="18" charset="0"/>
                <a:ea typeface="Times New Roman" panose="02020603050405020304" pitchFamily="18" charset="0"/>
              </a:rPr>
              <a:t>The main benefit of CNN is that, in comparison to other classifying algorithms, it requires much less pre-processing time. </a:t>
            </a:r>
            <a:br>
              <a:rPr lang="en-IN" sz="2000" dirty="0">
                <a:solidFill>
                  <a:srgbClr val="000000"/>
                </a:solidFill>
                <a:effectLst/>
                <a:latin typeface="Times New Roman" panose="02020603050405020304" pitchFamily="18" charset="0"/>
                <a:ea typeface="Times New Roman" panose="02020603050405020304" pitchFamily="18" charset="0"/>
              </a:rPr>
            </a:br>
            <a:r>
              <a:rPr lang="en-IN" sz="2000" dirty="0">
                <a:solidFill>
                  <a:srgbClr val="000000"/>
                </a:solidFill>
                <a:effectLst/>
                <a:latin typeface="Times New Roman" panose="02020603050405020304" pitchFamily="18" charset="0"/>
                <a:ea typeface="Times New Roman" panose="02020603050405020304" pitchFamily="18" charset="0"/>
              </a:rPr>
              <a:t>It processes the incoming data, trains the model, and then quickly prepares the crucial data to improve the sorting process. </a:t>
            </a:r>
            <a:br>
              <a:rPr lang="en-IN" sz="2000" dirty="0">
                <a:solidFill>
                  <a:srgbClr val="000000"/>
                </a:solidFill>
                <a:effectLst/>
                <a:latin typeface="Times New Roman" panose="02020603050405020304" pitchFamily="18" charset="0"/>
                <a:ea typeface="Times New Roman" panose="02020603050405020304" pitchFamily="18" charset="0"/>
              </a:rPr>
            </a:br>
            <a:br>
              <a:rPr lang="en-IN" sz="2000" dirty="0">
                <a:solidFill>
                  <a:srgbClr val="000000"/>
                </a:solidFill>
                <a:effectLst/>
                <a:latin typeface="Times New Roman" panose="02020603050405020304" pitchFamily="18" charset="0"/>
                <a:ea typeface="Times New Roman" panose="02020603050405020304" pitchFamily="18" charset="0"/>
              </a:rPr>
            </a:br>
            <a:endParaRPr lang="en-IN" sz="2000" dirty="0"/>
          </a:p>
        </p:txBody>
      </p:sp>
    </p:spTree>
    <p:extLst>
      <p:ext uri="{BB962C8B-B14F-4D97-AF65-F5344CB8AC3E}">
        <p14:creationId xmlns:p14="http://schemas.microsoft.com/office/powerpoint/2010/main" val="3905687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ECB1D-6719-E074-CAF1-18858263E69F}"/>
              </a:ext>
            </a:extLst>
          </p:cNvPr>
          <p:cNvSpPr>
            <a:spLocks noGrp="1"/>
          </p:cNvSpPr>
          <p:nvPr>
            <p:ph type="title"/>
          </p:nvPr>
        </p:nvSpPr>
        <p:spPr>
          <a:xfrm>
            <a:off x="677334" y="609600"/>
            <a:ext cx="8596668" cy="5781040"/>
          </a:xfrm>
        </p:spPr>
        <p:txBody>
          <a:bodyPr>
            <a:normAutofit/>
          </a:bodyPr>
          <a:lstStyle/>
          <a:p>
            <a:pPr>
              <a:lnSpc>
                <a:spcPct val="150000"/>
              </a:lnSpc>
            </a:pPr>
            <a:r>
              <a:rPr lang="en-IN" sz="2000" dirty="0">
                <a:solidFill>
                  <a:srgbClr val="000000"/>
                </a:solidFill>
                <a:effectLst/>
                <a:latin typeface="Times New Roman" panose="02020603050405020304" pitchFamily="18" charset="0"/>
                <a:ea typeface="Times New Roman" panose="02020603050405020304" pitchFamily="18" charset="0"/>
              </a:rPr>
              <a:t>CNN Algorithm</a:t>
            </a:r>
            <a:r>
              <a:rPr lang="en-IN" sz="2000" b="1" dirty="0">
                <a:solidFill>
                  <a:srgbClr val="000000"/>
                </a:solidFill>
                <a:effectLst/>
                <a:latin typeface="Times New Roman" panose="02020603050405020304" pitchFamily="18" charset="0"/>
                <a:ea typeface="Times New Roman" panose="02020603050405020304" pitchFamily="18" charset="0"/>
              </a:rPr>
              <a:t> </a:t>
            </a:r>
            <a:br>
              <a:rPr lang="en-IN" sz="2000" b="1" dirty="0">
                <a:solidFill>
                  <a:srgbClr val="000000"/>
                </a:solidFill>
                <a:effectLst/>
                <a:latin typeface="Times New Roman" panose="02020603050405020304" pitchFamily="18" charset="0"/>
                <a:ea typeface="Times New Roman" panose="02020603050405020304" pitchFamily="18" charset="0"/>
              </a:rPr>
            </a:br>
            <a:br>
              <a:rPr lang="en-IN" sz="2000" b="1" dirty="0">
                <a:solidFill>
                  <a:srgbClr val="000000"/>
                </a:solidFill>
                <a:effectLst/>
                <a:latin typeface="Times New Roman" panose="02020603050405020304" pitchFamily="18" charset="0"/>
                <a:ea typeface="Times New Roman" panose="02020603050405020304" pitchFamily="18" charset="0"/>
              </a:rPr>
            </a:br>
            <a:r>
              <a:rPr lang="en-IN" sz="2000" dirty="0">
                <a:solidFill>
                  <a:srgbClr val="000000"/>
                </a:solidFill>
                <a:effectLst/>
                <a:latin typeface="Times New Roman" panose="02020603050405020304" pitchFamily="18" charset="0"/>
                <a:ea typeface="Times New Roman" panose="02020603050405020304" pitchFamily="18" charset="0"/>
              </a:rPr>
              <a:t>Step1: Fruits Image are stored in the different folders. </a:t>
            </a:r>
            <a:br>
              <a:rPr lang="en-IN" sz="2000" dirty="0">
                <a:solidFill>
                  <a:srgbClr val="000000"/>
                </a:solidFill>
                <a:effectLst/>
                <a:latin typeface="Times New Roman" panose="02020603050405020304" pitchFamily="18" charset="0"/>
                <a:ea typeface="Times New Roman" panose="02020603050405020304" pitchFamily="18" charset="0"/>
              </a:rPr>
            </a:br>
            <a:r>
              <a:rPr lang="en-IN" sz="2000" dirty="0">
                <a:solidFill>
                  <a:srgbClr val="000000"/>
                </a:solidFill>
                <a:effectLst/>
                <a:latin typeface="Times New Roman" panose="02020603050405020304" pitchFamily="18" charset="0"/>
                <a:ea typeface="Times New Roman" panose="02020603050405020304" pitchFamily="18" charset="0"/>
              </a:rPr>
              <a:t>Step2: The labelled folder is subjected for CNN model creation. </a:t>
            </a:r>
            <a:br>
              <a:rPr lang="en-IN" sz="2000" dirty="0">
                <a:solidFill>
                  <a:srgbClr val="000000"/>
                </a:solidFill>
                <a:effectLst/>
                <a:latin typeface="Times New Roman" panose="02020603050405020304" pitchFamily="18" charset="0"/>
                <a:ea typeface="Times New Roman" panose="02020603050405020304" pitchFamily="18" charset="0"/>
              </a:rPr>
            </a:br>
            <a:r>
              <a:rPr lang="en-IN" sz="2000" dirty="0">
                <a:solidFill>
                  <a:srgbClr val="000000"/>
                </a:solidFill>
                <a:effectLst/>
                <a:latin typeface="Times New Roman" panose="02020603050405020304" pitchFamily="18" charset="0"/>
                <a:ea typeface="Times New Roman" panose="02020603050405020304" pitchFamily="18" charset="0"/>
              </a:rPr>
              <a:t>Step3: By 6 layers of </a:t>
            </a:r>
            <a:r>
              <a:rPr lang="en-IN" sz="2000" dirty="0" err="1">
                <a:solidFill>
                  <a:srgbClr val="000000"/>
                </a:solidFill>
                <a:effectLst/>
                <a:latin typeface="Times New Roman" panose="02020603050405020304" pitchFamily="18" charset="0"/>
                <a:ea typeface="Times New Roman" panose="02020603050405020304" pitchFamily="18" charset="0"/>
              </a:rPr>
              <a:t>relu</a:t>
            </a:r>
            <a:r>
              <a:rPr lang="en-IN" sz="2000" dirty="0">
                <a:solidFill>
                  <a:srgbClr val="000000"/>
                </a:solidFill>
                <a:effectLst/>
                <a:latin typeface="Times New Roman" panose="02020603050405020304" pitchFamily="18" charset="0"/>
                <a:ea typeface="Times New Roman" panose="02020603050405020304" pitchFamily="18" charset="0"/>
              </a:rPr>
              <a:t> layer to develop CNN model. </a:t>
            </a:r>
            <a:br>
              <a:rPr lang="en-IN" sz="2000" dirty="0">
                <a:solidFill>
                  <a:srgbClr val="000000"/>
                </a:solidFill>
                <a:effectLst/>
                <a:latin typeface="Times New Roman" panose="02020603050405020304" pitchFamily="18" charset="0"/>
                <a:ea typeface="Times New Roman" panose="02020603050405020304" pitchFamily="18" charset="0"/>
              </a:rPr>
            </a:br>
            <a:r>
              <a:rPr lang="en-IN" sz="2000" dirty="0">
                <a:solidFill>
                  <a:srgbClr val="000000"/>
                </a:solidFill>
                <a:effectLst/>
                <a:latin typeface="Times New Roman" panose="02020603050405020304" pitchFamily="18" charset="0"/>
                <a:ea typeface="Times New Roman" panose="02020603050405020304" pitchFamily="18" charset="0"/>
              </a:rPr>
              <a:t>Step4: Convolutional 2 dimension and max pooling, white spreading and flattening are carried out to make model strong. </a:t>
            </a:r>
            <a:br>
              <a:rPr lang="en-IN" sz="2000" dirty="0">
                <a:solidFill>
                  <a:srgbClr val="000000"/>
                </a:solidFill>
                <a:effectLst/>
                <a:latin typeface="Times New Roman" panose="02020603050405020304" pitchFamily="18" charset="0"/>
                <a:ea typeface="Times New Roman" panose="02020603050405020304" pitchFamily="18" charset="0"/>
              </a:rPr>
            </a:br>
            <a:r>
              <a:rPr lang="en-IN" sz="2000" dirty="0">
                <a:solidFill>
                  <a:srgbClr val="000000"/>
                </a:solidFill>
                <a:effectLst/>
                <a:latin typeface="Times New Roman" panose="02020603050405020304" pitchFamily="18" charset="0"/>
                <a:ea typeface="Times New Roman" panose="02020603050405020304" pitchFamily="18" charset="0"/>
              </a:rPr>
              <a:t>Step5: By giving input image to already existed model we can able to forecast the class of the predicted image. </a:t>
            </a:r>
            <a:br>
              <a:rPr lang="en-IN" sz="2000" dirty="0">
                <a:solidFill>
                  <a:srgbClr val="000000"/>
                </a:solidFill>
                <a:effectLst/>
                <a:latin typeface="Times New Roman" panose="02020603050405020304" pitchFamily="18" charset="0"/>
                <a:ea typeface="Times New Roman" panose="02020603050405020304" pitchFamily="18" charset="0"/>
              </a:rPr>
            </a:br>
            <a:endParaRPr lang="en-IN" sz="2000" dirty="0"/>
          </a:p>
        </p:txBody>
      </p:sp>
    </p:spTree>
    <p:extLst>
      <p:ext uri="{BB962C8B-B14F-4D97-AF65-F5344CB8AC3E}">
        <p14:creationId xmlns:p14="http://schemas.microsoft.com/office/powerpoint/2010/main" val="1143531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F418-FC6F-8744-596B-4334220B6190}"/>
              </a:ext>
            </a:extLst>
          </p:cNvPr>
          <p:cNvSpPr>
            <a:spLocks noGrp="1"/>
          </p:cNvSpPr>
          <p:nvPr>
            <p:ph type="title"/>
          </p:nvPr>
        </p:nvSpPr>
        <p:spPr>
          <a:xfrm>
            <a:off x="677334" y="411430"/>
            <a:ext cx="8596668" cy="457200"/>
          </a:xfrm>
        </p:spPr>
        <p:txBody>
          <a:bodyPr>
            <a:no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RESULTS</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4643E4-C89D-B77B-A36B-C42E90A8A6CF}"/>
              </a:ext>
            </a:extLst>
          </p:cNvPr>
          <p:cNvSpPr>
            <a:spLocks noGrp="1"/>
          </p:cNvSpPr>
          <p:nvPr>
            <p:ph idx="1"/>
          </p:nvPr>
        </p:nvSpPr>
        <p:spPr>
          <a:xfrm>
            <a:off x="677334" y="1154097"/>
            <a:ext cx="8596668" cy="5255582"/>
          </a:xfrm>
        </p:spPr>
        <p:txBody>
          <a:bodyPr>
            <a:normAutofit fontScale="92500" lnSpcReduction="10000"/>
          </a:bodyPr>
          <a:lstStyle/>
          <a:p>
            <a:pPr marL="0" indent="0">
              <a:lnSpc>
                <a:spcPct val="160000"/>
              </a:lnSpc>
              <a:buNone/>
            </a:pPr>
            <a:r>
              <a:rPr lang="en-IN" sz="2000" dirty="0">
                <a:solidFill>
                  <a:srgbClr val="000000"/>
                </a:solidFill>
                <a:effectLst/>
                <a:latin typeface="Times New Roman" panose="02020603050405020304" pitchFamily="18" charset="0"/>
                <a:ea typeface="Times New Roman" panose="02020603050405020304" pitchFamily="18" charset="0"/>
              </a:rPr>
              <a:t>The analysis is performed on the histogram which represents the colour distribution which is used to classify the quality of low, medium and high. </a:t>
            </a:r>
          </a:p>
          <a:p>
            <a:pPr marL="0" indent="0">
              <a:buNone/>
            </a:pPr>
            <a:endParaRPr lang="en-IN" sz="12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sz="1200" dirty="0">
              <a:solidFill>
                <a:srgbClr val="000000"/>
              </a:solidFill>
              <a:latin typeface="Times New Roman" panose="02020603050405020304" pitchFamily="18" charset="0"/>
              <a:ea typeface="Times New Roman" panose="02020603050405020304" pitchFamily="18" charset="0"/>
            </a:endParaRPr>
          </a:p>
          <a:p>
            <a:pPr marL="0" indent="0">
              <a:buNone/>
            </a:pPr>
            <a:endParaRPr lang="en-IN" sz="12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sz="1200" dirty="0">
              <a:solidFill>
                <a:srgbClr val="000000"/>
              </a:solidFill>
              <a:latin typeface="Times New Roman" panose="02020603050405020304" pitchFamily="18" charset="0"/>
              <a:ea typeface="Times New Roman" panose="02020603050405020304" pitchFamily="18" charset="0"/>
            </a:endParaRPr>
          </a:p>
          <a:p>
            <a:pPr marL="0" indent="0">
              <a:buNone/>
            </a:pPr>
            <a:endParaRPr lang="en-IN" sz="12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sz="1200" dirty="0">
              <a:solidFill>
                <a:srgbClr val="000000"/>
              </a:solidFill>
              <a:latin typeface="Times New Roman" panose="02020603050405020304" pitchFamily="18" charset="0"/>
              <a:ea typeface="Times New Roman" panose="02020603050405020304" pitchFamily="18" charset="0"/>
            </a:endParaRPr>
          </a:p>
          <a:p>
            <a:pPr marL="0" indent="0">
              <a:buNone/>
            </a:pPr>
            <a:endParaRPr lang="en-IN" sz="12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sz="1200" dirty="0">
              <a:solidFill>
                <a:srgbClr val="000000"/>
              </a:solidFill>
              <a:latin typeface="Times New Roman" panose="02020603050405020304" pitchFamily="18" charset="0"/>
              <a:ea typeface="Times New Roman" panose="02020603050405020304" pitchFamily="18" charset="0"/>
            </a:endParaRPr>
          </a:p>
          <a:p>
            <a:pPr marL="0" indent="0">
              <a:buNone/>
            </a:pPr>
            <a:endParaRPr lang="en-IN" sz="12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sz="1200" dirty="0">
              <a:solidFill>
                <a:srgbClr val="000000"/>
              </a:solidFill>
              <a:latin typeface="Times New Roman" panose="02020603050405020304" pitchFamily="18" charset="0"/>
              <a:ea typeface="Times New Roman" panose="02020603050405020304" pitchFamily="18" charset="0"/>
            </a:endParaRPr>
          </a:p>
          <a:p>
            <a:pPr marL="0" indent="0">
              <a:buNone/>
            </a:pPr>
            <a:endParaRPr lang="en-IN" sz="12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sz="1200" dirty="0">
              <a:solidFill>
                <a:srgbClr val="000000"/>
              </a:solidFill>
              <a:latin typeface="Times New Roman" panose="02020603050405020304" pitchFamily="18" charset="0"/>
              <a:ea typeface="Times New Roman" panose="02020603050405020304" pitchFamily="18" charset="0"/>
            </a:endParaRPr>
          </a:p>
          <a:p>
            <a:pPr marL="0" indent="0">
              <a:buNone/>
            </a:pPr>
            <a:endParaRPr lang="en-IN" sz="12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sz="1200" dirty="0">
              <a:solidFill>
                <a:srgbClr val="000000"/>
              </a:solidFill>
              <a:latin typeface="Times New Roman" panose="02020603050405020304" pitchFamily="18" charset="0"/>
              <a:ea typeface="Times New Roman" panose="02020603050405020304" pitchFamily="18" charset="0"/>
            </a:endParaRPr>
          </a:p>
          <a:p>
            <a:pPr marL="0" indent="0">
              <a:buNone/>
            </a:pPr>
            <a:r>
              <a:rPr lang="en-IN" sz="1200" dirty="0">
                <a:solidFill>
                  <a:srgbClr val="000000"/>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Colour distribution graph </a:t>
            </a:r>
          </a:p>
        </p:txBody>
      </p:sp>
      <p:sp>
        <p:nvSpPr>
          <p:cNvPr id="4" name="Rectangle 2">
            <a:extLst>
              <a:ext uri="{FF2B5EF4-FFF2-40B4-BE49-F238E27FC236}">
                <a16:creationId xmlns:a16="http://schemas.microsoft.com/office/drawing/2014/main" id="{9E532258-1831-2B22-7B04-32E44FF9C1D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3">
            <a:extLst>
              <a:ext uri="{FF2B5EF4-FFF2-40B4-BE49-F238E27FC236}">
                <a16:creationId xmlns:a16="http://schemas.microsoft.com/office/drawing/2014/main" id="{D39E5CC8-7855-8FA1-D7AA-9E6198D2D216}"/>
              </a:ext>
            </a:extLst>
          </p:cNvPr>
          <p:cNvSpPr>
            <a:spLocks noChangeArrowheads="1"/>
          </p:cNvSpPr>
          <p:nvPr/>
        </p:nvSpPr>
        <p:spPr bwMode="auto">
          <a:xfrm>
            <a:off x="6350" y="396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15033053-5E0C-8305-F102-1456E75F67D9}"/>
              </a:ext>
            </a:extLst>
          </p:cNvPr>
          <p:cNvPicPr/>
          <p:nvPr/>
        </p:nvPicPr>
        <p:blipFill>
          <a:blip r:embed="rId2"/>
          <a:stretch>
            <a:fillRect/>
          </a:stretch>
        </p:blipFill>
        <p:spPr>
          <a:xfrm>
            <a:off x="1997476" y="2509520"/>
            <a:ext cx="5752730" cy="3194384"/>
          </a:xfrm>
          <a:prstGeom prst="rect">
            <a:avLst/>
          </a:prstGeom>
        </p:spPr>
      </p:pic>
    </p:spTree>
    <p:extLst>
      <p:ext uri="{BB962C8B-B14F-4D97-AF65-F5344CB8AC3E}">
        <p14:creationId xmlns:p14="http://schemas.microsoft.com/office/powerpoint/2010/main" val="1519034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4A5A0-D777-B55D-0AB5-5C914D3A50CA}"/>
              </a:ext>
            </a:extLst>
          </p:cNvPr>
          <p:cNvSpPr>
            <a:spLocks noGrp="1"/>
          </p:cNvSpPr>
          <p:nvPr>
            <p:ph type="title"/>
          </p:nvPr>
        </p:nvSpPr>
        <p:spPr>
          <a:xfrm>
            <a:off x="677334" y="408373"/>
            <a:ext cx="8596668" cy="6033991"/>
          </a:xfrm>
        </p:spPr>
        <p:txBody>
          <a:bodyPr>
            <a:normAutofit fontScale="90000"/>
          </a:bodyPr>
          <a:lstStyle/>
          <a:p>
            <a:pPr>
              <a:lnSpc>
                <a:spcPct val="150000"/>
              </a:lnSpc>
            </a:pPr>
            <a:r>
              <a:rPr lang="en-US" sz="2200" dirty="0">
                <a:solidFill>
                  <a:schemeClr val="tx1"/>
                </a:solidFill>
                <a:latin typeface="Times New Roman" panose="02020603050405020304" pitchFamily="18" charset="0"/>
                <a:cs typeface="Times New Roman" panose="02020603050405020304" pitchFamily="18" charset="0"/>
              </a:rPr>
              <a:t>In this below figure it will </a:t>
            </a:r>
            <a:r>
              <a:rPr lang="en-US" sz="2200" dirty="0" err="1">
                <a:solidFill>
                  <a:schemeClr val="tx1"/>
                </a:solidFill>
                <a:latin typeface="Times New Roman" panose="02020603050405020304" pitchFamily="18" charset="0"/>
                <a:cs typeface="Times New Roman" panose="02020603050405020304" pitchFamily="18" charset="0"/>
              </a:rPr>
              <a:t>recognised</a:t>
            </a:r>
            <a:r>
              <a:rPr lang="en-US" sz="2200" dirty="0">
                <a:solidFill>
                  <a:schemeClr val="tx1"/>
                </a:solidFill>
                <a:latin typeface="Times New Roman" panose="02020603050405020304" pitchFamily="18" charset="0"/>
                <a:cs typeface="Times New Roman" panose="02020603050405020304" pitchFamily="18" charset="0"/>
              </a:rPr>
              <a:t> the fruit and the status of the fruit like high, medium and low. It gave the result of the  fruit is Apple and the status of the fruit is high.</a:t>
            </a:r>
            <a:br>
              <a:rPr lang="en-US" sz="2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r>
              <a:rPr lang="en-US" sz="1200" dirty="0">
                <a:solidFill>
                  <a:schemeClr val="tx1"/>
                </a:solidFill>
                <a:latin typeface="Times New Roman" panose="02020603050405020304" pitchFamily="18" charset="0"/>
                <a:cs typeface="Times New Roman" panose="02020603050405020304" pitchFamily="18" charset="0"/>
              </a:rPr>
              <a:t>                                                                    </a:t>
            </a:r>
            <a:r>
              <a:rPr lang="en-IN" sz="1600" dirty="0">
                <a:solidFill>
                  <a:srgbClr val="000000"/>
                </a:solidFill>
                <a:effectLst/>
                <a:latin typeface="Times New Roman" panose="02020603050405020304" pitchFamily="18" charset="0"/>
                <a:ea typeface="Times New Roman" panose="02020603050405020304" pitchFamily="18" charset="0"/>
              </a:rPr>
              <a:t>Fruit recognition and status of apple</a:t>
            </a:r>
            <a:br>
              <a:rPr lang="en-US" sz="16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r>
              <a:rPr lang="en-US" sz="1200" dirty="0">
                <a:solidFill>
                  <a:schemeClr val="tx1"/>
                </a:solidFill>
                <a:latin typeface="Times New Roman" panose="02020603050405020304" pitchFamily="18" charset="0"/>
                <a:cs typeface="Times New Roman" panose="02020603050405020304" pitchFamily="18" charset="0"/>
              </a:rPr>
              <a:t>                                                                       </a:t>
            </a: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IN" sz="1600" dirty="0"/>
            </a:br>
            <a:endParaRPr lang="en-IN" sz="1600" dirty="0"/>
          </a:p>
        </p:txBody>
      </p:sp>
      <p:pic>
        <p:nvPicPr>
          <p:cNvPr id="3" name="Picture 2">
            <a:extLst>
              <a:ext uri="{FF2B5EF4-FFF2-40B4-BE49-F238E27FC236}">
                <a16:creationId xmlns:a16="http://schemas.microsoft.com/office/drawing/2014/main" id="{A18132F4-68AC-8961-E087-96E42FB3E665}"/>
              </a:ext>
            </a:extLst>
          </p:cNvPr>
          <p:cNvPicPr/>
          <p:nvPr/>
        </p:nvPicPr>
        <p:blipFill>
          <a:blip r:embed="rId2"/>
          <a:stretch>
            <a:fillRect/>
          </a:stretch>
        </p:blipFill>
        <p:spPr>
          <a:xfrm>
            <a:off x="1233996" y="2026228"/>
            <a:ext cx="6249880" cy="3678381"/>
          </a:xfrm>
          <a:prstGeom prst="rect">
            <a:avLst/>
          </a:prstGeom>
        </p:spPr>
      </p:pic>
    </p:spTree>
    <p:extLst>
      <p:ext uri="{BB962C8B-B14F-4D97-AF65-F5344CB8AC3E}">
        <p14:creationId xmlns:p14="http://schemas.microsoft.com/office/powerpoint/2010/main" val="2031820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5F8F4-0C58-3409-4175-69D6A7529170}"/>
              </a:ext>
            </a:extLst>
          </p:cNvPr>
          <p:cNvSpPr>
            <a:spLocks noGrp="1"/>
          </p:cNvSpPr>
          <p:nvPr>
            <p:ph type="title"/>
          </p:nvPr>
        </p:nvSpPr>
        <p:spPr>
          <a:xfrm>
            <a:off x="703967" y="479394"/>
            <a:ext cx="8596668" cy="5807105"/>
          </a:xfrm>
        </p:spPr>
        <p:txBody>
          <a:bodyPr>
            <a:normAutofit fontScale="90000"/>
          </a:bodyPr>
          <a:lstStyle/>
          <a:p>
            <a:pPr>
              <a:lnSpc>
                <a:spcPct val="150000"/>
              </a:lnSpc>
            </a:pPr>
            <a:r>
              <a:rPr lang="en-US" sz="2200" dirty="0">
                <a:solidFill>
                  <a:schemeClr val="tx1"/>
                </a:solidFill>
                <a:latin typeface="Times New Roman" panose="02020603050405020304" pitchFamily="18" charset="0"/>
                <a:cs typeface="Times New Roman" panose="02020603050405020304" pitchFamily="18" charset="0"/>
              </a:rPr>
              <a:t>In this below figure it will recognized the fruit and the status of the fruit like high, medium and low. It gave the result of the  fruit is Grape and the status of the fruit is medium.</a:t>
            </a:r>
            <a:br>
              <a:rPr lang="en-US" sz="2200" dirty="0">
                <a:solidFill>
                  <a:schemeClr val="tx1"/>
                </a:solidFill>
                <a:latin typeface="Times New Roman" panose="02020603050405020304" pitchFamily="18" charset="0"/>
                <a:cs typeface="Times New Roman" panose="02020603050405020304" pitchFamily="18" charset="0"/>
              </a:rPr>
            </a:br>
            <a:br>
              <a:rPr lang="en-US" sz="2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                                                         </a:t>
            </a:r>
            <a:r>
              <a:rPr lang="en-IN" sz="1600" dirty="0">
                <a:solidFill>
                  <a:srgbClr val="000000"/>
                </a:solidFill>
                <a:effectLst/>
                <a:latin typeface="Times New Roman" panose="02020603050405020304" pitchFamily="18" charset="0"/>
                <a:ea typeface="Times New Roman" panose="02020603050405020304" pitchFamily="18" charset="0"/>
              </a:rPr>
              <a:t>Fruit recognition and status of a Grape</a:t>
            </a: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r>
              <a:rPr lang="en-US" sz="1200" dirty="0">
                <a:solidFill>
                  <a:schemeClr val="tx1"/>
                </a:solidFill>
                <a:latin typeface="Times New Roman" panose="02020603050405020304" pitchFamily="18" charset="0"/>
                <a:cs typeface="Times New Roman" panose="02020603050405020304" pitchFamily="18" charset="0"/>
              </a:rPr>
              <a:t>                                                                                  </a:t>
            </a:r>
            <a:br>
              <a:rPr lang="en-US" sz="1200" dirty="0">
                <a:solidFill>
                  <a:schemeClr val="tx1"/>
                </a:solidFill>
                <a:latin typeface="Times New Roman" panose="02020603050405020304" pitchFamily="18" charset="0"/>
                <a:cs typeface="Times New Roman" panose="02020603050405020304" pitchFamily="18" charset="0"/>
              </a:rPr>
            </a:br>
            <a:r>
              <a:rPr lang="en-US" sz="1200" dirty="0">
                <a:solidFill>
                  <a:schemeClr val="tx1"/>
                </a:solidFill>
                <a:latin typeface="Times New Roman" panose="02020603050405020304" pitchFamily="18" charset="0"/>
                <a:cs typeface="Times New Roman" panose="02020603050405020304" pitchFamily="18" charset="0"/>
              </a:rPr>
              <a:t>                                                                               </a:t>
            </a:r>
            <a:br>
              <a:rPr lang="en-US" sz="1200" dirty="0">
                <a:solidFill>
                  <a:schemeClr val="tx1"/>
                </a:solidFill>
                <a:latin typeface="Times New Roman" panose="02020603050405020304" pitchFamily="18" charset="0"/>
                <a:cs typeface="Times New Roman" panose="02020603050405020304" pitchFamily="18" charset="0"/>
              </a:rPr>
            </a:br>
            <a:br>
              <a:rPr lang="en-IN" sz="1200" dirty="0"/>
            </a:br>
            <a:endParaRPr lang="en-IN" sz="12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BDFD21B-65CD-5264-E0F2-EA6EDC439E4E}"/>
              </a:ext>
            </a:extLst>
          </p:cNvPr>
          <p:cNvPicPr/>
          <p:nvPr/>
        </p:nvPicPr>
        <p:blipFill>
          <a:blip r:embed="rId2"/>
          <a:stretch>
            <a:fillRect/>
          </a:stretch>
        </p:blipFill>
        <p:spPr>
          <a:xfrm>
            <a:off x="1686757" y="1911927"/>
            <a:ext cx="6001305" cy="3597138"/>
          </a:xfrm>
          <a:prstGeom prst="rect">
            <a:avLst/>
          </a:prstGeom>
        </p:spPr>
      </p:pic>
    </p:spTree>
    <p:extLst>
      <p:ext uri="{BB962C8B-B14F-4D97-AF65-F5344CB8AC3E}">
        <p14:creationId xmlns:p14="http://schemas.microsoft.com/office/powerpoint/2010/main" val="1882982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7D9B-CA10-5C53-F28F-F01B5CD64ACE}"/>
              </a:ext>
            </a:extLst>
          </p:cNvPr>
          <p:cNvSpPr>
            <a:spLocks noGrp="1"/>
          </p:cNvSpPr>
          <p:nvPr>
            <p:ph type="title"/>
          </p:nvPr>
        </p:nvSpPr>
        <p:spPr>
          <a:xfrm>
            <a:off x="677334" y="239697"/>
            <a:ext cx="8596668" cy="6213058"/>
          </a:xfrm>
        </p:spPr>
        <p:txBody>
          <a:bodyPr>
            <a:normAutofit fontScale="90000"/>
          </a:bodyPr>
          <a:lstStyle/>
          <a:p>
            <a:pPr>
              <a:lnSpc>
                <a:spcPct val="150000"/>
              </a:lnSpc>
            </a:pPr>
            <a:r>
              <a:rPr lang="en-US" sz="2200" dirty="0">
                <a:solidFill>
                  <a:schemeClr val="tx1"/>
                </a:solidFill>
                <a:latin typeface="Times New Roman" panose="02020603050405020304" pitchFamily="18" charset="0"/>
                <a:cs typeface="Times New Roman" panose="02020603050405020304" pitchFamily="18" charset="0"/>
              </a:rPr>
              <a:t>In this below figure it will recognized the fruit  and the status of the fruit like high, medium and low. It given the result of the  fruit is Banana and the status of the fruit is medium.</a:t>
            </a:r>
            <a:br>
              <a:rPr lang="en-US" sz="2200" dirty="0">
                <a:solidFill>
                  <a:schemeClr val="tx1"/>
                </a:solidFill>
                <a:latin typeface="Times New Roman" panose="02020603050405020304" pitchFamily="18" charset="0"/>
                <a:cs typeface="Times New Roman" panose="02020603050405020304" pitchFamily="18" charset="0"/>
              </a:rPr>
            </a:br>
            <a:br>
              <a:rPr lang="en-US" sz="2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r>
              <a:rPr lang="en-US" sz="1200" dirty="0">
                <a:solidFill>
                  <a:schemeClr val="tx1"/>
                </a:solidFill>
                <a:latin typeface="Times New Roman" panose="02020603050405020304" pitchFamily="18" charset="0"/>
                <a:cs typeface="Times New Roman" panose="02020603050405020304" pitchFamily="18" charset="0"/>
              </a:rPr>
              <a:t>                                                                          </a:t>
            </a:r>
            <a:r>
              <a:rPr lang="en-IN" sz="1600" dirty="0">
                <a:solidFill>
                  <a:srgbClr val="000000"/>
                </a:solidFill>
                <a:effectLst/>
                <a:latin typeface="Times New Roman" panose="02020603050405020304" pitchFamily="18" charset="0"/>
                <a:ea typeface="Times New Roman" panose="02020603050405020304" pitchFamily="18" charset="0"/>
              </a:rPr>
              <a:t>Fruit recognition and status of Banana</a:t>
            </a:r>
            <a:br>
              <a:rPr lang="en-US" sz="1600" dirty="0">
                <a:solidFill>
                  <a:schemeClr val="tx1"/>
                </a:solidFill>
                <a:latin typeface="Times New Roman" panose="02020603050405020304" pitchFamily="18" charset="0"/>
                <a:cs typeface="Times New Roman" panose="02020603050405020304" pitchFamily="18" charset="0"/>
              </a:rPr>
            </a:br>
            <a:br>
              <a:rPr lang="en-US" sz="16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r>
              <a:rPr lang="en-US" sz="1200" dirty="0">
                <a:solidFill>
                  <a:schemeClr val="tx1"/>
                </a:solidFill>
                <a:latin typeface="Times New Roman" panose="02020603050405020304" pitchFamily="18" charset="0"/>
                <a:cs typeface="Times New Roman" panose="02020603050405020304" pitchFamily="18" charset="0"/>
              </a:rPr>
              <a:t>                                                                                    </a:t>
            </a:r>
            <a:br>
              <a:rPr lang="en-US" sz="16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endParaRPr lang="en-IN" sz="1200" dirty="0"/>
          </a:p>
        </p:txBody>
      </p:sp>
      <p:pic>
        <p:nvPicPr>
          <p:cNvPr id="6" name="Picture 5">
            <a:extLst>
              <a:ext uri="{FF2B5EF4-FFF2-40B4-BE49-F238E27FC236}">
                <a16:creationId xmlns:a16="http://schemas.microsoft.com/office/drawing/2014/main" id="{43D9075C-5575-410D-FBF4-35458D213D75}"/>
              </a:ext>
            </a:extLst>
          </p:cNvPr>
          <p:cNvPicPr/>
          <p:nvPr/>
        </p:nvPicPr>
        <p:blipFill>
          <a:blip r:embed="rId2"/>
          <a:stretch>
            <a:fillRect/>
          </a:stretch>
        </p:blipFill>
        <p:spPr>
          <a:xfrm>
            <a:off x="1459747" y="2182091"/>
            <a:ext cx="7031842" cy="3449782"/>
          </a:xfrm>
          <a:prstGeom prst="rect">
            <a:avLst/>
          </a:prstGeom>
        </p:spPr>
      </p:pic>
    </p:spTree>
    <p:extLst>
      <p:ext uri="{BB962C8B-B14F-4D97-AF65-F5344CB8AC3E}">
        <p14:creationId xmlns:p14="http://schemas.microsoft.com/office/powerpoint/2010/main" val="313219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49260-E681-7F5A-6672-B555EC1D52F5}"/>
              </a:ext>
            </a:extLst>
          </p:cNvPr>
          <p:cNvSpPr>
            <a:spLocks noGrp="1"/>
          </p:cNvSpPr>
          <p:nvPr>
            <p:ph type="title"/>
          </p:nvPr>
        </p:nvSpPr>
        <p:spPr>
          <a:xfrm>
            <a:off x="677334" y="390617"/>
            <a:ext cx="8596668" cy="5937447"/>
          </a:xfrm>
        </p:spPr>
        <p:txBody>
          <a:bodyPr>
            <a:normAutofit fontScale="90000"/>
          </a:bodyPr>
          <a:lstStyle/>
          <a:p>
            <a:pPr>
              <a:lnSpc>
                <a:spcPct val="150000"/>
              </a:lnSpc>
            </a:pPr>
            <a:r>
              <a:rPr lang="en-US" sz="2200" dirty="0">
                <a:solidFill>
                  <a:schemeClr val="tx1"/>
                </a:solidFill>
                <a:latin typeface="Times New Roman" panose="02020603050405020304" pitchFamily="18" charset="0"/>
                <a:cs typeface="Times New Roman" panose="02020603050405020304" pitchFamily="18" charset="0"/>
              </a:rPr>
              <a:t>In this below figure it will recognized the fruit and the status of the fruit like high, medium and low. It gave the result of the  fruit is Orange and the status of the fruit is low.</a:t>
            </a:r>
            <a:br>
              <a:rPr lang="en-US" sz="2200" dirty="0">
                <a:solidFill>
                  <a:schemeClr val="tx1"/>
                </a:solidFill>
                <a:latin typeface="Times New Roman" panose="02020603050405020304" pitchFamily="18" charset="0"/>
                <a:cs typeface="Times New Roman" panose="02020603050405020304" pitchFamily="18" charset="0"/>
              </a:rPr>
            </a:br>
            <a:br>
              <a:rPr lang="en-US" sz="2200" dirty="0">
                <a:solidFill>
                  <a:schemeClr val="tx1"/>
                </a:solidFill>
                <a:latin typeface="Times New Roman" panose="02020603050405020304" pitchFamily="18" charset="0"/>
                <a:cs typeface="Times New Roman" panose="02020603050405020304" pitchFamily="18" charset="0"/>
              </a:rPr>
            </a:br>
            <a:br>
              <a:rPr lang="en-US" sz="2200" dirty="0">
                <a:solidFill>
                  <a:schemeClr val="tx1"/>
                </a:solidFill>
                <a:latin typeface="Times New Roman" panose="02020603050405020304" pitchFamily="18" charset="0"/>
                <a:cs typeface="Times New Roman" panose="02020603050405020304" pitchFamily="18" charset="0"/>
              </a:rPr>
            </a:br>
            <a:br>
              <a:rPr lang="en-US" sz="2200" dirty="0">
                <a:solidFill>
                  <a:schemeClr val="tx1"/>
                </a:solidFill>
                <a:latin typeface="Times New Roman" panose="02020603050405020304" pitchFamily="18" charset="0"/>
                <a:cs typeface="Times New Roman" panose="02020603050405020304" pitchFamily="18" charset="0"/>
              </a:rPr>
            </a:br>
            <a:br>
              <a:rPr lang="en-US" sz="2200" dirty="0">
                <a:solidFill>
                  <a:schemeClr val="tx1"/>
                </a:solidFill>
                <a:latin typeface="Times New Roman" panose="02020603050405020304" pitchFamily="18" charset="0"/>
                <a:cs typeface="Times New Roman" panose="02020603050405020304" pitchFamily="18" charset="0"/>
              </a:rPr>
            </a:br>
            <a:br>
              <a:rPr lang="en-US" sz="2200" dirty="0">
                <a:solidFill>
                  <a:schemeClr val="tx1"/>
                </a:solidFill>
                <a:latin typeface="Times New Roman" panose="02020603050405020304" pitchFamily="18" charset="0"/>
                <a:cs typeface="Times New Roman" panose="02020603050405020304" pitchFamily="18" charset="0"/>
              </a:rPr>
            </a:br>
            <a:br>
              <a:rPr lang="en-US" sz="2200" dirty="0">
                <a:solidFill>
                  <a:schemeClr val="tx1"/>
                </a:solidFill>
                <a:latin typeface="Times New Roman" panose="02020603050405020304" pitchFamily="18" charset="0"/>
                <a:cs typeface="Times New Roman" panose="02020603050405020304" pitchFamily="18" charset="0"/>
              </a:rPr>
            </a:br>
            <a:br>
              <a:rPr lang="en-US" sz="2200" dirty="0">
                <a:solidFill>
                  <a:schemeClr val="tx1"/>
                </a:solidFill>
                <a:latin typeface="Times New Roman" panose="02020603050405020304" pitchFamily="18" charset="0"/>
                <a:cs typeface="Times New Roman" panose="02020603050405020304" pitchFamily="18" charset="0"/>
              </a:rPr>
            </a:br>
            <a:br>
              <a:rPr lang="en-US" sz="2200" dirty="0">
                <a:solidFill>
                  <a:schemeClr val="tx1"/>
                </a:solidFill>
                <a:latin typeface="Times New Roman" panose="02020603050405020304" pitchFamily="18" charset="0"/>
                <a:cs typeface="Times New Roman" panose="02020603050405020304" pitchFamily="18" charset="0"/>
              </a:rPr>
            </a:br>
            <a:r>
              <a:rPr lang="en-US" sz="22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 </a:t>
            </a:r>
            <a:r>
              <a:rPr lang="en-IN" sz="1600" dirty="0">
                <a:solidFill>
                  <a:srgbClr val="000000"/>
                </a:solidFill>
                <a:effectLst/>
                <a:latin typeface="Times New Roman" panose="02020603050405020304" pitchFamily="18" charset="0"/>
                <a:ea typeface="Times New Roman" panose="02020603050405020304" pitchFamily="18" charset="0"/>
              </a:rPr>
              <a:t>Fruit recognition and status of </a:t>
            </a:r>
            <a:r>
              <a:rPr lang="en-IN" sz="1600" dirty="0">
                <a:solidFill>
                  <a:srgbClr val="000000"/>
                </a:solidFill>
                <a:latin typeface="Times New Roman" panose="02020603050405020304" pitchFamily="18" charset="0"/>
                <a:ea typeface="Times New Roman" panose="02020603050405020304" pitchFamily="18" charset="0"/>
              </a:rPr>
              <a:t>orange</a:t>
            </a:r>
            <a:br>
              <a:rPr lang="en-US" sz="16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br>
              <a:rPr lang="en-US" sz="1200" dirty="0">
                <a:solidFill>
                  <a:schemeClr val="tx1"/>
                </a:solidFill>
                <a:latin typeface="Times New Roman" panose="02020603050405020304" pitchFamily="18" charset="0"/>
                <a:cs typeface="Times New Roman" panose="02020603050405020304" pitchFamily="18" charset="0"/>
              </a:rPr>
            </a:br>
            <a:r>
              <a:rPr lang="en-US" sz="1200" dirty="0">
                <a:solidFill>
                  <a:schemeClr val="tx1"/>
                </a:solidFill>
                <a:latin typeface="Times New Roman" panose="02020603050405020304" pitchFamily="18" charset="0"/>
                <a:cs typeface="Times New Roman" panose="02020603050405020304" pitchFamily="18" charset="0"/>
              </a:rPr>
              <a:t>                                                                                 </a:t>
            </a:r>
            <a:br>
              <a:rPr lang="en-US" sz="1200" dirty="0">
                <a:solidFill>
                  <a:schemeClr val="tx1"/>
                </a:solidFill>
                <a:latin typeface="Times New Roman" panose="02020603050405020304" pitchFamily="18" charset="0"/>
                <a:cs typeface="Times New Roman" panose="02020603050405020304" pitchFamily="18" charset="0"/>
              </a:rPr>
            </a:br>
            <a:br>
              <a:rPr lang="en-IN" sz="1600" dirty="0"/>
            </a:br>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1DA7903-16DA-CF3F-0BDC-02716B04F3D6}"/>
              </a:ext>
            </a:extLst>
          </p:cNvPr>
          <p:cNvPicPr/>
          <p:nvPr/>
        </p:nvPicPr>
        <p:blipFill>
          <a:blip r:embed="rId2"/>
          <a:stretch>
            <a:fillRect/>
          </a:stretch>
        </p:blipFill>
        <p:spPr>
          <a:xfrm>
            <a:off x="1197174" y="2047008"/>
            <a:ext cx="6968970" cy="3574473"/>
          </a:xfrm>
          <a:prstGeom prst="rect">
            <a:avLst/>
          </a:prstGeom>
        </p:spPr>
      </p:pic>
    </p:spTree>
    <p:extLst>
      <p:ext uri="{BB962C8B-B14F-4D97-AF65-F5344CB8AC3E}">
        <p14:creationId xmlns:p14="http://schemas.microsoft.com/office/powerpoint/2010/main" val="895356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C2F4D-3911-19E0-E29E-0EEC042B21A5}"/>
              </a:ext>
            </a:extLst>
          </p:cNvPr>
          <p:cNvSpPr>
            <a:spLocks noGrp="1"/>
          </p:cNvSpPr>
          <p:nvPr>
            <p:ph type="title"/>
          </p:nvPr>
        </p:nvSpPr>
        <p:spPr>
          <a:xfrm>
            <a:off x="677334" y="390617"/>
            <a:ext cx="8596668" cy="621437"/>
          </a:xfrm>
        </p:spPr>
        <p:txBody>
          <a:bodyPr>
            <a:norm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CONCLUSION</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084A5E-4397-BFC0-CE33-8FEF8DC1DDE6}"/>
              </a:ext>
            </a:extLst>
          </p:cNvPr>
          <p:cNvSpPr>
            <a:spLocks noGrp="1"/>
          </p:cNvSpPr>
          <p:nvPr>
            <p:ph idx="1"/>
          </p:nvPr>
        </p:nvSpPr>
        <p:spPr>
          <a:xfrm>
            <a:off x="677334" y="1091953"/>
            <a:ext cx="8596668" cy="5060273"/>
          </a:xfrm>
        </p:spPr>
        <p:txBody>
          <a:bodyPr>
            <a:noAutofit/>
          </a:bodyPr>
          <a:lstStyle/>
          <a:p>
            <a:pPr marL="0" indent="0" algn="just">
              <a:lnSpc>
                <a:spcPct val="150000"/>
              </a:lnSpc>
              <a:spcBef>
                <a:spcPts val="0"/>
              </a:spcBef>
              <a:buNone/>
            </a:pP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creation of a fruit recognition and status system for the benefit of market, mall, wholesale fruit shop and industries for the better predicting the of quality details, which helps for eliminating the collecting as well as encourage the development of a prosperous, secure, and tranquil farmer society in India. The CNN technique was used to classify and segment fruit image data. Initially, the various attributes of a few fruits were retrieved and the corresponding photos were segmented. The various quality names are compared to feature values after which the best quality for the image is determined. This quality is then highlighted by an alert box. The result is displayed together with the overall sample count, low, middle, and high locations. The overall paper shows the fruit recognition, status, ripe and quality of the fruit.</a:t>
            </a:r>
          </a:p>
          <a:p>
            <a:pPr marL="0" indent="0" algn="just">
              <a:lnSpc>
                <a:spcPct val="150000"/>
              </a:lnSpc>
              <a:spcBef>
                <a:spcPts val="0"/>
              </a:spcBef>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357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98E8-45A0-9C49-BB02-9B2E879A0EAC}"/>
              </a:ext>
            </a:extLst>
          </p:cNvPr>
          <p:cNvSpPr>
            <a:spLocks noGrp="1"/>
          </p:cNvSpPr>
          <p:nvPr>
            <p:ph type="title"/>
          </p:nvPr>
        </p:nvSpPr>
        <p:spPr>
          <a:xfrm>
            <a:off x="521470" y="228600"/>
            <a:ext cx="8596668" cy="561109"/>
          </a:xfrm>
        </p:spPr>
        <p:txBody>
          <a:bodyPr>
            <a:norm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ABSTRACT</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FB7183-F0B5-7710-C15F-7B3360485BCB}"/>
              </a:ext>
            </a:extLst>
          </p:cNvPr>
          <p:cNvSpPr>
            <a:spLocks noGrp="1"/>
          </p:cNvSpPr>
          <p:nvPr>
            <p:ph idx="1"/>
          </p:nvPr>
        </p:nvSpPr>
        <p:spPr>
          <a:xfrm>
            <a:off x="677334" y="883227"/>
            <a:ext cx="8596668" cy="5583382"/>
          </a:xfrm>
        </p:spPr>
        <p:txBody>
          <a:bodyPr>
            <a:normAutofit fontScale="92500"/>
          </a:bodyPr>
          <a:lstStyle/>
          <a:p>
            <a:pPr marL="0" indent="0" algn="just">
              <a:lnSpc>
                <a:spcPct val="150000"/>
              </a:lnSpc>
              <a:buNone/>
            </a:pPr>
            <a:r>
              <a:rPr lang="en-IN" sz="2000" dirty="0">
                <a:solidFill>
                  <a:srgbClr val="000000"/>
                </a:solidFill>
                <a:effectLst/>
                <a:latin typeface="Times New Roman" panose="02020603050405020304" pitchFamily="18" charset="0"/>
                <a:ea typeface="Times New Roman" panose="02020603050405020304" pitchFamily="18" charset="0"/>
              </a:rPr>
              <a:t>Fruit recognition and checking the quality of fruit is beneficial for industrial purpose to identifying the fruit name and quality of the fruit. Using this technique, they can easily check the status of fruit like the fruit is low, medium and high ripen. This gives the fruit is ripen or not. Fruit quality is determined period of practical helpfulness in advance giving a price for fruit, quality checking and examining the fruit have more significance in several phases in process. The collected data from the test and train is by ML technique and the information is stored in storage. Whereas humans are capable of doing the evaluating as well as classifying but it is disagreeing, hour consuming, varying, individual, difficult, high cost and simply effected by environment. </a:t>
            </a:r>
            <a:r>
              <a:rPr lang="en-IN" sz="2200" dirty="0">
                <a:solidFill>
                  <a:srgbClr val="000000"/>
                </a:solidFill>
                <a:effectLst/>
                <a:latin typeface="Times New Roman" panose="02020603050405020304" pitchFamily="18" charset="0"/>
                <a:ea typeface="Times New Roman" panose="02020603050405020304" pitchFamily="18" charset="0"/>
              </a:rPr>
              <a:t>This presents a complete review of several techniques i.e., processed the image, acquisition, pre-processing, segmenting, extracting, classification this classify fruits quality based on colour, dimension, structure, figure and defect. </a:t>
            </a:r>
            <a:endParaRPr lang="en-IN" sz="2200" dirty="0"/>
          </a:p>
        </p:txBody>
      </p:sp>
    </p:spTree>
    <p:extLst>
      <p:ext uri="{BB962C8B-B14F-4D97-AF65-F5344CB8AC3E}">
        <p14:creationId xmlns:p14="http://schemas.microsoft.com/office/powerpoint/2010/main" val="1903058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CD90-E385-73AF-132F-BB0F97C5859F}"/>
              </a:ext>
            </a:extLst>
          </p:cNvPr>
          <p:cNvSpPr>
            <a:spLocks noGrp="1"/>
          </p:cNvSpPr>
          <p:nvPr>
            <p:ph type="title"/>
          </p:nvPr>
        </p:nvSpPr>
        <p:spPr>
          <a:xfrm>
            <a:off x="764175" y="2639894"/>
            <a:ext cx="8185376" cy="1550366"/>
          </a:xfrm>
        </p:spPr>
        <p:txBody>
          <a:bodyPr>
            <a:norm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THANK</a:t>
            </a:r>
            <a:r>
              <a:rPr lang="en-US" sz="1800" b="1" dirty="0">
                <a:solidFill>
                  <a:schemeClr val="tx1"/>
                </a:solidFill>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 YOU</a:t>
            </a:r>
            <a:endParaRPr lang="en-IN"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19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9C5FE-2ADD-6D30-048D-AEA09F9B9D91}"/>
              </a:ext>
            </a:extLst>
          </p:cNvPr>
          <p:cNvSpPr>
            <a:spLocks noGrp="1"/>
          </p:cNvSpPr>
          <p:nvPr>
            <p:ph type="title"/>
          </p:nvPr>
        </p:nvSpPr>
        <p:spPr/>
        <p:txBody>
          <a:bodyPr>
            <a:norm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CONTENTS</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66E020-1B39-A111-8EDA-16EAC8168AB7}"/>
              </a:ext>
            </a:extLst>
          </p:cNvPr>
          <p:cNvSpPr>
            <a:spLocks noGrp="1"/>
          </p:cNvSpPr>
          <p:nvPr>
            <p:ph idx="1"/>
          </p:nvPr>
        </p:nvSpPr>
        <p:spPr/>
        <p:txBody>
          <a:bodyPr>
            <a:normAutofit/>
          </a:bodyPr>
          <a:lstStyle/>
          <a:p>
            <a:pPr>
              <a:buClr>
                <a:schemeClr val="tx1"/>
              </a:buCl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Introduction</a:t>
            </a:r>
          </a:p>
          <a:p>
            <a:pPr>
              <a:buClr>
                <a:schemeClr val="tx1"/>
              </a:buCl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Prior-art</a:t>
            </a:r>
          </a:p>
          <a:p>
            <a:pPr>
              <a:buClr>
                <a:schemeClr val="tx1"/>
              </a:buCl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System Requirements</a:t>
            </a:r>
          </a:p>
          <a:p>
            <a:pPr>
              <a:buClr>
                <a:schemeClr val="tx1"/>
              </a:buCl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System Design</a:t>
            </a:r>
          </a:p>
          <a:p>
            <a:pPr>
              <a:buClr>
                <a:schemeClr val="tx1"/>
              </a:buCl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Results</a:t>
            </a:r>
          </a:p>
          <a:p>
            <a:pPr>
              <a:buClr>
                <a:schemeClr val="tx1"/>
              </a:buCl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Conclusion</a:t>
            </a:r>
          </a:p>
          <a:p>
            <a:pPr>
              <a:buClr>
                <a:schemeClr val="tx1"/>
              </a:buCl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References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31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62B9-0CC2-A91B-332C-AEA173EFFF97}"/>
              </a:ext>
            </a:extLst>
          </p:cNvPr>
          <p:cNvSpPr>
            <a:spLocks noGrp="1"/>
          </p:cNvSpPr>
          <p:nvPr>
            <p:ph type="title"/>
          </p:nvPr>
        </p:nvSpPr>
        <p:spPr>
          <a:xfrm>
            <a:off x="624068" y="192350"/>
            <a:ext cx="8596668" cy="526742"/>
          </a:xfrm>
        </p:spPr>
        <p:txBody>
          <a:bodyPr>
            <a:norm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INTRODUCTION</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1EF4B6-6346-EFBD-4E2D-336C76EDEBC1}"/>
              </a:ext>
            </a:extLst>
          </p:cNvPr>
          <p:cNvSpPr>
            <a:spLocks noGrp="1"/>
          </p:cNvSpPr>
          <p:nvPr>
            <p:ph idx="1"/>
          </p:nvPr>
        </p:nvSpPr>
        <p:spPr>
          <a:xfrm>
            <a:off x="536770" y="719092"/>
            <a:ext cx="8683965" cy="6138908"/>
          </a:xfrm>
        </p:spPr>
        <p:txBody>
          <a:bodyPr>
            <a:noAutofit/>
          </a:bodyPr>
          <a:lstStyle/>
          <a:p>
            <a:pPr marL="0" indent="0" algn="just">
              <a:lnSpc>
                <a:spcPct val="150000"/>
              </a:lnSpc>
              <a:buNone/>
            </a:pPr>
            <a:r>
              <a:rPr lang="en-IN" sz="2000" dirty="0">
                <a:solidFill>
                  <a:srgbClr val="000000"/>
                </a:solidFill>
                <a:effectLst/>
                <a:latin typeface="Times New Roman" panose="02020603050405020304" pitchFamily="18" charset="0"/>
                <a:ea typeface="Times New Roman" panose="02020603050405020304" pitchFamily="18" charset="0"/>
              </a:rPr>
              <a:t>Fruit Recognition and ripen status is useful to the industrial purpose for recognising the fruit and checking the status of the fruit ripe. It is useful in fruit shop, market and malls to recognising the name of the fruit and categorise the fruit status like low, medium high. farming provides a living for more than 60% of the population. Nowadays, the growth of fruit productivity is usually influenced by quality. In the industrial field, quality is a major issue. Most fruits are low, medium and high ripe to classify the fruits and status of fruit with quality effected by the weather. This technique is used to determine the fruit status. To create a self-operating store the data to test the quality using the present system. This storage contains of information about fruit condition, recognition, and quality. The details of fruits and the status identified starting with the feature extraction are stored in the storage. The collection of data stores the details of the fruits and the status determined by feature extraction. </a:t>
            </a:r>
            <a:endParaRPr lang="en-IN" sz="2000" dirty="0">
              <a:solidFill>
                <a:schemeClr val="tx1"/>
              </a:solidFill>
            </a:endParaRPr>
          </a:p>
        </p:txBody>
      </p:sp>
    </p:spTree>
    <p:extLst>
      <p:ext uri="{BB962C8B-B14F-4D97-AF65-F5344CB8AC3E}">
        <p14:creationId xmlns:p14="http://schemas.microsoft.com/office/powerpoint/2010/main" val="4143704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DE59-09AB-A12D-D9DF-7282D0D9A302}"/>
              </a:ext>
            </a:extLst>
          </p:cNvPr>
          <p:cNvSpPr>
            <a:spLocks noGrp="1"/>
          </p:cNvSpPr>
          <p:nvPr>
            <p:ph type="title"/>
          </p:nvPr>
        </p:nvSpPr>
        <p:spPr>
          <a:xfrm>
            <a:off x="677334" y="609600"/>
            <a:ext cx="8596668" cy="533400"/>
          </a:xfrm>
        </p:spPr>
        <p:txBody>
          <a:bodyPr>
            <a:normAutofit/>
          </a:bodyPr>
          <a:lstStyle/>
          <a:p>
            <a:r>
              <a:rPr lang="en-US" sz="2000" b="1" dirty="0">
                <a:solidFill>
                  <a:schemeClr val="tx1"/>
                </a:solidFill>
                <a:latin typeface="Times New Roman" panose="02020603050405020304" pitchFamily="18" charset="0"/>
                <a:cs typeface="Times New Roman" panose="02020603050405020304" pitchFamily="18" charset="0"/>
              </a:rPr>
              <a:t>Motivation</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036469-2D37-B1B0-149A-D7CBE1029703}"/>
              </a:ext>
            </a:extLst>
          </p:cNvPr>
          <p:cNvSpPr>
            <a:spLocks noGrp="1"/>
          </p:cNvSpPr>
          <p:nvPr>
            <p:ph idx="1"/>
          </p:nvPr>
        </p:nvSpPr>
        <p:spPr>
          <a:xfrm>
            <a:off x="677334" y="1049482"/>
            <a:ext cx="8596668" cy="4991881"/>
          </a:xfrm>
        </p:spPr>
        <p:txBody>
          <a:bodyPr>
            <a:normAutofit/>
          </a:bodyPr>
          <a:lstStyle/>
          <a:p>
            <a:pPr marL="0" indent="0" algn="just">
              <a:lnSpc>
                <a:spcPct val="150000"/>
              </a:lnSpc>
              <a:buNone/>
            </a:pPr>
            <a:r>
              <a:rPr lang="en-IN" sz="2000" dirty="0">
                <a:solidFill>
                  <a:srgbClr val="000000"/>
                </a:solidFill>
                <a:effectLst/>
                <a:latin typeface="Times New Roman" panose="02020603050405020304" pitchFamily="18" charset="0"/>
                <a:ea typeface="Times New Roman" panose="02020603050405020304" pitchFamily="18" charset="0"/>
              </a:rPr>
              <a:t>It's now possible to go further in the agriculture industry thanks to the notion of "modern agriculture," which is not only beneficial but also essential. In the current scenario 70% more fruit production is required to support the world population full filling only 70% of the world still 30% more quality fruit production is required to meet the demand. This requires further to cultivate more forms to produce more food and utilize more land for production. Therefore, it is important to practise more effective forming on studying the soil, type of crop, water facility, identifying fertility of soil available in forms. </a:t>
            </a:r>
            <a:r>
              <a:rPr lang="en-IN" sz="1800" dirty="0">
                <a:solidFill>
                  <a:srgbClr val="000000"/>
                </a:solidFill>
                <a:effectLst/>
                <a:latin typeface="Times New Roman" panose="02020603050405020304" pitchFamily="18" charset="0"/>
                <a:ea typeface="Times New Roman" panose="02020603050405020304" pitchFamily="18" charset="0"/>
              </a:rPr>
              <a:t>To develop strategies to get better yields.  </a:t>
            </a:r>
          </a:p>
          <a:p>
            <a:pPr marL="0" indent="0" algn="just">
              <a:lnSpc>
                <a:spcPct val="150000"/>
              </a:lnSpc>
              <a:buNone/>
            </a:pPr>
            <a:endParaRPr lang="en-IN" sz="2000" dirty="0"/>
          </a:p>
        </p:txBody>
      </p:sp>
    </p:spTree>
    <p:extLst>
      <p:ext uri="{BB962C8B-B14F-4D97-AF65-F5344CB8AC3E}">
        <p14:creationId xmlns:p14="http://schemas.microsoft.com/office/powerpoint/2010/main" val="777240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14D6E-C548-6F21-C781-2100C72F753E}"/>
              </a:ext>
            </a:extLst>
          </p:cNvPr>
          <p:cNvSpPr>
            <a:spLocks noGrp="1"/>
          </p:cNvSpPr>
          <p:nvPr>
            <p:ph type="title"/>
          </p:nvPr>
        </p:nvSpPr>
        <p:spPr>
          <a:xfrm>
            <a:off x="687494" y="609599"/>
            <a:ext cx="8596668" cy="5391705"/>
          </a:xfrm>
        </p:spPr>
        <p:txBody>
          <a:bodyPr>
            <a:normAutofit/>
          </a:bodyPr>
          <a:lstStyle/>
          <a:p>
            <a:pPr>
              <a:lnSpc>
                <a:spcPct val="150000"/>
              </a:lnSpc>
            </a:pPr>
            <a:r>
              <a:rPr lang="en-IN" sz="2000" b="1" dirty="0">
                <a:solidFill>
                  <a:schemeClr val="tx1"/>
                </a:solidFill>
                <a:latin typeface="Times New Roman" panose="02020603050405020304" pitchFamily="18" charset="0"/>
                <a:ea typeface="Times New Roman" panose="02020603050405020304" pitchFamily="18" charset="0"/>
              </a:rPr>
              <a:t>Problem Statement  </a:t>
            </a:r>
            <a:br>
              <a:rPr lang="en-IN" sz="3200" b="1" dirty="0">
                <a:solidFill>
                  <a:schemeClr val="tx1"/>
                </a:solidFill>
                <a:latin typeface="Times New Roman" panose="02020603050405020304" pitchFamily="18" charset="0"/>
                <a:ea typeface="Times New Roman" panose="02020603050405020304" pitchFamily="18" charset="0"/>
              </a:rPr>
            </a:br>
            <a:r>
              <a:rPr lang="en-IN" sz="2000" dirty="0">
                <a:solidFill>
                  <a:schemeClr val="tx1"/>
                </a:solidFill>
                <a:latin typeface="Times New Roman" panose="02020603050405020304" pitchFamily="18" charset="0"/>
                <a:ea typeface="Times New Roman" panose="02020603050405020304" pitchFamily="18" charset="0"/>
              </a:rPr>
              <a:t>To design a system which automatically detect the quality of fruit using a machine learning model.</a:t>
            </a:r>
            <a:r>
              <a:rPr lang="en-IN" sz="2000" b="1" dirty="0">
                <a:solidFill>
                  <a:schemeClr val="tx1"/>
                </a:solidFill>
                <a:latin typeface="Times New Roman" panose="02020603050405020304" pitchFamily="18" charset="0"/>
                <a:ea typeface="Times New Roman" panose="02020603050405020304" pitchFamily="18" charset="0"/>
              </a:rPr>
              <a:t> </a:t>
            </a:r>
            <a:r>
              <a:rPr lang="en-IN" sz="2000" dirty="0">
                <a:solidFill>
                  <a:schemeClr val="tx1"/>
                </a:solidFill>
                <a:latin typeface="Times New Roman" panose="02020603050405020304" pitchFamily="18" charset="0"/>
                <a:ea typeface="Times New Roman" panose="02020603050405020304" pitchFamily="18" charset="0"/>
              </a:rPr>
              <a:t> </a:t>
            </a:r>
            <a:br>
              <a:rPr lang="en-IN" sz="2000" dirty="0">
                <a:solidFill>
                  <a:schemeClr val="tx1"/>
                </a:solidFill>
                <a:latin typeface="Times New Roman" panose="02020603050405020304" pitchFamily="18" charset="0"/>
                <a:ea typeface="Times New Roman" panose="02020603050405020304" pitchFamily="18" charset="0"/>
              </a:rPr>
            </a:br>
            <a:r>
              <a:rPr lang="en-IN" sz="2000" b="1" dirty="0">
                <a:solidFill>
                  <a:schemeClr val="tx1"/>
                </a:solidFill>
                <a:latin typeface="Times New Roman" panose="02020603050405020304" pitchFamily="18" charset="0"/>
                <a:ea typeface="Times New Roman" panose="02020603050405020304" pitchFamily="18" charset="0"/>
              </a:rPr>
              <a:t>Objectives  </a:t>
            </a:r>
            <a:br>
              <a:rPr lang="en-IN" sz="3600" b="1" dirty="0">
                <a:solidFill>
                  <a:schemeClr val="tx1"/>
                </a:solidFill>
                <a:latin typeface="Times New Roman" panose="02020603050405020304" pitchFamily="18" charset="0"/>
                <a:ea typeface="Times New Roman" panose="02020603050405020304" pitchFamily="18" charset="0"/>
              </a:rPr>
            </a:br>
            <a:r>
              <a:rPr lang="en-IN" sz="2000" dirty="0">
                <a:solidFill>
                  <a:schemeClr val="tx1"/>
                </a:solidFill>
                <a:latin typeface="Times New Roman" panose="02020603050405020304" pitchFamily="18" charset="0"/>
                <a:ea typeface="Times New Roman" panose="02020603050405020304" pitchFamily="18" charset="0"/>
              </a:rPr>
              <a:t>1. </a:t>
            </a:r>
            <a:r>
              <a:rPr lang="en-IN"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To identify the object using  the Machine learning Model. </a:t>
            </a:r>
            <a:br>
              <a:rPr lang="en-IN"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r>
              <a:rPr lang="en-IN"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To design the CNN model for Quality prediction. </a:t>
            </a:r>
            <a:br>
              <a:rPr lang="en-IN" sz="2200" dirty="0">
                <a:solidFill>
                  <a:schemeClr val="tx1"/>
                </a:solidFill>
                <a:effectLst/>
                <a:latin typeface="Times New Roman" panose="02020603050405020304" pitchFamily="18" charset="0"/>
                <a:ea typeface="Times New Roman" panose="02020603050405020304" pitchFamily="18" charset="0"/>
              </a:rPr>
            </a:br>
            <a:endParaRPr lang="en-IN" sz="2200" dirty="0"/>
          </a:p>
        </p:txBody>
      </p:sp>
    </p:spTree>
    <p:extLst>
      <p:ext uri="{BB962C8B-B14F-4D97-AF65-F5344CB8AC3E}">
        <p14:creationId xmlns:p14="http://schemas.microsoft.com/office/powerpoint/2010/main" val="3682652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5283-210C-E6E7-DACD-291B33E90542}"/>
              </a:ext>
            </a:extLst>
          </p:cNvPr>
          <p:cNvSpPr>
            <a:spLocks noGrp="1"/>
          </p:cNvSpPr>
          <p:nvPr>
            <p:ph type="title"/>
          </p:nvPr>
        </p:nvSpPr>
        <p:spPr>
          <a:xfrm>
            <a:off x="488273" y="283708"/>
            <a:ext cx="8596668" cy="746102"/>
          </a:xfrm>
        </p:spPr>
        <p:txBody>
          <a:bodyPr>
            <a:norm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PRIOR-ART</a:t>
            </a:r>
            <a:endParaRPr lang="en-IN" sz="28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A7526254-95FD-A14C-844A-738591EC24FD}"/>
              </a:ext>
            </a:extLst>
          </p:cNvPr>
          <p:cNvGraphicFramePr>
            <a:graphicFrameLocks noGrp="1"/>
          </p:cNvGraphicFramePr>
          <p:nvPr>
            <p:ph idx="1"/>
            <p:extLst>
              <p:ext uri="{D42A27DB-BD31-4B8C-83A1-F6EECF244321}">
                <p14:modId xmlns:p14="http://schemas.microsoft.com/office/powerpoint/2010/main" val="3945817589"/>
              </p:ext>
            </p:extLst>
          </p:nvPr>
        </p:nvGraphicFramePr>
        <p:xfrm>
          <a:off x="488273" y="1029810"/>
          <a:ext cx="8034290" cy="5072322"/>
        </p:xfrm>
        <a:graphic>
          <a:graphicData uri="http://schemas.openxmlformats.org/drawingml/2006/table">
            <a:tbl>
              <a:tblPr firstRow="1" bandRow="1">
                <a:tableStyleId>{5C22544A-7EE6-4342-B048-85BDC9FD1C3A}</a:tableStyleId>
              </a:tblPr>
              <a:tblGrid>
                <a:gridCol w="1588721">
                  <a:extLst>
                    <a:ext uri="{9D8B030D-6E8A-4147-A177-3AD203B41FA5}">
                      <a16:colId xmlns:a16="http://schemas.microsoft.com/office/drawing/2014/main" val="1113829523"/>
                    </a:ext>
                  </a:extLst>
                </a:gridCol>
                <a:gridCol w="2286000">
                  <a:extLst>
                    <a:ext uri="{9D8B030D-6E8A-4147-A177-3AD203B41FA5}">
                      <a16:colId xmlns:a16="http://schemas.microsoft.com/office/drawing/2014/main" val="2641022623"/>
                    </a:ext>
                  </a:extLst>
                </a:gridCol>
                <a:gridCol w="2136994">
                  <a:extLst>
                    <a:ext uri="{9D8B030D-6E8A-4147-A177-3AD203B41FA5}">
                      <a16:colId xmlns:a16="http://schemas.microsoft.com/office/drawing/2014/main" val="2342676612"/>
                    </a:ext>
                  </a:extLst>
                </a:gridCol>
                <a:gridCol w="2022575">
                  <a:extLst>
                    <a:ext uri="{9D8B030D-6E8A-4147-A177-3AD203B41FA5}">
                      <a16:colId xmlns:a16="http://schemas.microsoft.com/office/drawing/2014/main" val="2505498458"/>
                    </a:ext>
                  </a:extLst>
                </a:gridCol>
              </a:tblGrid>
              <a:tr h="301626">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PAPER</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16510" indent="-6350" algn="ctr">
                        <a:lnSpc>
                          <a:spcPct val="107000"/>
                        </a:lnSpc>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METHODOLOGY</a:t>
                      </a:r>
                      <a:endPar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24130" marT="7620" marB="0"/>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MERITS</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DEMERITS</a:t>
                      </a:r>
                      <a:endParaRPr lang="en-IN" sz="1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04414593"/>
                  </a:ext>
                </a:extLst>
              </a:tr>
              <a:tr h="1494100">
                <a:tc>
                  <a:txBody>
                    <a:bodyPr/>
                    <a:lstStyle/>
                    <a:p>
                      <a:r>
                        <a:rPr lang="en-US" sz="1400" dirty="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pPr marL="6350" marR="19685" indent="-6350" algn="l">
                        <a:lnSpc>
                          <a:spcPct val="107000"/>
                        </a:lnSpc>
                        <a:spcAft>
                          <a:spcPts val="615"/>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CNN algorithm is used. </a:t>
                      </a:r>
                    </a:p>
                  </a:txBody>
                  <a:tcPr marL="68580" marR="3175" marT="7620" marB="0"/>
                </a:tc>
                <a:tc>
                  <a:txBody>
                    <a:bodyPr/>
                    <a:lstStyle/>
                    <a:p>
                      <a:pPr marL="6350" marR="143510" indent="-6350" algn="l">
                        <a:lnSpc>
                          <a:spcPct val="107000"/>
                        </a:lnSpc>
                        <a:spcAft>
                          <a:spcPts val="615"/>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improved the outcome of several scale fusions and</a:t>
                      </a:r>
                      <a:r>
                        <a:rPr lang="en-IN" sz="1400" baseline="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productively solving the big scale target in checking the process.  </a:t>
                      </a:r>
                    </a:p>
                  </a:txBody>
                  <a:tcPr marL="68580" marR="3175" marT="7620" marB="0"/>
                </a:tc>
                <a:tc>
                  <a:txBody>
                    <a:bodyPr/>
                    <a:lstStyle/>
                    <a:p>
                      <a:pPr marL="6350" marR="143510" indent="-6350" algn="l">
                        <a:lnSpc>
                          <a:spcPct val="107000"/>
                        </a:lnSpc>
                        <a:spcAft>
                          <a:spcPts val="615"/>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masking Region-based convolutional neural network fail to find the objects. </a:t>
                      </a:r>
                    </a:p>
                  </a:txBody>
                  <a:tcPr marL="68580" marR="3175" marT="7620" marB="0"/>
                </a:tc>
                <a:extLst>
                  <a:ext uri="{0D108BD9-81ED-4DB2-BD59-A6C34878D82A}">
                    <a16:rowId xmlns:a16="http://schemas.microsoft.com/office/drawing/2014/main" val="4192051719"/>
                  </a:ext>
                </a:extLst>
              </a:tr>
              <a:tr h="1222379">
                <a:tc>
                  <a:txBody>
                    <a:bodyPr/>
                    <a:lstStyle/>
                    <a:p>
                      <a:r>
                        <a:rPr lang="en-US" sz="1400" dirty="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marL="6350" marR="143510" indent="-6350" algn="l">
                        <a:lnSpc>
                          <a:spcPct val="107000"/>
                        </a:lnSpc>
                        <a:spcAft>
                          <a:spcPts val="615"/>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paper the CNN</a:t>
                      </a:r>
                      <a:r>
                        <a:rPr lang="en-IN" sz="1400" baseline="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algorithm is used.</a:t>
                      </a:r>
                      <a:endPar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3175" marT="7620" marB="0">
                    <a:solidFill>
                      <a:schemeClr val="accent2">
                        <a:lumMod val="20000"/>
                        <a:lumOff val="80000"/>
                      </a:schemeClr>
                    </a:solidFill>
                  </a:tcPr>
                </a:tc>
                <a:tc>
                  <a:txBody>
                    <a:bodyPr/>
                    <a:lstStyle/>
                    <a:p>
                      <a:pPr marL="6350" marR="143510" indent="-6350" algn="l">
                        <a:lnSpc>
                          <a:spcPct val="98000"/>
                        </a:lnSpc>
                        <a:spcAft>
                          <a:spcPts val="1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Deep learning is well when there was a white collection of data used CNN algorithm in citrous fruits </a:t>
                      </a:r>
                    </a:p>
                  </a:txBody>
                  <a:tcPr marL="68580" marR="3175" marT="7620" marB="0">
                    <a:solidFill>
                      <a:schemeClr val="accent2">
                        <a:lumMod val="20000"/>
                        <a:lumOff val="80000"/>
                      </a:schemeClr>
                    </a:solidFill>
                  </a:tcPr>
                </a:tc>
                <a:tc>
                  <a:txBody>
                    <a:bodyPr/>
                    <a:lstStyle/>
                    <a:p>
                      <a:pPr marL="6350" marR="17780" indent="-6350" algn="l">
                        <a:lnSpc>
                          <a:spcPct val="107000"/>
                        </a:lnSpc>
                        <a:spcAft>
                          <a:spcPts val="615"/>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failure was associates in the year relates to the analysing, failed chart of the design with augmented data and pre-processing. </a:t>
                      </a:r>
                    </a:p>
                  </a:txBody>
                  <a:tcPr marL="68580" marR="3175" marT="7620" marB="0">
                    <a:solidFill>
                      <a:schemeClr val="accent2">
                        <a:lumMod val="20000"/>
                        <a:lumOff val="80000"/>
                      </a:schemeClr>
                    </a:solidFill>
                  </a:tcPr>
                </a:tc>
                <a:extLst>
                  <a:ext uri="{0D108BD9-81ED-4DB2-BD59-A6C34878D82A}">
                    <a16:rowId xmlns:a16="http://schemas.microsoft.com/office/drawing/2014/main" val="1147480650"/>
                  </a:ext>
                </a:extLst>
              </a:tr>
              <a:tr h="931806">
                <a:tc>
                  <a:txBody>
                    <a:bodyPr/>
                    <a:lstStyle/>
                    <a:p>
                      <a:r>
                        <a:rPr lang="en-US" sz="1400" dirty="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pPr marL="6350" marR="143510" indent="-6350" algn="just">
                        <a:lnSpc>
                          <a:spcPct val="107000"/>
                        </a:lnSpc>
                        <a:spcAft>
                          <a:spcPts val="615"/>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paper using the k-means clustering. </a:t>
                      </a:r>
                    </a:p>
                  </a:txBody>
                  <a:tcPr marL="68580" marR="3175" marT="7620" marB="0"/>
                </a:tc>
                <a:tc>
                  <a:txBody>
                    <a:bodyPr/>
                    <a:lstStyle/>
                    <a:p>
                      <a:pPr marL="6350" marR="143510" indent="-6350" algn="l">
                        <a:lnSpc>
                          <a:spcPct val="107000"/>
                        </a:lnSpc>
                        <a:spcAft>
                          <a:spcPts val="615"/>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ML was provided the good result in the detecting and identifying of plant disease. </a:t>
                      </a:r>
                    </a:p>
                  </a:txBody>
                  <a:tcPr marL="68580" marR="3175" marT="7620" marB="0"/>
                </a:tc>
                <a:tc>
                  <a:txBody>
                    <a:bodyPr/>
                    <a:lstStyle/>
                    <a:p>
                      <a:pPr marL="6350" marR="143510" indent="-6350" algn="l">
                        <a:lnSpc>
                          <a:spcPct val="107000"/>
                        </a:lnSpc>
                        <a:spcAft>
                          <a:spcPts val="615"/>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was simply to loss in two local optimums in big dimension space. </a:t>
                      </a:r>
                    </a:p>
                  </a:txBody>
                  <a:tcPr marL="68580" marR="3175" marT="7620" marB="0"/>
                </a:tc>
                <a:extLst>
                  <a:ext uri="{0D108BD9-81ED-4DB2-BD59-A6C34878D82A}">
                    <a16:rowId xmlns:a16="http://schemas.microsoft.com/office/drawing/2014/main" val="563227911"/>
                  </a:ext>
                </a:extLst>
              </a:tr>
              <a:tr h="1119237">
                <a:tc>
                  <a:txBody>
                    <a:bodyPr/>
                    <a:lstStyle/>
                    <a:p>
                      <a:r>
                        <a:rPr lang="en-US" sz="1400" dirty="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marL="6350" marR="12065" indent="-6350" algn="l">
                        <a:lnSpc>
                          <a:spcPct val="99000"/>
                        </a:lnSpc>
                        <a:spcAft>
                          <a:spcPts val="615"/>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ANN algorithm is used. </a:t>
                      </a:r>
                    </a:p>
                    <a:p>
                      <a:pPr marL="6350" marR="143510" indent="-6350" algn="l">
                        <a:lnSpc>
                          <a:spcPct val="107000"/>
                        </a:lnSpc>
                        <a:spcAft>
                          <a:spcPts val="615"/>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3175" marT="7620" marB="0">
                    <a:solidFill>
                      <a:schemeClr val="accent2">
                        <a:lumMod val="20000"/>
                        <a:lumOff val="80000"/>
                      </a:schemeClr>
                    </a:solidFill>
                  </a:tcPr>
                </a:tc>
                <a:tc>
                  <a:txBody>
                    <a:bodyPr/>
                    <a:lstStyle/>
                    <a:p>
                      <a:pPr marL="6350" marR="31750" indent="-6350" algn="l">
                        <a:lnSpc>
                          <a:spcPct val="107000"/>
                        </a:lnSpc>
                        <a:spcAft>
                          <a:spcPts val="615"/>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Most thresholds value is remain the big accuracy of histogram results in leaves and fruits. </a:t>
                      </a:r>
                    </a:p>
                  </a:txBody>
                  <a:tcPr marL="68580" marR="3175" marT="7620" marB="0">
                    <a:solidFill>
                      <a:schemeClr val="accent2">
                        <a:lumMod val="20000"/>
                        <a:lumOff val="80000"/>
                      </a:schemeClr>
                    </a:solidFill>
                  </a:tcPr>
                </a:tc>
                <a:tc>
                  <a:txBody>
                    <a:bodyPr/>
                    <a:lstStyle/>
                    <a:p>
                      <a:pPr marL="6350" marR="143510" indent="-6350" algn="l">
                        <a:lnSpc>
                          <a:spcPct val="99000"/>
                        </a:lnSpc>
                        <a:spcAft>
                          <a:spcPts val="615"/>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provides more bulk of data to performed good than </a:t>
                      </a:r>
                    </a:p>
                    <a:p>
                      <a:pPr marL="6350" marR="143510" indent="-6350" algn="l">
                        <a:lnSpc>
                          <a:spcPct val="107000"/>
                        </a:lnSpc>
                        <a:spcAft>
                          <a:spcPts val="615"/>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 few technologies. </a:t>
                      </a:r>
                    </a:p>
                  </a:txBody>
                  <a:tcPr marL="68580" marR="3175" marT="7620" marB="0">
                    <a:solidFill>
                      <a:schemeClr val="accent2">
                        <a:lumMod val="20000"/>
                        <a:lumOff val="80000"/>
                      </a:schemeClr>
                    </a:solidFill>
                  </a:tcPr>
                </a:tc>
                <a:extLst>
                  <a:ext uri="{0D108BD9-81ED-4DB2-BD59-A6C34878D82A}">
                    <a16:rowId xmlns:a16="http://schemas.microsoft.com/office/drawing/2014/main" val="240316524"/>
                  </a:ext>
                </a:extLst>
              </a:tr>
            </a:tbl>
          </a:graphicData>
        </a:graphic>
      </p:graphicFrame>
    </p:spTree>
    <p:extLst>
      <p:ext uri="{BB962C8B-B14F-4D97-AF65-F5344CB8AC3E}">
        <p14:creationId xmlns:p14="http://schemas.microsoft.com/office/powerpoint/2010/main" val="1208523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3EA26-99F8-6DC9-7AF9-02CA0C8F839F}"/>
              </a:ext>
            </a:extLst>
          </p:cNvPr>
          <p:cNvSpPr>
            <a:spLocks noGrp="1"/>
          </p:cNvSpPr>
          <p:nvPr>
            <p:ph type="title"/>
          </p:nvPr>
        </p:nvSpPr>
        <p:spPr>
          <a:xfrm>
            <a:off x="677334" y="204187"/>
            <a:ext cx="8596668" cy="612560"/>
          </a:xfrm>
        </p:spPr>
        <p:txBody>
          <a:bodyPr>
            <a:no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SYSTEM REQUIREMENTS</a:t>
            </a:r>
            <a:br>
              <a:rPr lang="en-US" sz="2800" b="1" dirty="0">
                <a:solidFill>
                  <a:schemeClr val="tx1"/>
                </a:solidFill>
                <a:latin typeface="Times New Roman" panose="02020603050405020304" pitchFamily="18" charset="0"/>
                <a:cs typeface="Times New Roman" panose="02020603050405020304" pitchFamily="18" charset="0"/>
              </a:rPr>
            </a:br>
            <a:br>
              <a:rPr lang="en-US" sz="2800" b="1" dirty="0">
                <a:solidFill>
                  <a:schemeClr val="tx1"/>
                </a:solidFill>
                <a:latin typeface="Times New Roman" panose="02020603050405020304" pitchFamily="18" charset="0"/>
                <a:cs typeface="Times New Roman" panose="02020603050405020304" pitchFamily="18" charset="0"/>
              </a:rPr>
            </a:br>
            <a:br>
              <a:rPr lang="en-US" sz="2800" b="1" dirty="0">
                <a:solidFill>
                  <a:schemeClr val="tx1"/>
                </a:solidFill>
                <a:latin typeface="Times New Roman" panose="02020603050405020304" pitchFamily="18" charset="0"/>
                <a:cs typeface="Times New Roman" panose="02020603050405020304" pitchFamily="18" charset="0"/>
              </a:rPr>
            </a:br>
            <a:br>
              <a:rPr lang="en-US" sz="2800" b="1" dirty="0">
                <a:solidFill>
                  <a:schemeClr val="tx1"/>
                </a:solidFill>
                <a:latin typeface="Times New Roman" panose="02020603050405020304" pitchFamily="18" charset="0"/>
                <a:cs typeface="Times New Roman" panose="02020603050405020304" pitchFamily="18" charset="0"/>
              </a:rPr>
            </a:b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F58E61-5E06-3699-8322-E8D5520AC528}"/>
              </a:ext>
            </a:extLst>
          </p:cNvPr>
          <p:cNvSpPr>
            <a:spLocks noGrp="1"/>
          </p:cNvSpPr>
          <p:nvPr>
            <p:ph idx="1"/>
          </p:nvPr>
        </p:nvSpPr>
        <p:spPr>
          <a:xfrm>
            <a:off x="677334" y="816747"/>
            <a:ext cx="8596668" cy="5566298"/>
          </a:xfrm>
        </p:spPr>
        <p:txBody>
          <a:bodyPr>
            <a:noAutofit/>
          </a:bodyPr>
          <a:lstStyle/>
          <a:p>
            <a:pPr marL="0" indent="0">
              <a:lnSpc>
                <a:spcPct val="107000"/>
              </a:lnSpc>
              <a:spcAft>
                <a:spcPts val="1080"/>
              </a:spcAft>
              <a:buNone/>
            </a:pPr>
            <a:r>
              <a:rPr lang="en-IN" sz="2400" b="1" dirty="0">
                <a:solidFill>
                  <a:srgbClr val="000000"/>
                </a:solidFill>
                <a:effectLst/>
                <a:latin typeface="Times New Roman" panose="02020603050405020304" pitchFamily="18" charset="0"/>
                <a:ea typeface="Times New Roman" panose="02020603050405020304" pitchFamily="18" charset="0"/>
              </a:rPr>
              <a:t>HARDWARE AND SOFTWARE REQUIREMENTS</a:t>
            </a:r>
            <a:r>
              <a:rPr lang="en-IN" sz="2400" b="0" baseline="-25000" dirty="0">
                <a:solidFill>
                  <a:srgbClr val="000000"/>
                </a:solidFill>
                <a:effectLst/>
                <a:latin typeface="Times New Roman" panose="02020603050405020304" pitchFamily="18" charset="0"/>
                <a:ea typeface="Times New Roman" panose="02020603050405020304" pitchFamily="18" charset="0"/>
              </a:rPr>
              <a:t> </a:t>
            </a:r>
            <a:endParaRPr lang="en-IN" sz="2400" b="1" dirty="0">
              <a:solidFill>
                <a:srgbClr val="000000"/>
              </a:solidFill>
              <a:effectLst/>
              <a:latin typeface="Times New Roman" panose="02020603050405020304" pitchFamily="18" charset="0"/>
              <a:ea typeface="Times New Roman" panose="02020603050405020304" pitchFamily="18" charset="0"/>
            </a:endParaRPr>
          </a:p>
          <a:p>
            <a:pPr marL="0" marR="143510" indent="0" algn="l">
              <a:spcAft>
                <a:spcPts val="1170"/>
              </a:spcAft>
              <a:buNone/>
            </a:pPr>
            <a:r>
              <a:rPr lang="en-IN" sz="2000" b="1" dirty="0">
                <a:solidFill>
                  <a:srgbClr val="000000"/>
                </a:solidFill>
                <a:effectLst/>
                <a:latin typeface="Times New Roman" panose="02020603050405020304" pitchFamily="18" charset="0"/>
                <a:ea typeface="Times New Roman" panose="02020603050405020304" pitchFamily="18" charset="0"/>
              </a:rPr>
              <a:t>Hardware Requirement: </a:t>
            </a:r>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b="1" dirty="0">
                <a:solidFill>
                  <a:srgbClr val="000000"/>
                </a:solidFill>
                <a:effectLst/>
                <a:latin typeface="Times New Roman" panose="02020603050405020304" pitchFamily="18" charset="0"/>
                <a:ea typeface="Times New Roman" panose="02020603050405020304" pitchFamily="18" charset="0"/>
              </a:rPr>
              <a:t> </a:t>
            </a:r>
            <a:endParaRPr lang="en-IN" sz="2000" dirty="0">
              <a:solidFill>
                <a:srgbClr val="000000"/>
              </a:solidFill>
              <a:effectLst/>
              <a:latin typeface="Times New Roman" panose="02020603050405020304" pitchFamily="18" charset="0"/>
              <a:ea typeface="Times New Roman" panose="02020603050405020304" pitchFamily="18" charset="0"/>
            </a:endParaRPr>
          </a:p>
          <a:p>
            <a:pPr marL="0" marR="137795" indent="0" algn="just">
              <a:spcBef>
                <a:spcPts val="0"/>
              </a:spcBef>
              <a:spcAft>
                <a:spcPts val="1175"/>
              </a:spcAft>
              <a:buNone/>
            </a:pPr>
            <a:r>
              <a:rPr lang="en-IN" sz="2000" dirty="0">
                <a:solidFill>
                  <a:srgbClr val="000000"/>
                </a:solidFill>
                <a:effectLst/>
                <a:latin typeface="Times New Roman" panose="02020603050405020304" pitchFamily="18" charset="0"/>
                <a:ea typeface="Times New Roman" panose="02020603050405020304" pitchFamily="18" charset="0"/>
              </a:rPr>
              <a:t>The minimum hardware requirements for the proposed system are listed as follows</a:t>
            </a:r>
          </a:p>
          <a:p>
            <a:pPr marL="0" marR="137795" indent="0" algn="just">
              <a:spcBef>
                <a:spcPts val="0"/>
              </a:spcBef>
              <a:spcAft>
                <a:spcPts val="1175"/>
              </a:spcAft>
              <a:buNone/>
            </a:pPr>
            <a:r>
              <a:rPr lang="en-IN" sz="2000" dirty="0">
                <a:solidFill>
                  <a:srgbClr val="000000"/>
                </a:solidFill>
                <a:effectLst/>
                <a:latin typeface="Times New Roman" panose="02020603050405020304" pitchFamily="18" charset="0"/>
                <a:ea typeface="Times New Roman" panose="02020603050405020304" pitchFamily="18" charset="0"/>
              </a:rPr>
              <a:t>Pentium 4 Processor    </a:t>
            </a:r>
          </a:p>
          <a:p>
            <a:pPr marL="0" marR="137795" indent="0" algn="just">
              <a:spcBef>
                <a:spcPts val="0"/>
              </a:spcBef>
              <a:spcAft>
                <a:spcPts val="1160"/>
              </a:spcAft>
              <a:buNone/>
            </a:pPr>
            <a:r>
              <a:rPr lang="en-IN" sz="2000" dirty="0">
                <a:solidFill>
                  <a:srgbClr val="000000"/>
                </a:solidFill>
                <a:effectLst/>
                <a:latin typeface="Times New Roman" panose="02020603050405020304" pitchFamily="18" charset="0"/>
                <a:ea typeface="Times New Roman" panose="02020603050405020304" pitchFamily="18" charset="0"/>
              </a:rPr>
              <a:t>2GB   RAM</a:t>
            </a:r>
            <a:r>
              <a:rPr lang="en-IN" sz="2000" b="1" dirty="0">
                <a:solidFill>
                  <a:srgbClr val="000000"/>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   </a:t>
            </a:r>
          </a:p>
          <a:p>
            <a:pPr marL="0" marR="137795" indent="0" algn="just">
              <a:spcBef>
                <a:spcPts val="0"/>
              </a:spcBef>
              <a:spcAft>
                <a:spcPts val="1175"/>
              </a:spcAft>
              <a:buNone/>
            </a:pPr>
            <a:r>
              <a:rPr lang="en-IN" sz="2000" dirty="0">
                <a:solidFill>
                  <a:srgbClr val="000000"/>
                </a:solidFill>
                <a:effectLst/>
                <a:latin typeface="Times New Roman" panose="02020603050405020304" pitchFamily="18" charset="0"/>
                <a:ea typeface="Times New Roman" panose="02020603050405020304" pitchFamily="18" charset="0"/>
              </a:rPr>
              <a:t>80 HDD</a:t>
            </a:r>
            <a:r>
              <a:rPr lang="en-IN" sz="2000" b="1" dirty="0">
                <a:solidFill>
                  <a:srgbClr val="000000"/>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   </a:t>
            </a:r>
          </a:p>
          <a:p>
            <a:pPr marL="0" marR="143510" indent="0" algn="l">
              <a:spcAft>
                <a:spcPts val="1170"/>
              </a:spcAft>
              <a:buNone/>
            </a:pPr>
            <a:r>
              <a:rPr lang="en-IN" sz="2000" b="1" dirty="0">
                <a:solidFill>
                  <a:srgbClr val="000000"/>
                </a:solidFill>
                <a:effectLst/>
                <a:latin typeface="Times New Roman" panose="02020603050405020304" pitchFamily="18" charset="0"/>
                <a:ea typeface="Times New Roman" panose="02020603050405020304" pitchFamily="18" charset="0"/>
              </a:rPr>
              <a:t>Software Requirement: </a:t>
            </a:r>
            <a:r>
              <a:rPr lang="en-IN" sz="2000" dirty="0">
                <a:solidFill>
                  <a:srgbClr val="000000"/>
                </a:solidFill>
                <a:effectLst/>
                <a:latin typeface="Times New Roman" panose="02020603050405020304" pitchFamily="18" charset="0"/>
                <a:ea typeface="Times New Roman" panose="02020603050405020304" pitchFamily="18" charset="0"/>
              </a:rPr>
              <a:t>  </a:t>
            </a:r>
          </a:p>
          <a:p>
            <a:pPr marL="0" marR="137795" indent="0" algn="just">
              <a:spcBef>
                <a:spcPts val="0"/>
              </a:spcBef>
              <a:spcAft>
                <a:spcPts val="1175"/>
              </a:spcAft>
              <a:buNone/>
            </a:pPr>
            <a:r>
              <a:rPr lang="en-IN" sz="2000" dirty="0">
                <a:solidFill>
                  <a:srgbClr val="000000"/>
                </a:solidFill>
                <a:effectLst/>
                <a:latin typeface="Times New Roman" panose="02020603050405020304" pitchFamily="18" charset="0"/>
                <a:ea typeface="Times New Roman" panose="02020603050405020304" pitchFamily="18" charset="0"/>
              </a:rPr>
              <a:t>The software requirement for the proposed system is listed as follows   </a:t>
            </a:r>
          </a:p>
          <a:p>
            <a:pPr marL="0" marR="137795" indent="0" algn="just">
              <a:spcBef>
                <a:spcPts val="0"/>
              </a:spcBef>
              <a:spcAft>
                <a:spcPts val="1160"/>
              </a:spcAft>
              <a:buNone/>
            </a:pPr>
            <a:r>
              <a:rPr lang="en-IN" sz="2000" dirty="0">
                <a:solidFill>
                  <a:srgbClr val="000000"/>
                </a:solidFill>
                <a:effectLst/>
                <a:latin typeface="Times New Roman" panose="02020603050405020304" pitchFamily="18" charset="0"/>
                <a:ea typeface="Times New Roman" panose="02020603050405020304" pitchFamily="18" charset="0"/>
              </a:rPr>
              <a:t>Python 3.5 </a:t>
            </a:r>
            <a:r>
              <a:rPr lang="en-IN" sz="2000" b="1" dirty="0">
                <a:solidFill>
                  <a:srgbClr val="000000"/>
                </a:solidFill>
                <a:effectLst/>
                <a:latin typeface="Times New Roman" panose="02020603050405020304" pitchFamily="18" charset="0"/>
                <a:ea typeface="Times New Roman" panose="02020603050405020304" pitchFamily="18" charset="0"/>
              </a:rPr>
              <a:t> </a:t>
            </a:r>
            <a:endParaRPr lang="en-IN" sz="20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IN" sz="2000" dirty="0">
                <a:solidFill>
                  <a:srgbClr val="000000"/>
                </a:solidFill>
                <a:effectLst/>
                <a:latin typeface="Times New Roman" panose="02020603050405020304" pitchFamily="18" charset="0"/>
                <a:ea typeface="Times New Roman" panose="02020603050405020304" pitchFamily="18" charset="0"/>
              </a:rPr>
              <a:t>The libraries used are</a:t>
            </a:r>
            <a:r>
              <a:rPr lang="en-IN" sz="2000" dirty="0">
                <a:solidFill>
                  <a:srgbClr val="000000"/>
                </a:solidFill>
                <a:latin typeface="Times New Roman" panose="02020603050405020304" pitchFamily="18" charset="0"/>
                <a:ea typeface="Times New Roman" panose="02020603050405020304" pitchFamily="18" charset="0"/>
              </a:rPr>
              <a:t> </a:t>
            </a:r>
            <a:r>
              <a:rPr lang="en-IN" sz="2000" dirty="0" err="1">
                <a:solidFill>
                  <a:srgbClr val="000000"/>
                </a:solidFill>
                <a:latin typeface="Times New Roman" panose="02020603050405020304" pitchFamily="18" charset="0"/>
                <a:ea typeface="Times New Roman" panose="02020603050405020304" pitchFamily="18" charset="0"/>
              </a:rPr>
              <a:t>Numpy</a:t>
            </a:r>
            <a:r>
              <a:rPr lang="en-IN" sz="2000" dirty="0">
                <a:solidFill>
                  <a:srgbClr val="000000"/>
                </a:solidFill>
                <a:latin typeface="Times New Roman" panose="02020603050405020304" pitchFamily="18" charset="0"/>
                <a:ea typeface="Times New Roman" panose="02020603050405020304" pitchFamily="18" charset="0"/>
              </a:rPr>
              <a:t>, Pandas, OpenCV,  TensorFlow, </a:t>
            </a:r>
            <a:r>
              <a:rPr lang="en-IN" sz="2000" dirty="0" err="1">
                <a:solidFill>
                  <a:srgbClr val="000000"/>
                </a:solidFill>
                <a:latin typeface="Times New Roman" panose="02020603050405020304" pitchFamily="18" charset="0"/>
                <a:ea typeface="Times New Roman" panose="02020603050405020304" pitchFamily="18" charset="0"/>
              </a:rPr>
              <a:t>Keras</a:t>
            </a:r>
            <a:r>
              <a:rPr lang="en-IN" sz="2000" dirty="0">
                <a:solidFill>
                  <a:srgbClr val="000000"/>
                </a:solidFill>
                <a:latin typeface="Times New Roman" panose="02020603050405020304" pitchFamily="18" charset="0"/>
                <a:ea typeface="Times New Roman" panose="02020603050405020304" pitchFamily="18" charset="0"/>
              </a:rPr>
              <a:t>.</a:t>
            </a:r>
            <a:br>
              <a:rPr lang="en-IN" sz="2000" b="1" dirty="0">
                <a:solidFill>
                  <a:srgbClr val="000000"/>
                </a:solidFill>
                <a:latin typeface="Times New Roman" panose="02020603050405020304" pitchFamily="18" charset="0"/>
                <a:ea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14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C5396-5071-EFC6-E99E-382D940C77BD}"/>
              </a:ext>
            </a:extLst>
          </p:cNvPr>
          <p:cNvSpPr>
            <a:spLocks noGrp="1"/>
          </p:cNvSpPr>
          <p:nvPr>
            <p:ph type="title"/>
          </p:nvPr>
        </p:nvSpPr>
        <p:spPr>
          <a:xfrm>
            <a:off x="662355" y="209912"/>
            <a:ext cx="8596668" cy="505802"/>
          </a:xfrm>
        </p:spPr>
        <p:txBody>
          <a:bodyPr>
            <a:no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SYSTEM DESIGN</a:t>
            </a:r>
            <a:endParaRPr lang="en-IN" sz="2800" dirty="0"/>
          </a:p>
        </p:txBody>
      </p:sp>
      <p:sp>
        <p:nvSpPr>
          <p:cNvPr id="3" name="Content Placeholder 2">
            <a:extLst>
              <a:ext uri="{FF2B5EF4-FFF2-40B4-BE49-F238E27FC236}">
                <a16:creationId xmlns:a16="http://schemas.microsoft.com/office/drawing/2014/main" id="{16A7FB6C-584C-71A4-66C3-5EB24BC2C99C}"/>
              </a:ext>
            </a:extLst>
          </p:cNvPr>
          <p:cNvSpPr>
            <a:spLocks noGrp="1"/>
          </p:cNvSpPr>
          <p:nvPr>
            <p:ph idx="1"/>
          </p:nvPr>
        </p:nvSpPr>
        <p:spPr>
          <a:xfrm>
            <a:off x="689529" y="860940"/>
            <a:ext cx="8596668" cy="5825096"/>
          </a:xfrm>
        </p:spPr>
        <p:txBody>
          <a:bodyPr>
            <a:normAutofit fontScale="85000" lnSpcReduction="10000"/>
          </a:bodyPr>
          <a:lstStyle/>
          <a:p>
            <a:pPr marL="0" indent="0">
              <a:lnSpc>
                <a:spcPct val="160000"/>
              </a:lnSpc>
              <a:buNone/>
            </a:pPr>
            <a:r>
              <a:rPr lang="en-IN" sz="2200" dirty="0">
                <a:solidFill>
                  <a:srgbClr val="000000"/>
                </a:solidFill>
                <a:effectLst/>
                <a:latin typeface="Times New Roman" panose="02020603050405020304" pitchFamily="18" charset="0"/>
                <a:ea typeface="Times New Roman" panose="02020603050405020304" pitchFamily="18" charset="0"/>
              </a:rPr>
              <a:t>In this below diagram explained about the working flow of diagram is labelling, acquisition of image, pre-processing images, extracting the features, classified result </a:t>
            </a:r>
          </a:p>
          <a:p>
            <a:pPr marL="0" indent="0">
              <a:buNone/>
            </a:pPr>
            <a:endParaRPr lang="en-IN" sz="2200" dirty="0">
              <a:solidFill>
                <a:srgbClr val="000000"/>
              </a:solidFill>
              <a:latin typeface="Times New Roman" panose="02020603050405020304" pitchFamily="18" charset="0"/>
              <a:ea typeface="Times New Roman" panose="02020603050405020304" pitchFamily="18" charset="0"/>
            </a:endParaRPr>
          </a:p>
          <a:p>
            <a:pPr marL="0" indent="0">
              <a:buNone/>
            </a:pPr>
            <a:endParaRPr lang="en-IN" sz="1200" dirty="0">
              <a:solidFill>
                <a:srgbClr val="000000"/>
              </a:solidFill>
              <a:latin typeface="Times New Roman" panose="02020603050405020304" pitchFamily="18" charset="0"/>
              <a:ea typeface="Times New Roman" panose="02020603050405020304" pitchFamily="18" charset="0"/>
            </a:endParaRPr>
          </a:p>
          <a:p>
            <a:pPr marL="0" indent="0">
              <a:buNone/>
            </a:pPr>
            <a:endParaRPr lang="en-IN" sz="1200" dirty="0">
              <a:solidFill>
                <a:srgbClr val="000000"/>
              </a:solidFill>
              <a:latin typeface="Times New Roman" panose="02020603050405020304" pitchFamily="18" charset="0"/>
              <a:ea typeface="Times New Roman" panose="02020603050405020304" pitchFamily="18" charset="0"/>
            </a:endParaRPr>
          </a:p>
          <a:p>
            <a:pPr marL="0" indent="0">
              <a:buNone/>
            </a:pPr>
            <a:endParaRPr lang="en-IN" sz="1200" dirty="0">
              <a:solidFill>
                <a:srgbClr val="000000"/>
              </a:solidFill>
              <a:latin typeface="Times New Roman" panose="02020603050405020304" pitchFamily="18" charset="0"/>
              <a:ea typeface="Times New Roman" panose="02020603050405020304" pitchFamily="18" charset="0"/>
            </a:endParaRPr>
          </a:p>
          <a:p>
            <a:pPr marL="0" indent="0">
              <a:buNone/>
            </a:pPr>
            <a:endParaRPr lang="en-IN" sz="1200" dirty="0">
              <a:solidFill>
                <a:srgbClr val="000000"/>
              </a:solidFill>
              <a:latin typeface="Times New Roman" panose="02020603050405020304" pitchFamily="18" charset="0"/>
              <a:ea typeface="Times New Roman" panose="02020603050405020304" pitchFamily="18" charset="0"/>
            </a:endParaRPr>
          </a:p>
          <a:p>
            <a:pPr marL="0" indent="0">
              <a:buNone/>
            </a:pPr>
            <a:endParaRPr lang="en-IN" sz="1200" dirty="0">
              <a:solidFill>
                <a:srgbClr val="000000"/>
              </a:solidFill>
              <a:latin typeface="Times New Roman" panose="02020603050405020304" pitchFamily="18" charset="0"/>
              <a:ea typeface="Times New Roman" panose="02020603050405020304" pitchFamily="18" charset="0"/>
            </a:endParaRPr>
          </a:p>
          <a:p>
            <a:pPr marL="0" indent="0">
              <a:buNone/>
            </a:pPr>
            <a:endParaRPr lang="en-IN" sz="1200" dirty="0">
              <a:solidFill>
                <a:srgbClr val="000000"/>
              </a:solidFill>
              <a:latin typeface="Times New Roman" panose="02020603050405020304" pitchFamily="18" charset="0"/>
              <a:ea typeface="Times New Roman" panose="02020603050405020304" pitchFamily="18" charset="0"/>
            </a:endParaRPr>
          </a:p>
          <a:p>
            <a:pPr marL="0" indent="0">
              <a:buNone/>
            </a:pPr>
            <a:endParaRPr lang="en-IN" sz="1200" dirty="0">
              <a:solidFill>
                <a:srgbClr val="000000"/>
              </a:solidFill>
              <a:latin typeface="Times New Roman" panose="02020603050405020304" pitchFamily="18" charset="0"/>
              <a:ea typeface="Times New Roman" panose="02020603050405020304" pitchFamily="18" charset="0"/>
            </a:endParaRPr>
          </a:p>
          <a:p>
            <a:pPr marL="0" indent="0">
              <a:buNone/>
            </a:pPr>
            <a:endParaRPr lang="en-IN" sz="1200" dirty="0">
              <a:solidFill>
                <a:srgbClr val="000000"/>
              </a:solidFill>
              <a:latin typeface="Times New Roman" panose="02020603050405020304" pitchFamily="18" charset="0"/>
              <a:ea typeface="Times New Roman" panose="02020603050405020304" pitchFamily="18" charset="0"/>
            </a:endParaRPr>
          </a:p>
          <a:p>
            <a:pPr marL="0" indent="0">
              <a:buNone/>
            </a:pPr>
            <a:endParaRPr lang="en-IN" sz="1200" dirty="0">
              <a:solidFill>
                <a:srgbClr val="000000"/>
              </a:solidFill>
              <a:latin typeface="Times New Roman" panose="02020603050405020304" pitchFamily="18" charset="0"/>
              <a:ea typeface="Times New Roman" panose="02020603050405020304" pitchFamily="18" charset="0"/>
            </a:endParaRPr>
          </a:p>
          <a:p>
            <a:pPr marL="0" indent="0">
              <a:buNone/>
            </a:pPr>
            <a:endParaRPr lang="en-IN" sz="1200" dirty="0">
              <a:solidFill>
                <a:srgbClr val="000000"/>
              </a:solidFill>
              <a:latin typeface="Times New Roman" panose="02020603050405020304" pitchFamily="18" charset="0"/>
              <a:ea typeface="Times New Roman" panose="02020603050405020304" pitchFamily="18" charset="0"/>
            </a:endParaRPr>
          </a:p>
          <a:p>
            <a:pPr marL="0" indent="0">
              <a:buNone/>
            </a:pPr>
            <a:endParaRPr lang="en-IN" sz="1200" dirty="0">
              <a:solidFill>
                <a:srgbClr val="000000"/>
              </a:solidFill>
              <a:latin typeface="Times New Roman" panose="02020603050405020304" pitchFamily="18" charset="0"/>
              <a:ea typeface="Times New Roman" panose="02020603050405020304" pitchFamily="18" charset="0"/>
            </a:endParaRPr>
          </a:p>
          <a:p>
            <a:pPr marL="0" indent="0">
              <a:buNone/>
            </a:pPr>
            <a:endParaRPr lang="en-IN" sz="1200" dirty="0">
              <a:solidFill>
                <a:srgbClr val="000000"/>
              </a:solidFill>
              <a:latin typeface="Times New Roman" panose="02020603050405020304" pitchFamily="18" charset="0"/>
              <a:ea typeface="Times New Roman" panose="02020603050405020304" pitchFamily="18" charset="0"/>
            </a:endParaRPr>
          </a:p>
          <a:p>
            <a:pPr marL="0" indent="0">
              <a:buNone/>
            </a:pPr>
            <a:endParaRPr lang="en-IN" sz="1200" dirty="0">
              <a:solidFill>
                <a:srgbClr val="000000"/>
              </a:solidFill>
              <a:latin typeface="Times New Roman" panose="02020603050405020304" pitchFamily="18" charset="0"/>
              <a:ea typeface="Times New Roman" panose="02020603050405020304" pitchFamily="18" charset="0"/>
            </a:endParaRPr>
          </a:p>
          <a:p>
            <a:pPr marL="0" indent="0">
              <a:buNone/>
            </a:pPr>
            <a:endParaRPr lang="en-IN" sz="1200" dirty="0">
              <a:solidFill>
                <a:srgbClr val="000000"/>
              </a:solidFill>
              <a:latin typeface="Times New Roman" panose="02020603050405020304" pitchFamily="18" charset="0"/>
              <a:ea typeface="Times New Roman" panose="02020603050405020304" pitchFamily="18" charset="0"/>
            </a:endParaRPr>
          </a:p>
          <a:p>
            <a:pPr marL="0" indent="0">
              <a:buNone/>
            </a:pPr>
            <a:endParaRPr lang="en-IN" sz="1200" dirty="0">
              <a:solidFill>
                <a:srgbClr val="000000"/>
              </a:solidFill>
              <a:latin typeface="Times New Roman" panose="02020603050405020304" pitchFamily="18" charset="0"/>
              <a:ea typeface="Times New Roman" panose="02020603050405020304" pitchFamily="18" charset="0"/>
            </a:endParaRPr>
          </a:p>
          <a:p>
            <a:pPr marL="0" indent="0">
              <a:buNone/>
            </a:pPr>
            <a:r>
              <a:rPr lang="en-IN" sz="1600" dirty="0">
                <a:solidFill>
                  <a:srgbClr val="000000"/>
                </a:solidFill>
                <a:latin typeface="Times New Roman" panose="02020603050405020304" pitchFamily="18" charset="0"/>
                <a:ea typeface="Times New Roman" panose="02020603050405020304" pitchFamily="18" charset="0"/>
              </a:rPr>
              <a:t>                                                                                      Flow of diagram</a:t>
            </a:r>
            <a:endParaRPr lang="en-IN" sz="1600" dirty="0">
              <a:solidFill>
                <a:srgbClr val="000000"/>
              </a:solidFill>
              <a:effectLst/>
              <a:latin typeface="Times New Roman" panose="02020603050405020304" pitchFamily="18" charset="0"/>
              <a:ea typeface="Times New Roman" panose="02020603050405020304" pitchFamily="18" charset="0"/>
            </a:endParaRPr>
          </a:p>
        </p:txBody>
      </p:sp>
      <p:grpSp>
        <p:nvGrpSpPr>
          <p:cNvPr id="224" name="Group 223">
            <a:extLst>
              <a:ext uri="{FF2B5EF4-FFF2-40B4-BE49-F238E27FC236}">
                <a16:creationId xmlns:a16="http://schemas.microsoft.com/office/drawing/2014/main" id="{378144C5-F8C2-7D08-9A12-2FF4FB734F4E}"/>
              </a:ext>
            </a:extLst>
          </p:cNvPr>
          <p:cNvGrpSpPr/>
          <p:nvPr/>
        </p:nvGrpSpPr>
        <p:grpSpPr>
          <a:xfrm>
            <a:off x="994299" y="1826073"/>
            <a:ext cx="7074105" cy="4170987"/>
            <a:chOff x="0" y="0"/>
            <a:chExt cx="5274941" cy="3779469"/>
          </a:xfrm>
        </p:grpSpPr>
        <p:sp>
          <p:nvSpPr>
            <p:cNvPr id="225" name="Rectangle 224">
              <a:extLst>
                <a:ext uri="{FF2B5EF4-FFF2-40B4-BE49-F238E27FC236}">
                  <a16:creationId xmlns:a16="http://schemas.microsoft.com/office/drawing/2014/main" id="{235127A9-EA95-7BE3-B3FF-A07745C2A191}"/>
                </a:ext>
              </a:extLst>
            </p:cNvPr>
            <p:cNvSpPr/>
            <p:nvPr/>
          </p:nvSpPr>
          <p:spPr>
            <a:xfrm>
              <a:off x="2639949" y="236720"/>
              <a:ext cx="46619" cy="206429"/>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26" name="Rectangle 225">
              <a:extLst>
                <a:ext uri="{FF2B5EF4-FFF2-40B4-BE49-F238E27FC236}">
                  <a16:creationId xmlns:a16="http://schemas.microsoft.com/office/drawing/2014/main" id="{959568C1-2363-8288-E244-AB801821D5E0}"/>
                </a:ext>
              </a:extLst>
            </p:cNvPr>
            <p:cNvSpPr/>
            <p:nvPr/>
          </p:nvSpPr>
          <p:spPr>
            <a:xfrm>
              <a:off x="2794" y="553712"/>
              <a:ext cx="186477" cy="206430"/>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27" name="Rectangle 226">
              <a:extLst>
                <a:ext uri="{FF2B5EF4-FFF2-40B4-BE49-F238E27FC236}">
                  <a16:creationId xmlns:a16="http://schemas.microsoft.com/office/drawing/2014/main" id="{C0A66A84-A4C5-DC91-3950-CFB286E7968D}"/>
                </a:ext>
              </a:extLst>
            </p:cNvPr>
            <p:cNvSpPr/>
            <p:nvPr/>
          </p:nvSpPr>
          <p:spPr>
            <a:xfrm>
              <a:off x="163703" y="553712"/>
              <a:ext cx="1047225" cy="206430"/>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400" dirty="0">
                  <a:solidFill>
                    <a:srgbClr val="000000"/>
                  </a:solidFill>
                  <a:effectLst/>
                  <a:latin typeface="Times New Roman" panose="02020603050405020304" pitchFamily="18" charset="0"/>
                  <a:ea typeface="Times New Roman" panose="02020603050405020304" pitchFamily="18" charset="0"/>
                </a:rPr>
                <a:t>Train     Stage</a:t>
              </a:r>
            </a:p>
          </p:txBody>
        </p:sp>
        <p:sp>
          <p:nvSpPr>
            <p:cNvPr id="228" name="Rectangle 227">
              <a:extLst>
                <a:ext uri="{FF2B5EF4-FFF2-40B4-BE49-F238E27FC236}">
                  <a16:creationId xmlns:a16="http://schemas.microsoft.com/office/drawing/2014/main" id="{ADBD5E38-C523-EDCF-215B-1B3ED8F88EE6}"/>
                </a:ext>
              </a:extLst>
            </p:cNvPr>
            <p:cNvSpPr/>
            <p:nvPr/>
          </p:nvSpPr>
          <p:spPr>
            <a:xfrm>
              <a:off x="929386" y="553712"/>
              <a:ext cx="46619" cy="206430"/>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29" name="Rectangle 228">
              <a:extLst>
                <a:ext uri="{FF2B5EF4-FFF2-40B4-BE49-F238E27FC236}">
                  <a16:creationId xmlns:a16="http://schemas.microsoft.com/office/drawing/2014/main" id="{EEB00DA1-2AAD-026F-DF35-9E61F7F7B687}"/>
                </a:ext>
              </a:extLst>
            </p:cNvPr>
            <p:cNvSpPr/>
            <p:nvPr/>
          </p:nvSpPr>
          <p:spPr>
            <a:xfrm>
              <a:off x="2639949" y="870703"/>
              <a:ext cx="46619" cy="206430"/>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30" name="Rectangle 229">
              <a:extLst>
                <a:ext uri="{FF2B5EF4-FFF2-40B4-BE49-F238E27FC236}">
                  <a16:creationId xmlns:a16="http://schemas.microsoft.com/office/drawing/2014/main" id="{BA91091B-CA6D-D6BC-5515-81C32E8909E0}"/>
                </a:ext>
              </a:extLst>
            </p:cNvPr>
            <p:cNvSpPr/>
            <p:nvPr/>
          </p:nvSpPr>
          <p:spPr>
            <a:xfrm>
              <a:off x="2639949" y="1187696"/>
              <a:ext cx="46619" cy="206430"/>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31" name="Rectangle 230">
              <a:extLst>
                <a:ext uri="{FF2B5EF4-FFF2-40B4-BE49-F238E27FC236}">
                  <a16:creationId xmlns:a16="http://schemas.microsoft.com/office/drawing/2014/main" id="{8C52E571-076E-EB81-FB60-B6ED92CF3576}"/>
                </a:ext>
              </a:extLst>
            </p:cNvPr>
            <p:cNvSpPr/>
            <p:nvPr/>
          </p:nvSpPr>
          <p:spPr>
            <a:xfrm>
              <a:off x="2639949" y="1504688"/>
              <a:ext cx="46619" cy="206430"/>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32" name="Rectangle 231">
              <a:extLst>
                <a:ext uri="{FF2B5EF4-FFF2-40B4-BE49-F238E27FC236}">
                  <a16:creationId xmlns:a16="http://schemas.microsoft.com/office/drawing/2014/main" id="{2115F999-D83B-0866-BADF-09AD79A9BC92}"/>
                </a:ext>
              </a:extLst>
            </p:cNvPr>
            <p:cNvSpPr/>
            <p:nvPr/>
          </p:nvSpPr>
          <p:spPr>
            <a:xfrm>
              <a:off x="2639949" y="1821933"/>
              <a:ext cx="46619" cy="206430"/>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33" name="Rectangle 232">
              <a:extLst>
                <a:ext uri="{FF2B5EF4-FFF2-40B4-BE49-F238E27FC236}">
                  <a16:creationId xmlns:a16="http://schemas.microsoft.com/office/drawing/2014/main" id="{35BCC64D-EC7A-E260-54A1-A38E0A878F0D}"/>
                </a:ext>
              </a:extLst>
            </p:cNvPr>
            <p:cNvSpPr/>
            <p:nvPr/>
          </p:nvSpPr>
          <p:spPr>
            <a:xfrm>
              <a:off x="2794" y="2138926"/>
              <a:ext cx="46619" cy="206430"/>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34" name="Rectangle 233">
              <a:extLst>
                <a:ext uri="{FF2B5EF4-FFF2-40B4-BE49-F238E27FC236}">
                  <a16:creationId xmlns:a16="http://schemas.microsoft.com/office/drawing/2014/main" id="{6A9E51B3-6BFE-9A5F-0905-CBFCFEF53E4E}"/>
                </a:ext>
              </a:extLst>
            </p:cNvPr>
            <p:cNvSpPr/>
            <p:nvPr/>
          </p:nvSpPr>
          <p:spPr>
            <a:xfrm>
              <a:off x="2794" y="2457442"/>
              <a:ext cx="749235" cy="206430"/>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400" dirty="0">
                  <a:solidFill>
                    <a:srgbClr val="000000"/>
                  </a:solidFill>
                  <a:effectLst/>
                  <a:latin typeface="Times New Roman" panose="02020603050405020304" pitchFamily="18" charset="0"/>
                  <a:ea typeface="Times New Roman" panose="02020603050405020304" pitchFamily="18" charset="0"/>
                </a:rPr>
                <a:t>Test stage</a:t>
              </a:r>
            </a:p>
          </p:txBody>
        </p:sp>
        <p:sp>
          <p:nvSpPr>
            <p:cNvPr id="235" name="Rectangle 234">
              <a:extLst>
                <a:ext uri="{FF2B5EF4-FFF2-40B4-BE49-F238E27FC236}">
                  <a16:creationId xmlns:a16="http://schemas.microsoft.com/office/drawing/2014/main" id="{4C120FEE-B0B2-1FF3-687B-F18C667ED6C0}"/>
                </a:ext>
              </a:extLst>
            </p:cNvPr>
            <p:cNvSpPr/>
            <p:nvPr/>
          </p:nvSpPr>
          <p:spPr>
            <a:xfrm>
              <a:off x="565150" y="2457442"/>
              <a:ext cx="46619" cy="206430"/>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36" name="Rectangle 235">
              <a:extLst>
                <a:ext uri="{FF2B5EF4-FFF2-40B4-BE49-F238E27FC236}">
                  <a16:creationId xmlns:a16="http://schemas.microsoft.com/office/drawing/2014/main" id="{9B2BF33E-BA6A-A60E-908A-AE6CF1629C8D}"/>
                </a:ext>
              </a:extLst>
            </p:cNvPr>
            <p:cNvSpPr/>
            <p:nvPr/>
          </p:nvSpPr>
          <p:spPr>
            <a:xfrm>
              <a:off x="2639949" y="2774433"/>
              <a:ext cx="46619" cy="206430"/>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37" name="Rectangle 236">
              <a:extLst>
                <a:ext uri="{FF2B5EF4-FFF2-40B4-BE49-F238E27FC236}">
                  <a16:creationId xmlns:a16="http://schemas.microsoft.com/office/drawing/2014/main" id="{4B695EE3-24F3-1012-2468-24EFCD6D2A75}"/>
                </a:ext>
              </a:extLst>
            </p:cNvPr>
            <p:cNvSpPr/>
            <p:nvPr/>
          </p:nvSpPr>
          <p:spPr>
            <a:xfrm>
              <a:off x="2639949" y="3091425"/>
              <a:ext cx="46619" cy="206430"/>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38" name="Rectangle 237">
              <a:extLst>
                <a:ext uri="{FF2B5EF4-FFF2-40B4-BE49-F238E27FC236}">
                  <a16:creationId xmlns:a16="http://schemas.microsoft.com/office/drawing/2014/main" id="{7E03B0D7-764F-71B8-BE3D-EBD29B951D40}"/>
                </a:ext>
              </a:extLst>
            </p:cNvPr>
            <p:cNvSpPr/>
            <p:nvPr/>
          </p:nvSpPr>
          <p:spPr>
            <a:xfrm>
              <a:off x="2639949" y="3408418"/>
              <a:ext cx="46619" cy="206429"/>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39" name="Shape 32809">
              <a:extLst>
                <a:ext uri="{FF2B5EF4-FFF2-40B4-BE49-F238E27FC236}">
                  <a16:creationId xmlns:a16="http://schemas.microsoft.com/office/drawing/2014/main" id="{9DD547C3-EEA2-8E6B-2357-B09647CCBC3D}"/>
                </a:ext>
              </a:extLst>
            </p:cNvPr>
            <p:cNvSpPr/>
            <p:nvPr/>
          </p:nvSpPr>
          <p:spPr>
            <a:xfrm>
              <a:off x="163703" y="67691"/>
              <a:ext cx="831342" cy="458292"/>
            </a:xfrm>
            <a:custGeom>
              <a:avLst/>
              <a:gdLst/>
              <a:ahLst/>
              <a:cxnLst/>
              <a:rect l="0" t="0" r="0" b="0"/>
              <a:pathLst>
                <a:path w="831342" h="458292">
                  <a:moveTo>
                    <a:pt x="0" y="0"/>
                  </a:moveTo>
                  <a:lnTo>
                    <a:pt x="831342" y="0"/>
                  </a:lnTo>
                  <a:lnTo>
                    <a:pt x="831342" y="458292"/>
                  </a:lnTo>
                  <a:lnTo>
                    <a:pt x="0" y="458292"/>
                  </a:lnTo>
                  <a:lnTo>
                    <a:pt x="0" y="0"/>
                  </a:lnTo>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240" name="Shape 1476">
              <a:extLst>
                <a:ext uri="{FF2B5EF4-FFF2-40B4-BE49-F238E27FC236}">
                  <a16:creationId xmlns:a16="http://schemas.microsoft.com/office/drawing/2014/main" id="{18921E34-9C39-694A-DE2B-710429E09C73}"/>
                </a:ext>
              </a:extLst>
            </p:cNvPr>
            <p:cNvSpPr/>
            <p:nvPr/>
          </p:nvSpPr>
          <p:spPr>
            <a:xfrm>
              <a:off x="163703" y="67691"/>
              <a:ext cx="831342" cy="458292"/>
            </a:xfrm>
            <a:custGeom>
              <a:avLst/>
              <a:gdLst/>
              <a:ahLst/>
              <a:cxnLst/>
              <a:rect l="0" t="0" r="0" b="0"/>
              <a:pathLst>
                <a:path w="831342" h="458292">
                  <a:moveTo>
                    <a:pt x="0" y="458292"/>
                  </a:moveTo>
                  <a:lnTo>
                    <a:pt x="831342" y="458292"/>
                  </a:lnTo>
                  <a:lnTo>
                    <a:pt x="831342" y="0"/>
                  </a:lnTo>
                  <a:lnTo>
                    <a:pt x="0" y="0"/>
                  </a:lnTo>
                  <a:close/>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pic>
          <p:nvPicPr>
            <p:cNvPr id="241" name="Picture 240">
              <a:extLst>
                <a:ext uri="{FF2B5EF4-FFF2-40B4-BE49-F238E27FC236}">
                  <a16:creationId xmlns:a16="http://schemas.microsoft.com/office/drawing/2014/main" id="{37848F18-4C23-AD50-05B7-86BEE2331678}"/>
                </a:ext>
              </a:extLst>
            </p:cNvPr>
            <p:cNvPicPr/>
            <p:nvPr/>
          </p:nvPicPr>
          <p:blipFill>
            <a:blip r:embed="rId2"/>
            <a:stretch>
              <a:fillRect/>
            </a:stretch>
          </p:blipFill>
          <p:spPr>
            <a:xfrm>
              <a:off x="170180" y="120794"/>
              <a:ext cx="818388" cy="353568"/>
            </a:xfrm>
            <a:prstGeom prst="rect">
              <a:avLst/>
            </a:prstGeom>
          </p:spPr>
        </p:pic>
        <p:sp>
          <p:nvSpPr>
            <p:cNvPr id="242" name="Rectangle 241">
              <a:extLst>
                <a:ext uri="{FF2B5EF4-FFF2-40B4-BE49-F238E27FC236}">
                  <a16:creationId xmlns:a16="http://schemas.microsoft.com/office/drawing/2014/main" id="{B07180CD-0450-197C-720A-F6CA54A18012}"/>
                </a:ext>
              </a:extLst>
            </p:cNvPr>
            <p:cNvSpPr/>
            <p:nvPr/>
          </p:nvSpPr>
          <p:spPr>
            <a:xfrm>
              <a:off x="360934" y="206959"/>
              <a:ext cx="457736" cy="155066"/>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400" dirty="0">
                  <a:solidFill>
                    <a:srgbClr val="FFFFFF"/>
                  </a:solidFill>
                  <a:effectLst/>
                  <a:latin typeface="Times New Roman" panose="02020603050405020304" pitchFamily="18" charset="0"/>
                  <a:ea typeface="Times New Roman" panose="02020603050405020304" pitchFamily="18" charset="0"/>
                </a:rPr>
                <a:t>Label</a:t>
              </a:r>
              <a:endParaRPr lang="en-IN" sz="1400" dirty="0">
                <a:solidFill>
                  <a:srgbClr val="000000"/>
                </a:solidFill>
                <a:effectLst/>
                <a:latin typeface="Times New Roman" panose="02020603050405020304" pitchFamily="18" charset="0"/>
                <a:ea typeface="Times New Roman" panose="02020603050405020304" pitchFamily="18" charset="0"/>
              </a:endParaRPr>
            </a:p>
          </p:txBody>
        </p:sp>
        <p:sp>
          <p:nvSpPr>
            <p:cNvPr id="243" name="Rectangle 242">
              <a:extLst>
                <a:ext uri="{FF2B5EF4-FFF2-40B4-BE49-F238E27FC236}">
                  <a16:creationId xmlns:a16="http://schemas.microsoft.com/office/drawing/2014/main" id="{4116760E-CDEA-AE12-A1E3-B57FE01D819A}"/>
                </a:ext>
              </a:extLst>
            </p:cNvPr>
            <p:cNvSpPr/>
            <p:nvPr/>
          </p:nvSpPr>
          <p:spPr>
            <a:xfrm>
              <a:off x="723646" y="175789"/>
              <a:ext cx="42059" cy="186236"/>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000">
                  <a:solidFill>
                    <a:srgbClr val="FFFFFF"/>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44" name="Shape 32810">
              <a:extLst>
                <a:ext uri="{FF2B5EF4-FFF2-40B4-BE49-F238E27FC236}">
                  <a16:creationId xmlns:a16="http://schemas.microsoft.com/office/drawing/2014/main" id="{26543C3E-C80D-E414-DED5-C2AA5AAA6D4E}"/>
                </a:ext>
              </a:extLst>
            </p:cNvPr>
            <p:cNvSpPr/>
            <p:nvPr/>
          </p:nvSpPr>
          <p:spPr>
            <a:xfrm>
              <a:off x="3388232" y="31006"/>
              <a:ext cx="890816" cy="459544"/>
            </a:xfrm>
            <a:custGeom>
              <a:avLst/>
              <a:gdLst/>
              <a:ahLst/>
              <a:cxnLst/>
              <a:rect l="0" t="0" r="0" b="0"/>
              <a:pathLst>
                <a:path w="890816" h="490550">
                  <a:moveTo>
                    <a:pt x="0" y="0"/>
                  </a:moveTo>
                  <a:lnTo>
                    <a:pt x="890816" y="0"/>
                  </a:lnTo>
                  <a:lnTo>
                    <a:pt x="890816" y="490550"/>
                  </a:lnTo>
                  <a:lnTo>
                    <a:pt x="0" y="490550"/>
                  </a:lnTo>
                  <a:lnTo>
                    <a:pt x="0" y="0"/>
                  </a:lnTo>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245" name="Shape 1482">
              <a:extLst>
                <a:ext uri="{FF2B5EF4-FFF2-40B4-BE49-F238E27FC236}">
                  <a16:creationId xmlns:a16="http://schemas.microsoft.com/office/drawing/2014/main" id="{7E595F9B-130B-E00E-3F17-D05BFB7C659A}"/>
                </a:ext>
              </a:extLst>
            </p:cNvPr>
            <p:cNvSpPr/>
            <p:nvPr/>
          </p:nvSpPr>
          <p:spPr>
            <a:xfrm>
              <a:off x="3394710" y="0"/>
              <a:ext cx="890816" cy="490550"/>
            </a:xfrm>
            <a:custGeom>
              <a:avLst/>
              <a:gdLst/>
              <a:ahLst/>
              <a:cxnLst/>
              <a:rect l="0" t="0" r="0" b="0"/>
              <a:pathLst>
                <a:path w="890816" h="490550">
                  <a:moveTo>
                    <a:pt x="0" y="490550"/>
                  </a:moveTo>
                  <a:lnTo>
                    <a:pt x="890816" y="490550"/>
                  </a:lnTo>
                  <a:lnTo>
                    <a:pt x="890816" y="0"/>
                  </a:lnTo>
                  <a:lnTo>
                    <a:pt x="0" y="0"/>
                  </a:lnTo>
                  <a:close/>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pic>
          <p:nvPicPr>
            <p:cNvPr id="246" name="Picture 245">
              <a:extLst>
                <a:ext uri="{FF2B5EF4-FFF2-40B4-BE49-F238E27FC236}">
                  <a16:creationId xmlns:a16="http://schemas.microsoft.com/office/drawing/2014/main" id="{1588C9A9-9462-7AE0-9FDF-0C4442CEBF77}"/>
                </a:ext>
              </a:extLst>
            </p:cNvPr>
            <p:cNvPicPr/>
            <p:nvPr/>
          </p:nvPicPr>
          <p:blipFill>
            <a:blip r:embed="rId3"/>
            <a:stretch>
              <a:fillRect/>
            </a:stretch>
          </p:blipFill>
          <p:spPr>
            <a:xfrm>
              <a:off x="3401060" y="51448"/>
              <a:ext cx="974233" cy="387096"/>
            </a:xfrm>
            <a:prstGeom prst="rect">
              <a:avLst/>
            </a:prstGeom>
          </p:spPr>
        </p:pic>
        <p:sp>
          <p:nvSpPr>
            <p:cNvPr id="247" name="Rectangle 246">
              <a:extLst>
                <a:ext uri="{FF2B5EF4-FFF2-40B4-BE49-F238E27FC236}">
                  <a16:creationId xmlns:a16="http://schemas.microsoft.com/office/drawing/2014/main" id="{D23615B5-12C4-EDBD-5DD0-5A0AA46DD7F4}"/>
                </a:ext>
              </a:extLst>
            </p:cNvPr>
            <p:cNvSpPr/>
            <p:nvPr/>
          </p:nvSpPr>
          <p:spPr>
            <a:xfrm>
              <a:off x="3720465" y="96540"/>
              <a:ext cx="388005" cy="212146"/>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400" dirty="0">
                  <a:solidFill>
                    <a:srgbClr val="FFFFFF"/>
                  </a:solidFill>
                  <a:effectLst/>
                  <a:latin typeface="Times New Roman" panose="02020603050405020304" pitchFamily="18" charset="0"/>
                  <a:ea typeface="Times New Roman" panose="02020603050405020304" pitchFamily="18" charset="0"/>
                </a:rPr>
                <a:t>Loss</a:t>
              </a:r>
              <a:endParaRPr lang="en-IN" sz="1400" dirty="0">
                <a:solidFill>
                  <a:srgbClr val="000000"/>
                </a:solidFill>
                <a:effectLst/>
                <a:latin typeface="Times New Roman" panose="02020603050405020304" pitchFamily="18" charset="0"/>
                <a:ea typeface="Times New Roman" panose="02020603050405020304" pitchFamily="18" charset="0"/>
              </a:endParaRPr>
            </a:p>
          </p:txBody>
        </p:sp>
        <p:sp>
          <p:nvSpPr>
            <p:cNvPr id="248" name="Rectangle 247">
              <a:extLst>
                <a:ext uri="{FF2B5EF4-FFF2-40B4-BE49-F238E27FC236}">
                  <a16:creationId xmlns:a16="http://schemas.microsoft.com/office/drawing/2014/main" id="{9BF5BCB7-62ED-0196-DD7D-39634F1E0077}"/>
                </a:ext>
              </a:extLst>
            </p:cNvPr>
            <p:cNvSpPr/>
            <p:nvPr/>
          </p:nvSpPr>
          <p:spPr>
            <a:xfrm>
              <a:off x="3959733" y="96540"/>
              <a:ext cx="42058" cy="186236"/>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000">
                  <a:solidFill>
                    <a:srgbClr val="FFFFFF"/>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49" name="Rectangle 248">
              <a:extLst>
                <a:ext uri="{FF2B5EF4-FFF2-40B4-BE49-F238E27FC236}">
                  <a16:creationId xmlns:a16="http://schemas.microsoft.com/office/drawing/2014/main" id="{2B346E7D-193F-371C-C451-0479BFF78761}"/>
                </a:ext>
              </a:extLst>
            </p:cNvPr>
            <p:cNvSpPr/>
            <p:nvPr/>
          </p:nvSpPr>
          <p:spPr>
            <a:xfrm>
              <a:off x="3615309" y="251989"/>
              <a:ext cx="600428" cy="186236"/>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400" dirty="0">
                  <a:solidFill>
                    <a:srgbClr val="FFFFFF"/>
                  </a:solidFill>
                  <a:effectLst/>
                  <a:latin typeface="Times New Roman" panose="02020603050405020304" pitchFamily="18" charset="0"/>
                  <a:ea typeface="Times New Roman" panose="02020603050405020304" pitchFamily="18" charset="0"/>
                </a:rPr>
                <a:t>Function</a:t>
              </a:r>
              <a:endParaRPr lang="en-IN" sz="1400" dirty="0">
                <a:solidFill>
                  <a:srgbClr val="000000"/>
                </a:solidFill>
                <a:effectLst/>
                <a:latin typeface="Times New Roman" panose="02020603050405020304" pitchFamily="18" charset="0"/>
                <a:ea typeface="Times New Roman" panose="02020603050405020304" pitchFamily="18" charset="0"/>
              </a:endParaRPr>
            </a:p>
          </p:txBody>
        </p:sp>
        <p:sp>
          <p:nvSpPr>
            <p:cNvPr id="250" name="Rectangle 249">
              <a:extLst>
                <a:ext uri="{FF2B5EF4-FFF2-40B4-BE49-F238E27FC236}">
                  <a16:creationId xmlns:a16="http://schemas.microsoft.com/office/drawing/2014/main" id="{EB681E62-AD2C-C45F-5FA2-2AF50DA97D09}"/>
                </a:ext>
              </a:extLst>
            </p:cNvPr>
            <p:cNvSpPr/>
            <p:nvPr/>
          </p:nvSpPr>
          <p:spPr>
            <a:xfrm>
              <a:off x="4066413" y="251989"/>
              <a:ext cx="42058" cy="186236"/>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000" dirty="0">
                  <a:solidFill>
                    <a:srgbClr val="FFFFFF"/>
                  </a:solidFill>
                  <a:effectLst/>
                  <a:latin typeface="Times New Roman" panose="02020603050405020304" pitchFamily="18" charset="0"/>
                  <a:ea typeface="Times New Roman" panose="02020603050405020304" pitchFamily="18" charset="0"/>
                </a:rPr>
                <a:t> </a:t>
              </a:r>
              <a:endParaRPr lang="en-IN" sz="1200" dirty="0">
                <a:solidFill>
                  <a:srgbClr val="000000"/>
                </a:solidFill>
                <a:effectLst/>
                <a:latin typeface="Times New Roman" panose="02020603050405020304" pitchFamily="18" charset="0"/>
                <a:ea typeface="Times New Roman" panose="02020603050405020304" pitchFamily="18" charset="0"/>
              </a:endParaRPr>
            </a:p>
          </p:txBody>
        </p:sp>
        <p:sp>
          <p:nvSpPr>
            <p:cNvPr id="251" name="Shape 1489">
              <a:extLst>
                <a:ext uri="{FF2B5EF4-FFF2-40B4-BE49-F238E27FC236}">
                  <a16:creationId xmlns:a16="http://schemas.microsoft.com/office/drawing/2014/main" id="{C1DB3831-5986-E34D-2CB4-E53E0A6EC0B6}"/>
                </a:ext>
              </a:extLst>
            </p:cNvPr>
            <p:cNvSpPr/>
            <p:nvPr/>
          </p:nvSpPr>
          <p:spPr>
            <a:xfrm>
              <a:off x="995045" y="232486"/>
              <a:ext cx="2366518" cy="76200"/>
            </a:xfrm>
            <a:custGeom>
              <a:avLst/>
              <a:gdLst/>
              <a:ahLst/>
              <a:cxnLst/>
              <a:rect l="0" t="0" r="0" b="0"/>
              <a:pathLst>
                <a:path w="2366518" h="76200">
                  <a:moveTo>
                    <a:pt x="2290318" y="0"/>
                  </a:moveTo>
                  <a:lnTo>
                    <a:pt x="2366518" y="38100"/>
                  </a:lnTo>
                  <a:lnTo>
                    <a:pt x="2290318" y="76200"/>
                  </a:lnTo>
                  <a:lnTo>
                    <a:pt x="2290318" y="41275"/>
                  </a:lnTo>
                  <a:lnTo>
                    <a:pt x="0" y="41275"/>
                  </a:lnTo>
                  <a:lnTo>
                    <a:pt x="0" y="34925"/>
                  </a:lnTo>
                  <a:lnTo>
                    <a:pt x="2290318" y="34925"/>
                  </a:lnTo>
                  <a:lnTo>
                    <a:pt x="2290318"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dirty="0"/>
            </a:p>
          </p:txBody>
        </p:sp>
        <p:sp>
          <p:nvSpPr>
            <p:cNvPr id="252" name="Shape 1490">
              <a:extLst>
                <a:ext uri="{FF2B5EF4-FFF2-40B4-BE49-F238E27FC236}">
                  <a16:creationId xmlns:a16="http://schemas.microsoft.com/office/drawing/2014/main" id="{5B0177A7-17F3-23C4-3D3A-18DE6D0BE7BF}"/>
                </a:ext>
              </a:extLst>
            </p:cNvPr>
            <p:cNvSpPr/>
            <p:nvPr/>
          </p:nvSpPr>
          <p:spPr>
            <a:xfrm>
              <a:off x="3791077" y="544652"/>
              <a:ext cx="76200" cy="692023"/>
            </a:xfrm>
            <a:custGeom>
              <a:avLst/>
              <a:gdLst/>
              <a:ahLst/>
              <a:cxnLst/>
              <a:rect l="0" t="0" r="0" b="0"/>
              <a:pathLst>
                <a:path w="76200" h="692023">
                  <a:moveTo>
                    <a:pt x="38100" y="0"/>
                  </a:moveTo>
                  <a:lnTo>
                    <a:pt x="76200" y="76200"/>
                  </a:lnTo>
                  <a:lnTo>
                    <a:pt x="41275" y="76200"/>
                  </a:lnTo>
                  <a:lnTo>
                    <a:pt x="41275" y="692023"/>
                  </a:lnTo>
                  <a:lnTo>
                    <a:pt x="34925" y="692023"/>
                  </a:lnTo>
                  <a:lnTo>
                    <a:pt x="34925" y="76200"/>
                  </a:lnTo>
                  <a:lnTo>
                    <a:pt x="0" y="76200"/>
                  </a:lnTo>
                  <a:lnTo>
                    <a:pt x="38100"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253" name="Shape 32811">
              <a:extLst>
                <a:ext uri="{FF2B5EF4-FFF2-40B4-BE49-F238E27FC236}">
                  <a16:creationId xmlns:a16="http://schemas.microsoft.com/office/drawing/2014/main" id="{5B332408-9BB4-F602-1C69-027EDD6297A3}"/>
                </a:ext>
              </a:extLst>
            </p:cNvPr>
            <p:cNvSpPr/>
            <p:nvPr/>
          </p:nvSpPr>
          <p:spPr>
            <a:xfrm>
              <a:off x="0" y="1021588"/>
              <a:ext cx="4182746" cy="1190701"/>
            </a:xfrm>
            <a:custGeom>
              <a:avLst/>
              <a:gdLst/>
              <a:ahLst/>
              <a:cxnLst/>
              <a:rect l="0" t="0" r="0" b="0"/>
              <a:pathLst>
                <a:path w="4182746" h="1190701">
                  <a:moveTo>
                    <a:pt x="0" y="0"/>
                  </a:moveTo>
                  <a:lnTo>
                    <a:pt x="4182746" y="0"/>
                  </a:lnTo>
                  <a:lnTo>
                    <a:pt x="4182746" y="1190701"/>
                  </a:lnTo>
                  <a:lnTo>
                    <a:pt x="0" y="1190701"/>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a:p>
          </p:txBody>
        </p:sp>
        <p:sp>
          <p:nvSpPr>
            <p:cNvPr id="254" name="Shape 1492">
              <a:extLst>
                <a:ext uri="{FF2B5EF4-FFF2-40B4-BE49-F238E27FC236}">
                  <a16:creationId xmlns:a16="http://schemas.microsoft.com/office/drawing/2014/main" id="{CC3A0339-6EA9-8932-9841-3C53D256D215}"/>
                </a:ext>
              </a:extLst>
            </p:cNvPr>
            <p:cNvSpPr/>
            <p:nvPr/>
          </p:nvSpPr>
          <p:spPr>
            <a:xfrm>
              <a:off x="0" y="1021588"/>
              <a:ext cx="4182746" cy="1190701"/>
            </a:xfrm>
            <a:custGeom>
              <a:avLst/>
              <a:gdLst/>
              <a:ahLst/>
              <a:cxnLst/>
              <a:rect l="0" t="0" r="0" b="0"/>
              <a:pathLst>
                <a:path w="4182746" h="1190701">
                  <a:moveTo>
                    <a:pt x="0" y="1190701"/>
                  </a:moveTo>
                  <a:lnTo>
                    <a:pt x="4182746" y="1190701"/>
                  </a:lnTo>
                  <a:lnTo>
                    <a:pt x="4182746" y="0"/>
                  </a:lnTo>
                  <a:lnTo>
                    <a:pt x="0" y="0"/>
                  </a:lnTo>
                  <a:close/>
                </a:path>
              </a:pathLst>
            </a:custGeom>
            <a:ln w="12700"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255" name="Shape 32812">
              <a:extLst>
                <a:ext uri="{FF2B5EF4-FFF2-40B4-BE49-F238E27FC236}">
                  <a16:creationId xmlns:a16="http://schemas.microsoft.com/office/drawing/2014/main" id="{9C660D80-DA40-DD24-EEFF-87DE7B3F1607}"/>
                </a:ext>
              </a:extLst>
            </p:cNvPr>
            <p:cNvSpPr/>
            <p:nvPr/>
          </p:nvSpPr>
          <p:spPr>
            <a:xfrm>
              <a:off x="163703" y="1170432"/>
              <a:ext cx="831342" cy="707593"/>
            </a:xfrm>
            <a:custGeom>
              <a:avLst/>
              <a:gdLst/>
              <a:ahLst/>
              <a:cxnLst/>
              <a:rect l="0" t="0" r="0" b="0"/>
              <a:pathLst>
                <a:path w="831342" h="707593">
                  <a:moveTo>
                    <a:pt x="0" y="0"/>
                  </a:moveTo>
                  <a:lnTo>
                    <a:pt x="831342" y="0"/>
                  </a:lnTo>
                  <a:lnTo>
                    <a:pt x="831342" y="707593"/>
                  </a:lnTo>
                  <a:lnTo>
                    <a:pt x="0" y="707593"/>
                  </a:lnTo>
                  <a:lnTo>
                    <a:pt x="0" y="0"/>
                  </a:lnTo>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320" name="Shape 1494">
              <a:extLst>
                <a:ext uri="{FF2B5EF4-FFF2-40B4-BE49-F238E27FC236}">
                  <a16:creationId xmlns:a16="http://schemas.microsoft.com/office/drawing/2014/main" id="{BBDACAF1-714F-09F3-3361-3EB95F22E52C}"/>
                </a:ext>
              </a:extLst>
            </p:cNvPr>
            <p:cNvSpPr/>
            <p:nvPr/>
          </p:nvSpPr>
          <p:spPr>
            <a:xfrm>
              <a:off x="163703" y="1170432"/>
              <a:ext cx="831342" cy="707593"/>
            </a:xfrm>
            <a:custGeom>
              <a:avLst/>
              <a:gdLst/>
              <a:ahLst/>
              <a:cxnLst/>
              <a:rect l="0" t="0" r="0" b="0"/>
              <a:pathLst>
                <a:path w="831342" h="707593">
                  <a:moveTo>
                    <a:pt x="0" y="707593"/>
                  </a:moveTo>
                  <a:lnTo>
                    <a:pt x="831342" y="707593"/>
                  </a:lnTo>
                  <a:lnTo>
                    <a:pt x="831342" y="0"/>
                  </a:lnTo>
                  <a:lnTo>
                    <a:pt x="0" y="0"/>
                  </a:lnTo>
                  <a:close/>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pic>
          <p:nvPicPr>
            <p:cNvPr id="321" name="Picture 320">
              <a:extLst>
                <a:ext uri="{FF2B5EF4-FFF2-40B4-BE49-F238E27FC236}">
                  <a16:creationId xmlns:a16="http://schemas.microsoft.com/office/drawing/2014/main" id="{B565B659-556A-5CEE-CD2B-167D515A275D}"/>
                </a:ext>
              </a:extLst>
            </p:cNvPr>
            <p:cNvPicPr/>
            <p:nvPr/>
          </p:nvPicPr>
          <p:blipFill>
            <a:blip r:embed="rId4"/>
            <a:stretch>
              <a:fillRect/>
            </a:stretch>
          </p:blipFill>
          <p:spPr>
            <a:xfrm>
              <a:off x="170180" y="1222070"/>
              <a:ext cx="818388" cy="603504"/>
            </a:xfrm>
            <a:prstGeom prst="rect">
              <a:avLst/>
            </a:prstGeom>
          </p:spPr>
        </p:pic>
        <p:sp>
          <p:nvSpPr>
            <p:cNvPr id="322" name="Rectangle 321">
              <a:extLst>
                <a:ext uri="{FF2B5EF4-FFF2-40B4-BE49-F238E27FC236}">
                  <a16:creationId xmlns:a16="http://schemas.microsoft.com/office/drawing/2014/main" id="{0EF61144-FD1B-2564-C184-1C882BB253A3}"/>
                </a:ext>
              </a:extLst>
            </p:cNvPr>
            <p:cNvSpPr/>
            <p:nvPr/>
          </p:nvSpPr>
          <p:spPr>
            <a:xfrm>
              <a:off x="310141" y="1361767"/>
              <a:ext cx="632716" cy="199646"/>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400" dirty="0">
                  <a:solidFill>
                    <a:srgbClr val="FFFFFF"/>
                  </a:solidFill>
                  <a:effectLst/>
                  <a:latin typeface="Times New Roman" panose="02020603050405020304" pitchFamily="18" charset="0"/>
                  <a:ea typeface="Times New Roman" panose="02020603050405020304" pitchFamily="18" charset="0"/>
                </a:rPr>
                <a:t>Training</a:t>
              </a:r>
              <a:endParaRPr lang="en-IN" sz="1400" dirty="0">
                <a:solidFill>
                  <a:srgbClr val="000000"/>
                </a:solidFill>
                <a:effectLst/>
                <a:latin typeface="Times New Roman" panose="02020603050405020304" pitchFamily="18" charset="0"/>
                <a:ea typeface="Times New Roman" panose="02020603050405020304" pitchFamily="18" charset="0"/>
              </a:endParaRPr>
            </a:p>
          </p:txBody>
        </p:sp>
        <p:sp>
          <p:nvSpPr>
            <p:cNvPr id="323" name="Rectangle 322">
              <a:extLst>
                <a:ext uri="{FF2B5EF4-FFF2-40B4-BE49-F238E27FC236}">
                  <a16:creationId xmlns:a16="http://schemas.microsoft.com/office/drawing/2014/main" id="{6BA25C2E-1B3C-E113-8D36-9E05737FC007}"/>
                </a:ext>
              </a:extLst>
            </p:cNvPr>
            <p:cNvSpPr/>
            <p:nvPr/>
          </p:nvSpPr>
          <p:spPr>
            <a:xfrm>
              <a:off x="798322" y="1375177"/>
              <a:ext cx="42059" cy="186236"/>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000">
                  <a:solidFill>
                    <a:srgbClr val="FFFFFF"/>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24" name="Rectangle 323">
              <a:extLst>
                <a:ext uri="{FF2B5EF4-FFF2-40B4-BE49-F238E27FC236}">
                  <a16:creationId xmlns:a16="http://schemas.microsoft.com/office/drawing/2014/main" id="{BC3E5D79-F927-DA6B-6B8B-2F620DCA0B43}"/>
                </a:ext>
              </a:extLst>
            </p:cNvPr>
            <p:cNvSpPr/>
            <p:nvPr/>
          </p:nvSpPr>
          <p:spPr>
            <a:xfrm>
              <a:off x="310141" y="1517216"/>
              <a:ext cx="582732" cy="199644"/>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400" dirty="0">
                  <a:solidFill>
                    <a:srgbClr val="FFFFFF"/>
                  </a:solidFill>
                  <a:effectLst/>
                  <a:latin typeface="Times New Roman" panose="02020603050405020304" pitchFamily="18" charset="0"/>
                  <a:ea typeface="Times New Roman" panose="02020603050405020304" pitchFamily="18" charset="0"/>
                </a:rPr>
                <a:t>Dataset</a:t>
              </a:r>
              <a:endParaRPr lang="en-IN" sz="1400" dirty="0">
                <a:solidFill>
                  <a:srgbClr val="000000"/>
                </a:solidFill>
                <a:effectLst/>
                <a:latin typeface="Times New Roman" panose="02020603050405020304" pitchFamily="18" charset="0"/>
                <a:ea typeface="Times New Roman" panose="02020603050405020304" pitchFamily="18" charset="0"/>
              </a:endParaRPr>
            </a:p>
          </p:txBody>
        </p:sp>
        <p:sp>
          <p:nvSpPr>
            <p:cNvPr id="325" name="Rectangle 324">
              <a:extLst>
                <a:ext uri="{FF2B5EF4-FFF2-40B4-BE49-F238E27FC236}">
                  <a16:creationId xmlns:a16="http://schemas.microsoft.com/office/drawing/2014/main" id="{B23C4979-EE86-190C-20CD-115F0CA21E13}"/>
                </a:ext>
              </a:extLst>
            </p:cNvPr>
            <p:cNvSpPr/>
            <p:nvPr/>
          </p:nvSpPr>
          <p:spPr>
            <a:xfrm>
              <a:off x="769366" y="1530624"/>
              <a:ext cx="42059" cy="186236"/>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000">
                  <a:solidFill>
                    <a:srgbClr val="FFFFFF"/>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26" name="Shape 32813">
              <a:extLst>
                <a:ext uri="{FF2B5EF4-FFF2-40B4-BE49-F238E27FC236}">
                  <a16:creationId xmlns:a16="http://schemas.microsoft.com/office/drawing/2014/main" id="{49E5B820-C5EF-6793-B828-E3165B9AC324}"/>
                </a:ext>
              </a:extLst>
            </p:cNvPr>
            <p:cNvSpPr/>
            <p:nvPr/>
          </p:nvSpPr>
          <p:spPr>
            <a:xfrm>
              <a:off x="1234440" y="1177213"/>
              <a:ext cx="831342" cy="699541"/>
            </a:xfrm>
            <a:custGeom>
              <a:avLst/>
              <a:gdLst/>
              <a:ahLst/>
              <a:cxnLst/>
              <a:rect l="0" t="0" r="0" b="0"/>
              <a:pathLst>
                <a:path w="831342" h="699541">
                  <a:moveTo>
                    <a:pt x="0" y="0"/>
                  </a:moveTo>
                  <a:lnTo>
                    <a:pt x="831342" y="0"/>
                  </a:lnTo>
                  <a:lnTo>
                    <a:pt x="831342" y="699541"/>
                  </a:lnTo>
                  <a:lnTo>
                    <a:pt x="0" y="699541"/>
                  </a:lnTo>
                  <a:lnTo>
                    <a:pt x="0" y="0"/>
                  </a:lnTo>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327" name="Shape 1502">
              <a:extLst>
                <a:ext uri="{FF2B5EF4-FFF2-40B4-BE49-F238E27FC236}">
                  <a16:creationId xmlns:a16="http://schemas.microsoft.com/office/drawing/2014/main" id="{49082976-BC25-2F2A-AB1B-F383F223785F}"/>
                </a:ext>
              </a:extLst>
            </p:cNvPr>
            <p:cNvSpPr/>
            <p:nvPr/>
          </p:nvSpPr>
          <p:spPr>
            <a:xfrm>
              <a:off x="1234440" y="1177213"/>
              <a:ext cx="831342" cy="699541"/>
            </a:xfrm>
            <a:custGeom>
              <a:avLst/>
              <a:gdLst/>
              <a:ahLst/>
              <a:cxnLst/>
              <a:rect l="0" t="0" r="0" b="0"/>
              <a:pathLst>
                <a:path w="831342" h="699541">
                  <a:moveTo>
                    <a:pt x="0" y="699541"/>
                  </a:moveTo>
                  <a:lnTo>
                    <a:pt x="831342" y="699541"/>
                  </a:lnTo>
                  <a:lnTo>
                    <a:pt x="831342" y="0"/>
                  </a:lnTo>
                  <a:lnTo>
                    <a:pt x="0" y="0"/>
                  </a:lnTo>
                  <a:close/>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pic>
          <p:nvPicPr>
            <p:cNvPr id="328" name="Picture 327">
              <a:extLst>
                <a:ext uri="{FF2B5EF4-FFF2-40B4-BE49-F238E27FC236}">
                  <a16:creationId xmlns:a16="http://schemas.microsoft.com/office/drawing/2014/main" id="{BCBC7A0C-A463-2024-7B90-E385CE52D3ED}"/>
                </a:ext>
              </a:extLst>
            </p:cNvPr>
            <p:cNvPicPr/>
            <p:nvPr/>
          </p:nvPicPr>
          <p:blipFill>
            <a:blip r:embed="rId5"/>
            <a:stretch>
              <a:fillRect/>
            </a:stretch>
          </p:blipFill>
          <p:spPr>
            <a:xfrm>
              <a:off x="1241552" y="1229690"/>
              <a:ext cx="818388" cy="594360"/>
            </a:xfrm>
            <a:prstGeom prst="rect">
              <a:avLst/>
            </a:prstGeom>
          </p:spPr>
        </p:pic>
        <p:sp>
          <p:nvSpPr>
            <p:cNvPr id="329" name="Rectangle 328">
              <a:extLst>
                <a:ext uri="{FF2B5EF4-FFF2-40B4-BE49-F238E27FC236}">
                  <a16:creationId xmlns:a16="http://schemas.microsoft.com/office/drawing/2014/main" id="{3C85DE18-7DBB-B6D9-811B-9AE0C32A48D2}"/>
                </a:ext>
              </a:extLst>
            </p:cNvPr>
            <p:cNvSpPr/>
            <p:nvPr/>
          </p:nvSpPr>
          <p:spPr>
            <a:xfrm>
              <a:off x="1462913" y="1394125"/>
              <a:ext cx="369182" cy="170334"/>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400" dirty="0">
                  <a:solidFill>
                    <a:srgbClr val="FFFFFF"/>
                  </a:solidFill>
                  <a:effectLst/>
                  <a:latin typeface="Times New Roman" panose="02020603050405020304" pitchFamily="18" charset="0"/>
                  <a:ea typeface="Times New Roman" panose="02020603050405020304" pitchFamily="18" charset="0"/>
                </a:rPr>
                <a:t>Pre </a:t>
              </a:r>
              <a:endParaRPr lang="en-IN" sz="1400" dirty="0">
                <a:solidFill>
                  <a:srgbClr val="000000"/>
                </a:solidFill>
                <a:effectLst/>
                <a:latin typeface="Times New Roman" panose="02020603050405020304" pitchFamily="18" charset="0"/>
                <a:ea typeface="Times New Roman" panose="02020603050405020304" pitchFamily="18" charset="0"/>
              </a:endParaRPr>
            </a:p>
          </p:txBody>
        </p:sp>
        <p:sp>
          <p:nvSpPr>
            <p:cNvPr id="330" name="Rectangle 329">
              <a:extLst>
                <a:ext uri="{FF2B5EF4-FFF2-40B4-BE49-F238E27FC236}">
                  <a16:creationId xmlns:a16="http://schemas.microsoft.com/office/drawing/2014/main" id="{9BAAAA84-AF69-5CA5-86AD-A50099C72D83}"/>
                </a:ext>
              </a:extLst>
            </p:cNvPr>
            <p:cNvSpPr/>
            <p:nvPr/>
          </p:nvSpPr>
          <p:spPr>
            <a:xfrm>
              <a:off x="1766443" y="1378224"/>
              <a:ext cx="42059" cy="186236"/>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000">
                  <a:solidFill>
                    <a:srgbClr val="FFFFFF"/>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31" name="Rectangle 330">
              <a:extLst>
                <a:ext uri="{FF2B5EF4-FFF2-40B4-BE49-F238E27FC236}">
                  <a16:creationId xmlns:a16="http://schemas.microsoft.com/office/drawing/2014/main" id="{BFA850BA-8110-8E34-0ACE-DAD2EC97C615}"/>
                </a:ext>
              </a:extLst>
            </p:cNvPr>
            <p:cNvSpPr/>
            <p:nvPr/>
          </p:nvSpPr>
          <p:spPr>
            <a:xfrm>
              <a:off x="1374775" y="1533673"/>
              <a:ext cx="730474" cy="186236"/>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400" dirty="0">
                  <a:solidFill>
                    <a:srgbClr val="FFFFFF"/>
                  </a:solidFill>
                  <a:effectLst/>
                  <a:latin typeface="Times New Roman" panose="02020603050405020304" pitchFamily="18" charset="0"/>
                  <a:ea typeface="Times New Roman" panose="02020603050405020304" pitchFamily="18" charset="0"/>
                </a:rPr>
                <a:t>Processing</a:t>
              </a:r>
              <a:endParaRPr lang="en-IN" sz="1400" dirty="0">
                <a:solidFill>
                  <a:srgbClr val="000000"/>
                </a:solidFill>
                <a:effectLst/>
                <a:latin typeface="Times New Roman" panose="02020603050405020304" pitchFamily="18" charset="0"/>
                <a:ea typeface="Times New Roman" panose="02020603050405020304" pitchFamily="18" charset="0"/>
              </a:endParaRPr>
            </a:p>
          </p:txBody>
        </p:sp>
        <p:sp>
          <p:nvSpPr>
            <p:cNvPr id="348" name="Rectangle 347">
              <a:extLst>
                <a:ext uri="{FF2B5EF4-FFF2-40B4-BE49-F238E27FC236}">
                  <a16:creationId xmlns:a16="http://schemas.microsoft.com/office/drawing/2014/main" id="{6D3A6345-E0EC-34BB-607E-3D59FE0771B1}"/>
                </a:ext>
              </a:extLst>
            </p:cNvPr>
            <p:cNvSpPr/>
            <p:nvPr/>
          </p:nvSpPr>
          <p:spPr>
            <a:xfrm>
              <a:off x="1924939" y="1533673"/>
              <a:ext cx="42058" cy="186236"/>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000">
                  <a:solidFill>
                    <a:srgbClr val="FFFFFF"/>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49" name="Shape 32814">
              <a:extLst>
                <a:ext uri="{FF2B5EF4-FFF2-40B4-BE49-F238E27FC236}">
                  <a16:creationId xmlns:a16="http://schemas.microsoft.com/office/drawing/2014/main" id="{B7689DE6-0AA7-034C-8CAB-2711BCF01C45}"/>
                </a:ext>
              </a:extLst>
            </p:cNvPr>
            <p:cNvSpPr/>
            <p:nvPr/>
          </p:nvSpPr>
          <p:spPr>
            <a:xfrm>
              <a:off x="2292477" y="1190675"/>
              <a:ext cx="831342" cy="683413"/>
            </a:xfrm>
            <a:custGeom>
              <a:avLst/>
              <a:gdLst/>
              <a:ahLst/>
              <a:cxnLst/>
              <a:rect l="0" t="0" r="0" b="0"/>
              <a:pathLst>
                <a:path w="831342" h="683413">
                  <a:moveTo>
                    <a:pt x="0" y="0"/>
                  </a:moveTo>
                  <a:lnTo>
                    <a:pt x="831342" y="0"/>
                  </a:lnTo>
                  <a:lnTo>
                    <a:pt x="831342" y="683413"/>
                  </a:lnTo>
                  <a:lnTo>
                    <a:pt x="0" y="683413"/>
                  </a:lnTo>
                  <a:lnTo>
                    <a:pt x="0" y="0"/>
                  </a:lnTo>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350" name="Shape 1510">
              <a:extLst>
                <a:ext uri="{FF2B5EF4-FFF2-40B4-BE49-F238E27FC236}">
                  <a16:creationId xmlns:a16="http://schemas.microsoft.com/office/drawing/2014/main" id="{06395A80-F244-880C-4BE2-62A680B1CE99}"/>
                </a:ext>
              </a:extLst>
            </p:cNvPr>
            <p:cNvSpPr/>
            <p:nvPr/>
          </p:nvSpPr>
          <p:spPr>
            <a:xfrm>
              <a:off x="2292477" y="1190675"/>
              <a:ext cx="831342" cy="683413"/>
            </a:xfrm>
            <a:custGeom>
              <a:avLst/>
              <a:gdLst/>
              <a:ahLst/>
              <a:cxnLst/>
              <a:rect l="0" t="0" r="0" b="0"/>
              <a:pathLst>
                <a:path w="831342" h="683413">
                  <a:moveTo>
                    <a:pt x="0" y="683413"/>
                  </a:moveTo>
                  <a:lnTo>
                    <a:pt x="831342" y="683413"/>
                  </a:lnTo>
                  <a:lnTo>
                    <a:pt x="831342" y="0"/>
                  </a:lnTo>
                  <a:lnTo>
                    <a:pt x="0" y="0"/>
                  </a:lnTo>
                  <a:close/>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pic>
          <p:nvPicPr>
            <p:cNvPr id="351" name="Picture 350">
              <a:extLst>
                <a:ext uri="{FF2B5EF4-FFF2-40B4-BE49-F238E27FC236}">
                  <a16:creationId xmlns:a16="http://schemas.microsoft.com/office/drawing/2014/main" id="{BF066B3E-8FD6-CBCA-B1D5-6A16E08E86D3}"/>
                </a:ext>
              </a:extLst>
            </p:cNvPr>
            <p:cNvPicPr/>
            <p:nvPr/>
          </p:nvPicPr>
          <p:blipFill>
            <a:blip r:embed="rId6"/>
            <a:stretch>
              <a:fillRect/>
            </a:stretch>
          </p:blipFill>
          <p:spPr>
            <a:xfrm>
              <a:off x="2299208" y="1243406"/>
              <a:ext cx="818388" cy="579120"/>
            </a:xfrm>
            <a:prstGeom prst="rect">
              <a:avLst/>
            </a:prstGeom>
          </p:spPr>
        </p:pic>
        <p:sp>
          <p:nvSpPr>
            <p:cNvPr id="352" name="Rectangle 351">
              <a:extLst>
                <a:ext uri="{FF2B5EF4-FFF2-40B4-BE49-F238E27FC236}">
                  <a16:creationId xmlns:a16="http://schemas.microsoft.com/office/drawing/2014/main" id="{33FAC364-3FCE-86FF-589A-32F811078349}"/>
                </a:ext>
              </a:extLst>
            </p:cNvPr>
            <p:cNvSpPr/>
            <p:nvPr/>
          </p:nvSpPr>
          <p:spPr>
            <a:xfrm>
              <a:off x="2517775" y="1382797"/>
              <a:ext cx="507395" cy="186236"/>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400" dirty="0">
                  <a:solidFill>
                    <a:srgbClr val="FFFFFF"/>
                  </a:solidFill>
                  <a:effectLst/>
                  <a:latin typeface="Times New Roman" panose="02020603050405020304" pitchFamily="18" charset="0"/>
                  <a:ea typeface="Times New Roman" panose="02020603050405020304" pitchFamily="18" charset="0"/>
                </a:rPr>
                <a:t>Feature</a:t>
              </a:r>
              <a:endParaRPr lang="en-IN" sz="1400" dirty="0">
                <a:solidFill>
                  <a:srgbClr val="000000"/>
                </a:solidFill>
                <a:effectLst/>
                <a:latin typeface="Times New Roman" panose="02020603050405020304" pitchFamily="18" charset="0"/>
                <a:ea typeface="Times New Roman" panose="02020603050405020304" pitchFamily="18" charset="0"/>
              </a:endParaRPr>
            </a:p>
          </p:txBody>
        </p:sp>
        <p:sp>
          <p:nvSpPr>
            <p:cNvPr id="353" name="Rectangle 352">
              <a:extLst>
                <a:ext uri="{FF2B5EF4-FFF2-40B4-BE49-F238E27FC236}">
                  <a16:creationId xmlns:a16="http://schemas.microsoft.com/office/drawing/2014/main" id="{85F42B4C-1683-8524-187F-A1BF52184087}"/>
                </a:ext>
              </a:extLst>
            </p:cNvPr>
            <p:cNvSpPr/>
            <p:nvPr/>
          </p:nvSpPr>
          <p:spPr>
            <a:xfrm>
              <a:off x="2899029" y="1382797"/>
              <a:ext cx="42058" cy="186236"/>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000">
                  <a:solidFill>
                    <a:srgbClr val="FFFFFF"/>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54" name="Rectangle 353">
              <a:extLst>
                <a:ext uri="{FF2B5EF4-FFF2-40B4-BE49-F238E27FC236}">
                  <a16:creationId xmlns:a16="http://schemas.microsoft.com/office/drawing/2014/main" id="{C28A17E1-83E6-E926-4A22-DC5875CD3345}"/>
                </a:ext>
              </a:extLst>
            </p:cNvPr>
            <p:cNvSpPr/>
            <p:nvPr/>
          </p:nvSpPr>
          <p:spPr>
            <a:xfrm>
              <a:off x="2444623" y="1539768"/>
              <a:ext cx="703388" cy="186236"/>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400" dirty="0">
                  <a:solidFill>
                    <a:srgbClr val="FFFFFF"/>
                  </a:solidFill>
                  <a:effectLst/>
                  <a:latin typeface="Times New Roman" panose="02020603050405020304" pitchFamily="18" charset="0"/>
                  <a:ea typeface="Times New Roman" panose="02020603050405020304" pitchFamily="18" charset="0"/>
                </a:rPr>
                <a:t>Extraction</a:t>
              </a:r>
              <a:endParaRPr lang="en-IN" sz="1400" dirty="0">
                <a:solidFill>
                  <a:srgbClr val="000000"/>
                </a:solidFill>
                <a:effectLst/>
                <a:latin typeface="Times New Roman" panose="02020603050405020304" pitchFamily="18" charset="0"/>
                <a:ea typeface="Times New Roman" panose="02020603050405020304" pitchFamily="18" charset="0"/>
              </a:endParaRPr>
            </a:p>
          </p:txBody>
        </p:sp>
        <p:sp>
          <p:nvSpPr>
            <p:cNvPr id="355" name="Rectangle 354">
              <a:extLst>
                <a:ext uri="{FF2B5EF4-FFF2-40B4-BE49-F238E27FC236}">
                  <a16:creationId xmlns:a16="http://schemas.microsoft.com/office/drawing/2014/main" id="{F9E63649-B5FE-A27D-89B8-ADC91168866C}"/>
                </a:ext>
              </a:extLst>
            </p:cNvPr>
            <p:cNvSpPr/>
            <p:nvPr/>
          </p:nvSpPr>
          <p:spPr>
            <a:xfrm>
              <a:off x="2973705" y="1539768"/>
              <a:ext cx="42058" cy="186236"/>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000">
                  <a:solidFill>
                    <a:srgbClr val="FFFFFF"/>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56" name="Shape 32815">
              <a:extLst>
                <a:ext uri="{FF2B5EF4-FFF2-40B4-BE49-F238E27FC236}">
                  <a16:creationId xmlns:a16="http://schemas.microsoft.com/office/drawing/2014/main" id="{93434E7E-9FEC-923B-A56F-EB1E8D275AB6}"/>
                </a:ext>
              </a:extLst>
            </p:cNvPr>
            <p:cNvSpPr/>
            <p:nvPr/>
          </p:nvSpPr>
          <p:spPr>
            <a:xfrm>
              <a:off x="3407283" y="1197470"/>
              <a:ext cx="642557" cy="691477"/>
            </a:xfrm>
            <a:custGeom>
              <a:avLst/>
              <a:gdLst/>
              <a:ahLst/>
              <a:cxnLst/>
              <a:rect l="0" t="0" r="0" b="0"/>
              <a:pathLst>
                <a:path w="642557" h="691477">
                  <a:moveTo>
                    <a:pt x="0" y="0"/>
                  </a:moveTo>
                  <a:lnTo>
                    <a:pt x="642557" y="0"/>
                  </a:lnTo>
                  <a:lnTo>
                    <a:pt x="642557" y="691477"/>
                  </a:lnTo>
                  <a:lnTo>
                    <a:pt x="0" y="691477"/>
                  </a:lnTo>
                  <a:lnTo>
                    <a:pt x="0" y="0"/>
                  </a:lnTo>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357" name="Shape 1518">
              <a:extLst>
                <a:ext uri="{FF2B5EF4-FFF2-40B4-BE49-F238E27FC236}">
                  <a16:creationId xmlns:a16="http://schemas.microsoft.com/office/drawing/2014/main" id="{0ABF487B-3BD0-FFFA-4634-16A0666EE8AB}"/>
                </a:ext>
              </a:extLst>
            </p:cNvPr>
            <p:cNvSpPr/>
            <p:nvPr/>
          </p:nvSpPr>
          <p:spPr>
            <a:xfrm>
              <a:off x="3407283" y="1197470"/>
              <a:ext cx="642557" cy="691477"/>
            </a:xfrm>
            <a:custGeom>
              <a:avLst/>
              <a:gdLst/>
              <a:ahLst/>
              <a:cxnLst/>
              <a:rect l="0" t="0" r="0" b="0"/>
              <a:pathLst>
                <a:path w="642557" h="691477">
                  <a:moveTo>
                    <a:pt x="0" y="691477"/>
                  </a:moveTo>
                  <a:lnTo>
                    <a:pt x="642557" y="691477"/>
                  </a:lnTo>
                  <a:lnTo>
                    <a:pt x="642557" y="0"/>
                  </a:lnTo>
                  <a:lnTo>
                    <a:pt x="0" y="0"/>
                  </a:lnTo>
                  <a:close/>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pic>
          <p:nvPicPr>
            <p:cNvPr id="358" name="Picture 357">
              <a:extLst>
                <a:ext uri="{FF2B5EF4-FFF2-40B4-BE49-F238E27FC236}">
                  <a16:creationId xmlns:a16="http://schemas.microsoft.com/office/drawing/2014/main" id="{37F62330-1CF3-50CB-2BB4-86AF8112FF09}"/>
                </a:ext>
              </a:extLst>
            </p:cNvPr>
            <p:cNvPicPr/>
            <p:nvPr/>
          </p:nvPicPr>
          <p:blipFill>
            <a:blip r:embed="rId7"/>
            <a:stretch>
              <a:fillRect/>
            </a:stretch>
          </p:blipFill>
          <p:spPr>
            <a:xfrm>
              <a:off x="3476999" y="1249502"/>
              <a:ext cx="561934" cy="588264"/>
            </a:xfrm>
            <a:prstGeom prst="rect">
              <a:avLst/>
            </a:prstGeom>
          </p:spPr>
        </p:pic>
        <p:sp>
          <p:nvSpPr>
            <p:cNvPr id="359" name="Rectangle 358">
              <a:extLst>
                <a:ext uri="{FF2B5EF4-FFF2-40B4-BE49-F238E27FC236}">
                  <a16:creationId xmlns:a16="http://schemas.microsoft.com/office/drawing/2014/main" id="{13BC0067-35CE-2060-0538-1800D378EBAE}"/>
                </a:ext>
              </a:extLst>
            </p:cNvPr>
            <p:cNvSpPr/>
            <p:nvPr/>
          </p:nvSpPr>
          <p:spPr>
            <a:xfrm>
              <a:off x="3495485" y="1424442"/>
              <a:ext cx="409282" cy="403496"/>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400" dirty="0">
                  <a:solidFill>
                    <a:srgbClr val="FFFFFF"/>
                  </a:solidFill>
                  <a:effectLst/>
                  <a:latin typeface="Times New Roman" panose="02020603050405020304" pitchFamily="18" charset="0"/>
                  <a:ea typeface="Times New Roman" panose="02020603050405020304" pitchFamily="18" charset="0"/>
                </a:rPr>
                <a:t>CNN</a:t>
              </a:r>
              <a:endParaRPr lang="en-IN" sz="1400" dirty="0">
                <a:solidFill>
                  <a:srgbClr val="000000"/>
                </a:solidFill>
                <a:effectLst/>
                <a:latin typeface="Times New Roman" panose="02020603050405020304" pitchFamily="18" charset="0"/>
                <a:ea typeface="Times New Roman" panose="02020603050405020304" pitchFamily="18" charset="0"/>
              </a:endParaRPr>
            </a:p>
          </p:txBody>
        </p:sp>
        <p:sp>
          <p:nvSpPr>
            <p:cNvPr id="360" name="Rectangle 359">
              <a:extLst>
                <a:ext uri="{FF2B5EF4-FFF2-40B4-BE49-F238E27FC236}">
                  <a16:creationId xmlns:a16="http://schemas.microsoft.com/office/drawing/2014/main" id="{F071D69B-6B07-AA8A-532F-04F11EBADC11}"/>
                </a:ext>
              </a:extLst>
            </p:cNvPr>
            <p:cNvSpPr/>
            <p:nvPr/>
          </p:nvSpPr>
          <p:spPr>
            <a:xfrm>
              <a:off x="3862197" y="1472712"/>
              <a:ext cx="42058" cy="186236"/>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000">
                  <a:solidFill>
                    <a:srgbClr val="FFFFFF"/>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61" name="Shape 32816">
              <a:extLst>
                <a:ext uri="{FF2B5EF4-FFF2-40B4-BE49-F238E27FC236}">
                  <a16:creationId xmlns:a16="http://schemas.microsoft.com/office/drawing/2014/main" id="{5133DF9F-3FA1-AB3A-8175-8F5251FA23CA}"/>
                </a:ext>
              </a:extLst>
            </p:cNvPr>
            <p:cNvSpPr/>
            <p:nvPr/>
          </p:nvSpPr>
          <p:spPr>
            <a:xfrm>
              <a:off x="4440174" y="1183970"/>
              <a:ext cx="796709" cy="695198"/>
            </a:xfrm>
            <a:custGeom>
              <a:avLst/>
              <a:gdLst/>
              <a:ahLst/>
              <a:cxnLst/>
              <a:rect l="0" t="0" r="0" b="0"/>
              <a:pathLst>
                <a:path w="796709" h="695198">
                  <a:moveTo>
                    <a:pt x="0" y="0"/>
                  </a:moveTo>
                  <a:lnTo>
                    <a:pt x="796709" y="0"/>
                  </a:lnTo>
                  <a:lnTo>
                    <a:pt x="796709" y="695198"/>
                  </a:lnTo>
                  <a:lnTo>
                    <a:pt x="0" y="695198"/>
                  </a:lnTo>
                  <a:lnTo>
                    <a:pt x="0" y="0"/>
                  </a:lnTo>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362" name="Shape 1524">
              <a:extLst>
                <a:ext uri="{FF2B5EF4-FFF2-40B4-BE49-F238E27FC236}">
                  <a16:creationId xmlns:a16="http://schemas.microsoft.com/office/drawing/2014/main" id="{FA2215C9-3D77-49D6-CF7A-FFA0D2FCBF3B}"/>
                </a:ext>
              </a:extLst>
            </p:cNvPr>
            <p:cNvSpPr/>
            <p:nvPr/>
          </p:nvSpPr>
          <p:spPr>
            <a:xfrm>
              <a:off x="4440174" y="1183970"/>
              <a:ext cx="796709" cy="695198"/>
            </a:xfrm>
            <a:custGeom>
              <a:avLst/>
              <a:gdLst/>
              <a:ahLst/>
              <a:cxnLst/>
              <a:rect l="0" t="0" r="0" b="0"/>
              <a:pathLst>
                <a:path w="796709" h="695198">
                  <a:moveTo>
                    <a:pt x="0" y="695198"/>
                  </a:moveTo>
                  <a:lnTo>
                    <a:pt x="796709" y="695198"/>
                  </a:lnTo>
                  <a:lnTo>
                    <a:pt x="796709" y="0"/>
                  </a:lnTo>
                  <a:lnTo>
                    <a:pt x="0" y="0"/>
                  </a:lnTo>
                  <a:close/>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pic>
          <p:nvPicPr>
            <p:cNvPr id="363" name="Picture 362">
              <a:extLst>
                <a:ext uri="{FF2B5EF4-FFF2-40B4-BE49-F238E27FC236}">
                  <a16:creationId xmlns:a16="http://schemas.microsoft.com/office/drawing/2014/main" id="{2A15B233-575A-1FAD-07E2-D0C1F734156A}"/>
                </a:ext>
              </a:extLst>
            </p:cNvPr>
            <p:cNvPicPr/>
            <p:nvPr/>
          </p:nvPicPr>
          <p:blipFill>
            <a:blip r:embed="rId8"/>
            <a:stretch>
              <a:fillRect/>
            </a:stretch>
          </p:blipFill>
          <p:spPr>
            <a:xfrm>
              <a:off x="4446524" y="1235786"/>
              <a:ext cx="783336" cy="591312"/>
            </a:xfrm>
            <a:prstGeom prst="rect">
              <a:avLst/>
            </a:prstGeom>
          </p:spPr>
        </p:pic>
        <p:sp>
          <p:nvSpPr>
            <p:cNvPr id="364" name="Rectangle 363">
              <a:extLst>
                <a:ext uri="{FF2B5EF4-FFF2-40B4-BE49-F238E27FC236}">
                  <a16:creationId xmlns:a16="http://schemas.microsoft.com/office/drawing/2014/main" id="{6AEC152E-231B-6E11-E568-243F0D4AEC1C}"/>
                </a:ext>
              </a:extLst>
            </p:cNvPr>
            <p:cNvSpPr/>
            <p:nvPr/>
          </p:nvSpPr>
          <p:spPr>
            <a:xfrm>
              <a:off x="4659631" y="1330980"/>
              <a:ext cx="520012" cy="186236"/>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400" dirty="0">
                  <a:solidFill>
                    <a:srgbClr val="FFFFFF"/>
                  </a:solidFill>
                  <a:effectLst/>
                  <a:latin typeface="Times New Roman" panose="02020603050405020304" pitchFamily="18" charset="0"/>
                  <a:ea typeface="Times New Roman" panose="02020603050405020304" pitchFamily="18" charset="0"/>
                </a:rPr>
                <a:t>Predict </a:t>
              </a:r>
              <a:endParaRPr lang="en-IN" sz="1400" dirty="0">
                <a:solidFill>
                  <a:srgbClr val="000000"/>
                </a:solidFill>
                <a:effectLst/>
                <a:latin typeface="Times New Roman" panose="02020603050405020304" pitchFamily="18" charset="0"/>
                <a:ea typeface="Times New Roman" panose="02020603050405020304" pitchFamily="18" charset="0"/>
              </a:endParaRPr>
            </a:p>
          </p:txBody>
        </p:sp>
        <p:sp>
          <p:nvSpPr>
            <p:cNvPr id="365" name="Rectangle 364">
              <a:extLst>
                <a:ext uri="{FF2B5EF4-FFF2-40B4-BE49-F238E27FC236}">
                  <a16:creationId xmlns:a16="http://schemas.microsoft.com/office/drawing/2014/main" id="{677BB86C-EFBC-6C46-70B0-DA99063ECCC0}"/>
                </a:ext>
              </a:extLst>
            </p:cNvPr>
            <p:cNvSpPr/>
            <p:nvPr/>
          </p:nvSpPr>
          <p:spPr>
            <a:xfrm>
              <a:off x="4640327" y="1452466"/>
              <a:ext cx="467403" cy="273538"/>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400" dirty="0">
                  <a:solidFill>
                    <a:srgbClr val="FFFFFF"/>
                  </a:solidFill>
                  <a:effectLst/>
                  <a:latin typeface="Times New Roman" panose="02020603050405020304" pitchFamily="18" charset="0"/>
                  <a:ea typeface="Times New Roman" panose="02020603050405020304" pitchFamily="18" charset="0"/>
                </a:rPr>
                <a:t>model</a:t>
              </a:r>
              <a:endParaRPr lang="en-IN" sz="1400" dirty="0">
                <a:solidFill>
                  <a:srgbClr val="000000"/>
                </a:solidFill>
                <a:effectLst/>
                <a:latin typeface="Times New Roman" panose="02020603050405020304" pitchFamily="18" charset="0"/>
                <a:ea typeface="Times New Roman" panose="02020603050405020304" pitchFamily="18" charset="0"/>
              </a:endParaRPr>
            </a:p>
          </p:txBody>
        </p:sp>
        <p:sp>
          <p:nvSpPr>
            <p:cNvPr id="366" name="Rectangle 365">
              <a:extLst>
                <a:ext uri="{FF2B5EF4-FFF2-40B4-BE49-F238E27FC236}">
                  <a16:creationId xmlns:a16="http://schemas.microsoft.com/office/drawing/2014/main" id="{147814F5-3177-B8AC-B54D-73BBAF7D1EFA}"/>
                </a:ext>
              </a:extLst>
            </p:cNvPr>
            <p:cNvSpPr/>
            <p:nvPr/>
          </p:nvSpPr>
          <p:spPr>
            <a:xfrm>
              <a:off x="4997958" y="1487953"/>
              <a:ext cx="42058" cy="186236"/>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000">
                  <a:solidFill>
                    <a:srgbClr val="FFFFFF"/>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67" name="Shape 1530">
              <a:extLst>
                <a:ext uri="{FF2B5EF4-FFF2-40B4-BE49-F238E27FC236}">
                  <a16:creationId xmlns:a16="http://schemas.microsoft.com/office/drawing/2014/main" id="{61BBC508-E7D3-06F6-8573-B57887E396BE}"/>
                </a:ext>
              </a:extLst>
            </p:cNvPr>
            <p:cNvSpPr/>
            <p:nvPr/>
          </p:nvSpPr>
          <p:spPr>
            <a:xfrm>
              <a:off x="1013841" y="1497279"/>
              <a:ext cx="209677" cy="76200"/>
            </a:xfrm>
            <a:custGeom>
              <a:avLst/>
              <a:gdLst/>
              <a:ahLst/>
              <a:cxnLst/>
              <a:rect l="0" t="0" r="0" b="0"/>
              <a:pathLst>
                <a:path w="209677" h="76200">
                  <a:moveTo>
                    <a:pt x="134874" y="0"/>
                  </a:moveTo>
                  <a:lnTo>
                    <a:pt x="209677" y="40767"/>
                  </a:lnTo>
                  <a:lnTo>
                    <a:pt x="132207" y="76200"/>
                  </a:lnTo>
                  <a:lnTo>
                    <a:pt x="133427" y="41329"/>
                  </a:lnTo>
                  <a:lnTo>
                    <a:pt x="0" y="36576"/>
                  </a:lnTo>
                  <a:lnTo>
                    <a:pt x="254" y="30226"/>
                  </a:lnTo>
                  <a:lnTo>
                    <a:pt x="133650" y="34978"/>
                  </a:lnTo>
                  <a:lnTo>
                    <a:pt x="134874"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368" name="Shape 1531">
              <a:extLst>
                <a:ext uri="{FF2B5EF4-FFF2-40B4-BE49-F238E27FC236}">
                  <a16:creationId xmlns:a16="http://schemas.microsoft.com/office/drawing/2014/main" id="{AA5F0C2A-ACD0-9E70-81CC-FB0C633065DB}"/>
                </a:ext>
              </a:extLst>
            </p:cNvPr>
            <p:cNvSpPr/>
            <p:nvPr/>
          </p:nvSpPr>
          <p:spPr>
            <a:xfrm>
              <a:off x="3148838" y="1504010"/>
              <a:ext cx="277368" cy="76073"/>
            </a:xfrm>
            <a:custGeom>
              <a:avLst/>
              <a:gdLst/>
              <a:ahLst/>
              <a:cxnLst/>
              <a:rect l="0" t="0" r="0" b="0"/>
              <a:pathLst>
                <a:path w="277368" h="76073">
                  <a:moveTo>
                    <a:pt x="199009" y="0"/>
                  </a:moveTo>
                  <a:lnTo>
                    <a:pt x="277368" y="33401"/>
                  </a:lnTo>
                  <a:lnTo>
                    <a:pt x="203581" y="76073"/>
                  </a:lnTo>
                  <a:lnTo>
                    <a:pt x="201482" y="41153"/>
                  </a:lnTo>
                  <a:lnTo>
                    <a:pt x="381" y="53340"/>
                  </a:lnTo>
                  <a:lnTo>
                    <a:pt x="0" y="46990"/>
                  </a:lnTo>
                  <a:lnTo>
                    <a:pt x="201101" y="34803"/>
                  </a:lnTo>
                  <a:lnTo>
                    <a:pt x="199009"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369" name="Shape 1532">
              <a:extLst>
                <a:ext uri="{FF2B5EF4-FFF2-40B4-BE49-F238E27FC236}">
                  <a16:creationId xmlns:a16="http://schemas.microsoft.com/office/drawing/2014/main" id="{3C30A5B7-0446-A867-CA3F-4048467A1A24}"/>
                </a:ext>
              </a:extLst>
            </p:cNvPr>
            <p:cNvSpPr/>
            <p:nvPr/>
          </p:nvSpPr>
          <p:spPr>
            <a:xfrm>
              <a:off x="2084705" y="1517980"/>
              <a:ext cx="209550" cy="76200"/>
            </a:xfrm>
            <a:custGeom>
              <a:avLst/>
              <a:gdLst/>
              <a:ahLst/>
              <a:cxnLst/>
              <a:rect l="0" t="0" r="0" b="0"/>
              <a:pathLst>
                <a:path w="209550" h="76200">
                  <a:moveTo>
                    <a:pt x="133350" y="0"/>
                  </a:moveTo>
                  <a:lnTo>
                    <a:pt x="209550" y="38100"/>
                  </a:lnTo>
                  <a:lnTo>
                    <a:pt x="133350" y="76200"/>
                  </a:lnTo>
                  <a:lnTo>
                    <a:pt x="133350" y="41275"/>
                  </a:lnTo>
                  <a:lnTo>
                    <a:pt x="0" y="41275"/>
                  </a:lnTo>
                  <a:lnTo>
                    <a:pt x="0" y="34925"/>
                  </a:lnTo>
                  <a:lnTo>
                    <a:pt x="133350" y="34925"/>
                  </a:lnTo>
                  <a:lnTo>
                    <a:pt x="133350"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370" name="Shape 1533">
              <a:extLst>
                <a:ext uri="{FF2B5EF4-FFF2-40B4-BE49-F238E27FC236}">
                  <a16:creationId xmlns:a16="http://schemas.microsoft.com/office/drawing/2014/main" id="{B84613A1-0CEC-B9CF-8446-BFF8F6633DA7}"/>
                </a:ext>
              </a:extLst>
            </p:cNvPr>
            <p:cNvSpPr/>
            <p:nvPr/>
          </p:nvSpPr>
          <p:spPr>
            <a:xfrm>
              <a:off x="4055872" y="1498422"/>
              <a:ext cx="371348" cy="76200"/>
            </a:xfrm>
            <a:custGeom>
              <a:avLst/>
              <a:gdLst/>
              <a:ahLst/>
              <a:cxnLst/>
              <a:rect l="0" t="0" r="0" b="0"/>
              <a:pathLst>
                <a:path w="371348" h="76200">
                  <a:moveTo>
                    <a:pt x="294767" y="0"/>
                  </a:moveTo>
                  <a:lnTo>
                    <a:pt x="371348" y="37338"/>
                  </a:lnTo>
                  <a:lnTo>
                    <a:pt x="295529" y="76200"/>
                  </a:lnTo>
                  <a:lnTo>
                    <a:pt x="295180" y="41274"/>
                  </a:lnTo>
                  <a:lnTo>
                    <a:pt x="127" y="44196"/>
                  </a:lnTo>
                  <a:lnTo>
                    <a:pt x="0" y="37846"/>
                  </a:lnTo>
                  <a:lnTo>
                    <a:pt x="295116" y="34924"/>
                  </a:lnTo>
                  <a:lnTo>
                    <a:pt x="294767"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371" name="Shape 1535">
              <a:extLst>
                <a:ext uri="{FF2B5EF4-FFF2-40B4-BE49-F238E27FC236}">
                  <a16:creationId xmlns:a16="http://schemas.microsoft.com/office/drawing/2014/main" id="{82EB398D-21BC-4208-2F52-B05F185BDEF0}"/>
                </a:ext>
              </a:extLst>
            </p:cNvPr>
            <p:cNvSpPr/>
            <p:nvPr/>
          </p:nvSpPr>
          <p:spPr>
            <a:xfrm>
              <a:off x="12573" y="2645207"/>
              <a:ext cx="4198366" cy="1134262"/>
            </a:xfrm>
            <a:custGeom>
              <a:avLst/>
              <a:gdLst/>
              <a:ahLst/>
              <a:cxnLst/>
              <a:rect l="0" t="0" r="0" b="0"/>
              <a:pathLst>
                <a:path w="4198366" h="1134262">
                  <a:moveTo>
                    <a:pt x="0" y="1134262"/>
                  </a:moveTo>
                  <a:lnTo>
                    <a:pt x="4198366" y="1134262"/>
                  </a:lnTo>
                  <a:lnTo>
                    <a:pt x="4198366" y="0"/>
                  </a:lnTo>
                  <a:lnTo>
                    <a:pt x="0" y="0"/>
                  </a:lnTo>
                  <a:close/>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sp>
          <p:nvSpPr>
            <p:cNvPr id="372" name="Shape 32817">
              <a:extLst>
                <a:ext uri="{FF2B5EF4-FFF2-40B4-BE49-F238E27FC236}">
                  <a16:creationId xmlns:a16="http://schemas.microsoft.com/office/drawing/2014/main" id="{042FB03E-82D1-C66E-C17B-FBDE515C8C11}"/>
                </a:ext>
              </a:extLst>
            </p:cNvPr>
            <p:cNvSpPr/>
            <p:nvPr/>
          </p:nvSpPr>
          <p:spPr>
            <a:xfrm>
              <a:off x="201549" y="2929407"/>
              <a:ext cx="890816" cy="618922"/>
            </a:xfrm>
            <a:custGeom>
              <a:avLst/>
              <a:gdLst/>
              <a:ahLst/>
              <a:cxnLst/>
              <a:rect l="0" t="0" r="0" b="0"/>
              <a:pathLst>
                <a:path w="890816" h="618922">
                  <a:moveTo>
                    <a:pt x="0" y="0"/>
                  </a:moveTo>
                  <a:lnTo>
                    <a:pt x="890816" y="0"/>
                  </a:lnTo>
                  <a:lnTo>
                    <a:pt x="890816" y="618922"/>
                  </a:lnTo>
                  <a:lnTo>
                    <a:pt x="0" y="618922"/>
                  </a:lnTo>
                  <a:lnTo>
                    <a:pt x="0" y="0"/>
                  </a:lnTo>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373" name="Shape 1537">
              <a:extLst>
                <a:ext uri="{FF2B5EF4-FFF2-40B4-BE49-F238E27FC236}">
                  <a16:creationId xmlns:a16="http://schemas.microsoft.com/office/drawing/2014/main" id="{5FBBA4B9-5A09-AD58-1F26-4EBF688D6D8A}"/>
                </a:ext>
              </a:extLst>
            </p:cNvPr>
            <p:cNvSpPr/>
            <p:nvPr/>
          </p:nvSpPr>
          <p:spPr>
            <a:xfrm>
              <a:off x="201549" y="2929407"/>
              <a:ext cx="890816" cy="618922"/>
            </a:xfrm>
            <a:custGeom>
              <a:avLst/>
              <a:gdLst/>
              <a:ahLst/>
              <a:cxnLst/>
              <a:rect l="0" t="0" r="0" b="0"/>
              <a:pathLst>
                <a:path w="890816" h="618922">
                  <a:moveTo>
                    <a:pt x="0" y="618922"/>
                  </a:moveTo>
                  <a:lnTo>
                    <a:pt x="890816" y="618922"/>
                  </a:lnTo>
                  <a:lnTo>
                    <a:pt x="890816" y="0"/>
                  </a:lnTo>
                  <a:lnTo>
                    <a:pt x="0" y="0"/>
                  </a:lnTo>
                  <a:close/>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pic>
          <p:nvPicPr>
            <p:cNvPr id="374" name="Picture 373">
              <a:extLst>
                <a:ext uri="{FF2B5EF4-FFF2-40B4-BE49-F238E27FC236}">
                  <a16:creationId xmlns:a16="http://schemas.microsoft.com/office/drawing/2014/main" id="{A8B0CD9C-A1DF-6C21-4EDA-47ED1CCC14ED}"/>
                </a:ext>
              </a:extLst>
            </p:cNvPr>
            <p:cNvPicPr/>
            <p:nvPr/>
          </p:nvPicPr>
          <p:blipFill>
            <a:blip r:embed="rId9"/>
            <a:stretch>
              <a:fillRect/>
            </a:stretch>
          </p:blipFill>
          <p:spPr>
            <a:xfrm>
              <a:off x="208280" y="2982290"/>
              <a:ext cx="877824" cy="513588"/>
            </a:xfrm>
            <a:prstGeom prst="rect">
              <a:avLst/>
            </a:prstGeom>
          </p:spPr>
        </p:pic>
        <p:sp>
          <p:nvSpPr>
            <p:cNvPr id="375" name="Rectangle 374">
              <a:extLst>
                <a:ext uri="{FF2B5EF4-FFF2-40B4-BE49-F238E27FC236}">
                  <a16:creationId xmlns:a16="http://schemas.microsoft.com/office/drawing/2014/main" id="{7409F621-074A-DF8B-1595-FFCCF217A50E}"/>
                </a:ext>
              </a:extLst>
            </p:cNvPr>
            <p:cNvSpPr/>
            <p:nvPr/>
          </p:nvSpPr>
          <p:spPr>
            <a:xfrm>
              <a:off x="352323" y="3060666"/>
              <a:ext cx="609999" cy="215499"/>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400" dirty="0">
                  <a:solidFill>
                    <a:srgbClr val="FFFFFF"/>
                  </a:solidFill>
                  <a:effectLst/>
                  <a:latin typeface="Times New Roman" panose="02020603050405020304" pitchFamily="18" charset="0"/>
                  <a:ea typeface="Times New Roman" panose="02020603050405020304" pitchFamily="18" charset="0"/>
                </a:rPr>
                <a:t>Testing</a:t>
              </a:r>
              <a:endParaRPr lang="en-IN" sz="1400" dirty="0">
                <a:solidFill>
                  <a:srgbClr val="000000"/>
                </a:solidFill>
                <a:effectLst/>
                <a:latin typeface="Times New Roman" panose="02020603050405020304" pitchFamily="18" charset="0"/>
                <a:ea typeface="Times New Roman" panose="02020603050405020304" pitchFamily="18" charset="0"/>
              </a:endParaRPr>
            </a:p>
          </p:txBody>
        </p:sp>
        <p:sp>
          <p:nvSpPr>
            <p:cNvPr id="376" name="Rectangle 375">
              <a:extLst>
                <a:ext uri="{FF2B5EF4-FFF2-40B4-BE49-F238E27FC236}">
                  <a16:creationId xmlns:a16="http://schemas.microsoft.com/office/drawing/2014/main" id="{F22590F9-BA51-3090-E85D-B98B2DEF7DD4}"/>
                </a:ext>
              </a:extLst>
            </p:cNvPr>
            <p:cNvSpPr/>
            <p:nvPr/>
          </p:nvSpPr>
          <p:spPr>
            <a:xfrm>
              <a:off x="837946" y="3089931"/>
              <a:ext cx="42059" cy="186235"/>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000">
                  <a:solidFill>
                    <a:srgbClr val="FFFFFF"/>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77" name="Rectangle 376">
              <a:extLst>
                <a:ext uri="{FF2B5EF4-FFF2-40B4-BE49-F238E27FC236}">
                  <a16:creationId xmlns:a16="http://schemas.microsoft.com/office/drawing/2014/main" id="{42D522D9-2DC4-66B5-7739-DD54A84712A8}"/>
                </a:ext>
              </a:extLst>
            </p:cNvPr>
            <p:cNvSpPr/>
            <p:nvPr/>
          </p:nvSpPr>
          <p:spPr>
            <a:xfrm>
              <a:off x="369464" y="3225567"/>
              <a:ext cx="591990" cy="206047"/>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400" dirty="0">
                  <a:solidFill>
                    <a:srgbClr val="FFFFFF"/>
                  </a:solidFill>
                  <a:effectLst/>
                  <a:latin typeface="Times New Roman" panose="02020603050405020304" pitchFamily="18" charset="0"/>
                  <a:ea typeface="Times New Roman" panose="02020603050405020304" pitchFamily="18" charset="0"/>
                </a:rPr>
                <a:t>Dataset</a:t>
              </a:r>
              <a:endParaRPr lang="en-IN" sz="1400" dirty="0">
                <a:solidFill>
                  <a:srgbClr val="000000"/>
                </a:solidFill>
                <a:effectLst/>
                <a:latin typeface="Times New Roman" panose="02020603050405020304" pitchFamily="18" charset="0"/>
                <a:ea typeface="Times New Roman" panose="02020603050405020304" pitchFamily="18" charset="0"/>
              </a:endParaRPr>
            </a:p>
          </p:txBody>
        </p:sp>
        <p:sp>
          <p:nvSpPr>
            <p:cNvPr id="378" name="Rectangle 377">
              <a:extLst>
                <a:ext uri="{FF2B5EF4-FFF2-40B4-BE49-F238E27FC236}">
                  <a16:creationId xmlns:a16="http://schemas.microsoft.com/office/drawing/2014/main" id="{21ABBAB9-1ADD-E298-A7C8-55AFA97B607B}"/>
                </a:ext>
              </a:extLst>
            </p:cNvPr>
            <p:cNvSpPr/>
            <p:nvPr/>
          </p:nvSpPr>
          <p:spPr>
            <a:xfrm>
              <a:off x="837946" y="3245379"/>
              <a:ext cx="42059" cy="186236"/>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000">
                  <a:solidFill>
                    <a:srgbClr val="FFFFFF"/>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79" name="Shape 32818">
              <a:extLst>
                <a:ext uri="{FF2B5EF4-FFF2-40B4-BE49-F238E27FC236}">
                  <a16:creationId xmlns:a16="http://schemas.microsoft.com/office/drawing/2014/main" id="{BA0E30A5-9B2F-FE41-A8B0-4BDD31D74689}"/>
                </a:ext>
              </a:extLst>
            </p:cNvPr>
            <p:cNvSpPr/>
            <p:nvPr/>
          </p:nvSpPr>
          <p:spPr>
            <a:xfrm>
              <a:off x="1322578" y="2922612"/>
              <a:ext cx="801332" cy="610857"/>
            </a:xfrm>
            <a:custGeom>
              <a:avLst/>
              <a:gdLst/>
              <a:ahLst/>
              <a:cxnLst/>
              <a:rect l="0" t="0" r="0" b="0"/>
              <a:pathLst>
                <a:path w="801332" h="610857">
                  <a:moveTo>
                    <a:pt x="0" y="0"/>
                  </a:moveTo>
                  <a:lnTo>
                    <a:pt x="801332" y="0"/>
                  </a:lnTo>
                  <a:lnTo>
                    <a:pt x="801332" y="610857"/>
                  </a:lnTo>
                  <a:lnTo>
                    <a:pt x="0" y="610857"/>
                  </a:lnTo>
                  <a:lnTo>
                    <a:pt x="0" y="0"/>
                  </a:lnTo>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380" name="Shape 1545">
              <a:extLst>
                <a:ext uri="{FF2B5EF4-FFF2-40B4-BE49-F238E27FC236}">
                  <a16:creationId xmlns:a16="http://schemas.microsoft.com/office/drawing/2014/main" id="{DC6DBB06-ABD9-6762-B427-580E71EA441A}"/>
                </a:ext>
              </a:extLst>
            </p:cNvPr>
            <p:cNvSpPr/>
            <p:nvPr/>
          </p:nvSpPr>
          <p:spPr>
            <a:xfrm>
              <a:off x="1322578" y="2922612"/>
              <a:ext cx="801332" cy="610857"/>
            </a:xfrm>
            <a:custGeom>
              <a:avLst/>
              <a:gdLst/>
              <a:ahLst/>
              <a:cxnLst/>
              <a:rect l="0" t="0" r="0" b="0"/>
              <a:pathLst>
                <a:path w="801332" h="610857">
                  <a:moveTo>
                    <a:pt x="0" y="610857"/>
                  </a:moveTo>
                  <a:lnTo>
                    <a:pt x="801332" y="610857"/>
                  </a:lnTo>
                  <a:lnTo>
                    <a:pt x="801332" y="0"/>
                  </a:lnTo>
                  <a:lnTo>
                    <a:pt x="0" y="0"/>
                  </a:lnTo>
                  <a:close/>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pic>
          <p:nvPicPr>
            <p:cNvPr id="381" name="Picture 380">
              <a:extLst>
                <a:ext uri="{FF2B5EF4-FFF2-40B4-BE49-F238E27FC236}">
                  <a16:creationId xmlns:a16="http://schemas.microsoft.com/office/drawing/2014/main" id="{8A4D37C6-0BB7-8C4B-9C97-665392B59C09}"/>
                </a:ext>
              </a:extLst>
            </p:cNvPr>
            <p:cNvPicPr/>
            <p:nvPr/>
          </p:nvPicPr>
          <p:blipFill>
            <a:blip r:embed="rId10"/>
            <a:stretch>
              <a:fillRect/>
            </a:stretch>
          </p:blipFill>
          <p:spPr>
            <a:xfrm>
              <a:off x="1328420" y="2974670"/>
              <a:ext cx="789432" cy="507492"/>
            </a:xfrm>
            <a:prstGeom prst="rect">
              <a:avLst/>
            </a:prstGeom>
          </p:spPr>
        </p:pic>
        <p:sp>
          <p:nvSpPr>
            <p:cNvPr id="382" name="Rectangle 381">
              <a:extLst>
                <a:ext uri="{FF2B5EF4-FFF2-40B4-BE49-F238E27FC236}">
                  <a16:creationId xmlns:a16="http://schemas.microsoft.com/office/drawing/2014/main" id="{14331A79-F7DA-85B9-EFE6-C482A11E1377}"/>
                </a:ext>
              </a:extLst>
            </p:cNvPr>
            <p:cNvSpPr/>
            <p:nvPr/>
          </p:nvSpPr>
          <p:spPr>
            <a:xfrm>
              <a:off x="1573012" y="3070118"/>
              <a:ext cx="289646" cy="195380"/>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400" dirty="0">
                  <a:solidFill>
                    <a:srgbClr val="FFFFFF"/>
                  </a:solidFill>
                  <a:effectLst/>
                  <a:latin typeface="Times New Roman" panose="02020603050405020304" pitchFamily="18" charset="0"/>
                  <a:ea typeface="Times New Roman" panose="02020603050405020304" pitchFamily="18" charset="0"/>
                </a:rPr>
                <a:t>Pre</a:t>
              </a:r>
              <a:endParaRPr lang="en-IN" sz="1400" dirty="0">
                <a:solidFill>
                  <a:srgbClr val="000000"/>
                </a:solidFill>
                <a:effectLst/>
                <a:latin typeface="Times New Roman" panose="02020603050405020304" pitchFamily="18" charset="0"/>
                <a:ea typeface="Times New Roman" panose="02020603050405020304" pitchFamily="18" charset="0"/>
              </a:endParaRPr>
            </a:p>
          </p:txBody>
        </p:sp>
        <p:sp>
          <p:nvSpPr>
            <p:cNvPr id="383" name="Rectangle 382">
              <a:extLst>
                <a:ext uri="{FF2B5EF4-FFF2-40B4-BE49-F238E27FC236}">
                  <a16:creationId xmlns:a16="http://schemas.microsoft.com/office/drawing/2014/main" id="{A67DB18B-DBBE-B105-F7C8-9A52E11BAACB}"/>
                </a:ext>
              </a:extLst>
            </p:cNvPr>
            <p:cNvSpPr/>
            <p:nvPr/>
          </p:nvSpPr>
          <p:spPr>
            <a:xfrm>
              <a:off x="1807591" y="3079263"/>
              <a:ext cx="42059" cy="186235"/>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000">
                  <a:solidFill>
                    <a:srgbClr val="FFFFFF"/>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84" name="Rectangle 383">
              <a:extLst>
                <a:ext uri="{FF2B5EF4-FFF2-40B4-BE49-F238E27FC236}">
                  <a16:creationId xmlns:a16="http://schemas.microsoft.com/office/drawing/2014/main" id="{21E7DD3E-074C-727F-4549-0432231446A6}"/>
                </a:ext>
              </a:extLst>
            </p:cNvPr>
            <p:cNvSpPr/>
            <p:nvPr/>
          </p:nvSpPr>
          <p:spPr>
            <a:xfrm>
              <a:off x="1447927" y="3236235"/>
              <a:ext cx="730473" cy="186235"/>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400" dirty="0">
                  <a:solidFill>
                    <a:srgbClr val="FFFFFF"/>
                  </a:solidFill>
                  <a:effectLst/>
                  <a:latin typeface="Times New Roman" panose="02020603050405020304" pitchFamily="18" charset="0"/>
                  <a:ea typeface="Times New Roman" panose="02020603050405020304" pitchFamily="18" charset="0"/>
                </a:rPr>
                <a:t>Processing</a:t>
              </a:r>
              <a:endParaRPr lang="en-IN" sz="1400" dirty="0">
                <a:solidFill>
                  <a:srgbClr val="000000"/>
                </a:solidFill>
                <a:effectLst/>
                <a:latin typeface="Times New Roman" panose="02020603050405020304" pitchFamily="18" charset="0"/>
                <a:ea typeface="Times New Roman" panose="02020603050405020304" pitchFamily="18" charset="0"/>
              </a:endParaRPr>
            </a:p>
          </p:txBody>
        </p:sp>
        <p:sp>
          <p:nvSpPr>
            <p:cNvPr id="385" name="Rectangle 384">
              <a:extLst>
                <a:ext uri="{FF2B5EF4-FFF2-40B4-BE49-F238E27FC236}">
                  <a16:creationId xmlns:a16="http://schemas.microsoft.com/office/drawing/2014/main" id="{AA2D8DE5-9FB2-BD00-7031-E7C864C729AD}"/>
                </a:ext>
              </a:extLst>
            </p:cNvPr>
            <p:cNvSpPr/>
            <p:nvPr/>
          </p:nvSpPr>
          <p:spPr>
            <a:xfrm>
              <a:off x="1998091" y="3236235"/>
              <a:ext cx="42058" cy="186235"/>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000">
                  <a:solidFill>
                    <a:srgbClr val="FFFFFF"/>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86" name="Shape 32819">
              <a:extLst>
                <a:ext uri="{FF2B5EF4-FFF2-40B4-BE49-F238E27FC236}">
                  <a16:creationId xmlns:a16="http://schemas.microsoft.com/office/drawing/2014/main" id="{9DD6DF7C-AD22-B66F-7405-6EEF94808BE6}"/>
                </a:ext>
              </a:extLst>
            </p:cNvPr>
            <p:cNvSpPr/>
            <p:nvPr/>
          </p:nvSpPr>
          <p:spPr>
            <a:xfrm>
              <a:off x="2336546" y="2909087"/>
              <a:ext cx="831342" cy="618922"/>
            </a:xfrm>
            <a:custGeom>
              <a:avLst/>
              <a:gdLst/>
              <a:ahLst/>
              <a:cxnLst/>
              <a:rect l="0" t="0" r="0" b="0"/>
              <a:pathLst>
                <a:path w="831342" h="618922">
                  <a:moveTo>
                    <a:pt x="0" y="0"/>
                  </a:moveTo>
                  <a:lnTo>
                    <a:pt x="831342" y="0"/>
                  </a:lnTo>
                  <a:lnTo>
                    <a:pt x="831342" y="618922"/>
                  </a:lnTo>
                  <a:lnTo>
                    <a:pt x="0" y="618922"/>
                  </a:lnTo>
                  <a:lnTo>
                    <a:pt x="0" y="0"/>
                  </a:lnTo>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387" name="Shape 1553">
              <a:extLst>
                <a:ext uri="{FF2B5EF4-FFF2-40B4-BE49-F238E27FC236}">
                  <a16:creationId xmlns:a16="http://schemas.microsoft.com/office/drawing/2014/main" id="{B41FED80-2C27-65AF-DA1E-D2421EA386AB}"/>
                </a:ext>
              </a:extLst>
            </p:cNvPr>
            <p:cNvSpPr/>
            <p:nvPr/>
          </p:nvSpPr>
          <p:spPr>
            <a:xfrm>
              <a:off x="2336546" y="2909087"/>
              <a:ext cx="831342" cy="618922"/>
            </a:xfrm>
            <a:custGeom>
              <a:avLst/>
              <a:gdLst/>
              <a:ahLst/>
              <a:cxnLst/>
              <a:rect l="0" t="0" r="0" b="0"/>
              <a:pathLst>
                <a:path w="831342" h="618922">
                  <a:moveTo>
                    <a:pt x="0" y="618922"/>
                  </a:moveTo>
                  <a:lnTo>
                    <a:pt x="831342" y="618922"/>
                  </a:lnTo>
                  <a:lnTo>
                    <a:pt x="831342" y="0"/>
                  </a:lnTo>
                  <a:lnTo>
                    <a:pt x="0" y="0"/>
                  </a:lnTo>
                  <a:close/>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pic>
          <p:nvPicPr>
            <p:cNvPr id="388" name="Picture 387">
              <a:extLst>
                <a:ext uri="{FF2B5EF4-FFF2-40B4-BE49-F238E27FC236}">
                  <a16:creationId xmlns:a16="http://schemas.microsoft.com/office/drawing/2014/main" id="{0DAFB83A-9863-19EF-9552-58AA8DDA27EE}"/>
                </a:ext>
              </a:extLst>
            </p:cNvPr>
            <p:cNvPicPr/>
            <p:nvPr/>
          </p:nvPicPr>
          <p:blipFill>
            <a:blip r:embed="rId11"/>
            <a:stretch>
              <a:fillRect/>
            </a:stretch>
          </p:blipFill>
          <p:spPr>
            <a:xfrm>
              <a:off x="2343404" y="2960954"/>
              <a:ext cx="818388" cy="515112"/>
            </a:xfrm>
            <a:prstGeom prst="rect">
              <a:avLst/>
            </a:prstGeom>
          </p:spPr>
        </p:pic>
        <p:sp>
          <p:nvSpPr>
            <p:cNvPr id="389" name="Rectangle 388">
              <a:extLst>
                <a:ext uri="{FF2B5EF4-FFF2-40B4-BE49-F238E27FC236}">
                  <a16:creationId xmlns:a16="http://schemas.microsoft.com/office/drawing/2014/main" id="{541B6B1E-489F-C96F-F7BF-5D20CE2C687E}"/>
                </a:ext>
              </a:extLst>
            </p:cNvPr>
            <p:cNvSpPr/>
            <p:nvPr/>
          </p:nvSpPr>
          <p:spPr>
            <a:xfrm>
              <a:off x="2561971" y="3070118"/>
              <a:ext cx="507395" cy="186236"/>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400" dirty="0">
                  <a:solidFill>
                    <a:srgbClr val="FFFFFF"/>
                  </a:solidFill>
                  <a:effectLst/>
                  <a:latin typeface="Times New Roman" panose="02020603050405020304" pitchFamily="18" charset="0"/>
                  <a:ea typeface="Times New Roman" panose="02020603050405020304" pitchFamily="18" charset="0"/>
                </a:rPr>
                <a:t>Feature</a:t>
              </a:r>
              <a:endParaRPr lang="en-IN" sz="1400" dirty="0">
                <a:solidFill>
                  <a:srgbClr val="000000"/>
                </a:solidFill>
                <a:effectLst/>
                <a:latin typeface="Times New Roman" panose="02020603050405020304" pitchFamily="18" charset="0"/>
                <a:ea typeface="Times New Roman" panose="02020603050405020304" pitchFamily="18" charset="0"/>
              </a:endParaRPr>
            </a:p>
          </p:txBody>
        </p:sp>
        <p:sp>
          <p:nvSpPr>
            <p:cNvPr id="390" name="Rectangle 389">
              <a:extLst>
                <a:ext uri="{FF2B5EF4-FFF2-40B4-BE49-F238E27FC236}">
                  <a16:creationId xmlns:a16="http://schemas.microsoft.com/office/drawing/2014/main" id="{97B42E5B-5142-949D-907A-4A387A56DF8E}"/>
                </a:ext>
              </a:extLst>
            </p:cNvPr>
            <p:cNvSpPr/>
            <p:nvPr/>
          </p:nvSpPr>
          <p:spPr>
            <a:xfrm>
              <a:off x="2943225" y="3070118"/>
              <a:ext cx="42058" cy="186236"/>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000">
                  <a:solidFill>
                    <a:srgbClr val="FFFFFF"/>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91" name="Rectangle 390">
              <a:extLst>
                <a:ext uri="{FF2B5EF4-FFF2-40B4-BE49-F238E27FC236}">
                  <a16:creationId xmlns:a16="http://schemas.microsoft.com/office/drawing/2014/main" id="{1E15FE22-86A9-6D8C-B67A-836504C443A1}"/>
                </a:ext>
              </a:extLst>
            </p:cNvPr>
            <p:cNvSpPr/>
            <p:nvPr/>
          </p:nvSpPr>
          <p:spPr>
            <a:xfrm>
              <a:off x="2488819" y="3225567"/>
              <a:ext cx="705238" cy="186235"/>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400" dirty="0">
                  <a:solidFill>
                    <a:srgbClr val="FFFFFF"/>
                  </a:solidFill>
                  <a:effectLst/>
                  <a:latin typeface="Times New Roman" panose="02020603050405020304" pitchFamily="18" charset="0"/>
                  <a:ea typeface="Times New Roman" panose="02020603050405020304" pitchFamily="18" charset="0"/>
                </a:rPr>
                <a:t>Extraction</a:t>
              </a:r>
              <a:endParaRPr lang="en-IN" sz="1400" dirty="0">
                <a:solidFill>
                  <a:srgbClr val="000000"/>
                </a:solidFill>
                <a:effectLst/>
                <a:latin typeface="Times New Roman" panose="02020603050405020304" pitchFamily="18" charset="0"/>
                <a:ea typeface="Times New Roman" panose="02020603050405020304" pitchFamily="18" charset="0"/>
              </a:endParaRPr>
            </a:p>
          </p:txBody>
        </p:sp>
        <p:sp>
          <p:nvSpPr>
            <p:cNvPr id="392" name="Rectangle 391">
              <a:extLst>
                <a:ext uri="{FF2B5EF4-FFF2-40B4-BE49-F238E27FC236}">
                  <a16:creationId xmlns:a16="http://schemas.microsoft.com/office/drawing/2014/main" id="{D0216B86-23E7-3239-AFAC-D5A4C005F3ED}"/>
                </a:ext>
              </a:extLst>
            </p:cNvPr>
            <p:cNvSpPr/>
            <p:nvPr/>
          </p:nvSpPr>
          <p:spPr>
            <a:xfrm>
              <a:off x="3017901" y="3225567"/>
              <a:ext cx="42058" cy="186235"/>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000">
                  <a:solidFill>
                    <a:srgbClr val="FFFFFF"/>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93" name="Shape 32820">
              <a:extLst>
                <a:ext uri="{FF2B5EF4-FFF2-40B4-BE49-F238E27FC236}">
                  <a16:creationId xmlns:a16="http://schemas.microsoft.com/office/drawing/2014/main" id="{4B4279B2-9847-906B-3A4F-D81A1C5C033D}"/>
                </a:ext>
              </a:extLst>
            </p:cNvPr>
            <p:cNvSpPr/>
            <p:nvPr/>
          </p:nvSpPr>
          <p:spPr>
            <a:xfrm>
              <a:off x="3363214" y="2909164"/>
              <a:ext cx="684708" cy="626973"/>
            </a:xfrm>
            <a:custGeom>
              <a:avLst/>
              <a:gdLst/>
              <a:ahLst/>
              <a:cxnLst/>
              <a:rect l="0" t="0" r="0" b="0"/>
              <a:pathLst>
                <a:path w="684708" h="626973">
                  <a:moveTo>
                    <a:pt x="0" y="0"/>
                  </a:moveTo>
                  <a:lnTo>
                    <a:pt x="684708" y="0"/>
                  </a:lnTo>
                  <a:lnTo>
                    <a:pt x="684708" y="626973"/>
                  </a:lnTo>
                  <a:lnTo>
                    <a:pt x="0" y="626973"/>
                  </a:lnTo>
                  <a:lnTo>
                    <a:pt x="0" y="0"/>
                  </a:lnTo>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394" name="Shape 1561">
              <a:extLst>
                <a:ext uri="{FF2B5EF4-FFF2-40B4-BE49-F238E27FC236}">
                  <a16:creationId xmlns:a16="http://schemas.microsoft.com/office/drawing/2014/main" id="{FE62B253-EBA9-78DC-8381-8FD1AC5ED65C}"/>
                </a:ext>
              </a:extLst>
            </p:cNvPr>
            <p:cNvSpPr/>
            <p:nvPr/>
          </p:nvSpPr>
          <p:spPr>
            <a:xfrm>
              <a:off x="3363214" y="2909164"/>
              <a:ext cx="684708" cy="626973"/>
            </a:xfrm>
            <a:custGeom>
              <a:avLst/>
              <a:gdLst/>
              <a:ahLst/>
              <a:cxnLst/>
              <a:rect l="0" t="0" r="0" b="0"/>
              <a:pathLst>
                <a:path w="684708" h="626973">
                  <a:moveTo>
                    <a:pt x="0" y="626973"/>
                  </a:moveTo>
                  <a:lnTo>
                    <a:pt x="684708" y="626973"/>
                  </a:lnTo>
                  <a:lnTo>
                    <a:pt x="684708" y="0"/>
                  </a:lnTo>
                  <a:lnTo>
                    <a:pt x="0" y="0"/>
                  </a:lnTo>
                  <a:close/>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pic>
          <p:nvPicPr>
            <p:cNvPr id="395" name="Picture 394">
              <a:extLst>
                <a:ext uri="{FF2B5EF4-FFF2-40B4-BE49-F238E27FC236}">
                  <a16:creationId xmlns:a16="http://schemas.microsoft.com/office/drawing/2014/main" id="{CC56EBF7-3425-3F69-70AA-7C928134C32A}"/>
                </a:ext>
              </a:extLst>
            </p:cNvPr>
            <p:cNvPicPr/>
            <p:nvPr/>
          </p:nvPicPr>
          <p:blipFill>
            <a:blip r:embed="rId12"/>
            <a:stretch>
              <a:fillRect/>
            </a:stretch>
          </p:blipFill>
          <p:spPr>
            <a:xfrm>
              <a:off x="3369056" y="3070117"/>
              <a:ext cx="672084" cy="415092"/>
            </a:xfrm>
            <a:prstGeom prst="rect">
              <a:avLst/>
            </a:prstGeom>
          </p:spPr>
        </p:pic>
        <p:sp>
          <p:nvSpPr>
            <p:cNvPr id="396" name="Rectangle 395">
              <a:extLst>
                <a:ext uri="{FF2B5EF4-FFF2-40B4-BE49-F238E27FC236}">
                  <a16:creationId xmlns:a16="http://schemas.microsoft.com/office/drawing/2014/main" id="{7C65E6F5-7BDF-A3B4-F3A8-11B3A5FFA680}"/>
                </a:ext>
              </a:extLst>
            </p:cNvPr>
            <p:cNvSpPr/>
            <p:nvPr/>
          </p:nvSpPr>
          <p:spPr>
            <a:xfrm>
              <a:off x="3499222" y="3104910"/>
              <a:ext cx="426389" cy="233740"/>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400" dirty="0">
                  <a:solidFill>
                    <a:srgbClr val="FFFFFF"/>
                  </a:solidFill>
                  <a:effectLst/>
                  <a:latin typeface="Times New Roman" panose="02020603050405020304" pitchFamily="18" charset="0"/>
                  <a:ea typeface="Times New Roman" panose="02020603050405020304" pitchFamily="18" charset="0"/>
                </a:rPr>
                <a:t>CNN</a:t>
              </a:r>
              <a:endParaRPr lang="en-IN" sz="1400" dirty="0">
                <a:solidFill>
                  <a:srgbClr val="000000"/>
                </a:solidFill>
                <a:effectLst/>
                <a:latin typeface="Times New Roman" panose="02020603050405020304" pitchFamily="18" charset="0"/>
                <a:ea typeface="Times New Roman" panose="02020603050405020304" pitchFamily="18" charset="0"/>
              </a:endParaRPr>
            </a:p>
          </p:txBody>
        </p:sp>
        <p:sp>
          <p:nvSpPr>
            <p:cNvPr id="397" name="Rectangle 396">
              <a:extLst>
                <a:ext uri="{FF2B5EF4-FFF2-40B4-BE49-F238E27FC236}">
                  <a16:creationId xmlns:a16="http://schemas.microsoft.com/office/drawing/2014/main" id="{18FF15F0-3AC3-BD30-16E9-4A2E98ED57EC}"/>
                </a:ext>
              </a:extLst>
            </p:cNvPr>
            <p:cNvSpPr/>
            <p:nvPr/>
          </p:nvSpPr>
          <p:spPr>
            <a:xfrm>
              <a:off x="3839337" y="3152415"/>
              <a:ext cx="42058" cy="186235"/>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000">
                  <a:solidFill>
                    <a:srgbClr val="FFFFFF"/>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98" name="Shape 32821">
              <a:extLst>
                <a:ext uri="{FF2B5EF4-FFF2-40B4-BE49-F238E27FC236}">
                  <a16:creationId xmlns:a16="http://schemas.microsoft.com/office/drawing/2014/main" id="{B430B1C2-6F32-7351-6FF3-5756727B8AEF}"/>
                </a:ext>
              </a:extLst>
            </p:cNvPr>
            <p:cNvSpPr/>
            <p:nvPr/>
          </p:nvSpPr>
          <p:spPr>
            <a:xfrm>
              <a:off x="4421251" y="2909087"/>
              <a:ext cx="836549" cy="618922"/>
            </a:xfrm>
            <a:custGeom>
              <a:avLst/>
              <a:gdLst/>
              <a:ahLst/>
              <a:cxnLst/>
              <a:rect l="0" t="0" r="0" b="0"/>
              <a:pathLst>
                <a:path w="836549" h="618922">
                  <a:moveTo>
                    <a:pt x="0" y="0"/>
                  </a:moveTo>
                  <a:lnTo>
                    <a:pt x="836549" y="0"/>
                  </a:lnTo>
                  <a:lnTo>
                    <a:pt x="836549" y="618922"/>
                  </a:lnTo>
                  <a:lnTo>
                    <a:pt x="0" y="618922"/>
                  </a:lnTo>
                  <a:lnTo>
                    <a:pt x="0" y="0"/>
                  </a:lnTo>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399" name="Shape 1567">
              <a:extLst>
                <a:ext uri="{FF2B5EF4-FFF2-40B4-BE49-F238E27FC236}">
                  <a16:creationId xmlns:a16="http://schemas.microsoft.com/office/drawing/2014/main" id="{F729DEB0-0997-2B55-2B10-646D8E73D96B}"/>
                </a:ext>
              </a:extLst>
            </p:cNvPr>
            <p:cNvSpPr/>
            <p:nvPr/>
          </p:nvSpPr>
          <p:spPr>
            <a:xfrm>
              <a:off x="4421251" y="2909087"/>
              <a:ext cx="836549" cy="618922"/>
            </a:xfrm>
            <a:custGeom>
              <a:avLst/>
              <a:gdLst/>
              <a:ahLst/>
              <a:cxnLst/>
              <a:rect l="0" t="0" r="0" b="0"/>
              <a:pathLst>
                <a:path w="836549" h="618922">
                  <a:moveTo>
                    <a:pt x="0" y="618922"/>
                  </a:moveTo>
                  <a:lnTo>
                    <a:pt x="836549" y="618922"/>
                  </a:lnTo>
                  <a:lnTo>
                    <a:pt x="836549" y="0"/>
                  </a:lnTo>
                  <a:lnTo>
                    <a:pt x="0" y="0"/>
                  </a:lnTo>
                  <a:close/>
                </a:path>
              </a:pathLst>
            </a:custGeom>
            <a:ln w="12700"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pic>
          <p:nvPicPr>
            <p:cNvPr id="400" name="Picture 399">
              <a:extLst>
                <a:ext uri="{FF2B5EF4-FFF2-40B4-BE49-F238E27FC236}">
                  <a16:creationId xmlns:a16="http://schemas.microsoft.com/office/drawing/2014/main" id="{EF11326F-0553-8D67-BEC8-53DC3B19BF16}"/>
                </a:ext>
              </a:extLst>
            </p:cNvPr>
            <p:cNvPicPr/>
            <p:nvPr/>
          </p:nvPicPr>
          <p:blipFill>
            <a:blip r:embed="rId11"/>
            <a:stretch>
              <a:fillRect/>
            </a:stretch>
          </p:blipFill>
          <p:spPr>
            <a:xfrm>
              <a:off x="4428236" y="2960954"/>
              <a:ext cx="846705" cy="515112"/>
            </a:xfrm>
            <a:prstGeom prst="rect">
              <a:avLst/>
            </a:prstGeom>
          </p:spPr>
        </p:pic>
        <p:sp>
          <p:nvSpPr>
            <p:cNvPr id="401" name="Rectangle 400">
              <a:extLst>
                <a:ext uri="{FF2B5EF4-FFF2-40B4-BE49-F238E27FC236}">
                  <a16:creationId xmlns:a16="http://schemas.microsoft.com/office/drawing/2014/main" id="{F3F6C7A4-985A-C88D-C170-710316FBC74B}"/>
                </a:ext>
              </a:extLst>
            </p:cNvPr>
            <p:cNvSpPr/>
            <p:nvPr/>
          </p:nvSpPr>
          <p:spPr>
            <a:xfrm>
              <a:off x="4438392" y="3038573"/>
              <a:ext cx="819408" cy="295504"/>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400" dirty="0" err="1">
                  <a:solidFill>
                    <a:srgbClr val="FFFFFF"/>
                  </a:solidFill>
                  <a:effectLst/>
                  <a:latin typeface="Times New Roman" panose="02020603050405020304" pitchFamily="18" charset="0"/>
                  <a:ea typeface="Times New Roman" panose="02020603050405020304" pitchFamily="18" charset="0"/>
                </a:rPr>
                <a:t>Classificatio</a:t>
              </a:r>
              <a:endParaRPr lang="en-IN" sz="1400" dirty="0">
                <a:solidFill>
                  <a:srgbClr val="000000"/>
                </a:solidFill>
                <a:effectLst/>
                <a:latin typeface="Times New Roman" panose="02020603050405020304" pitchFamily="18" charset="0"/>
                <a:ea typeface="Times New Roman" panose="02020603050405020304" pitchFamily="18" charset="0"/>
              </a:endParaRPr>
            </a:p>
          </p:txBody>
        </p:sp>
        <p:sp>
          <p:nvSpPr>
            <p:cNvPr id="402" name="Rectangle 401">
              <a:extLst>
                <a:ext uri="{FF2B5EF4-FFF2-40B4-BE49-F238E27FC236}">
                  <a16:creationId xmlns:a16="http://schemas.microsoft.com/office/drawing/2014/main" id="{1552E18D-DBB1-6D3F-1FE7-196DC7641350}"/>
                </a:ext>
              </a:extLst>
            </p:cNvPr>
            <p:cNvSpPr/>
            <p:nvPr/>
          </p:nvSpPr>
          <p:spPr>
            <a:xfrm>
              <a:off x="4808982" y="3147842"/>
              <a:ext cx="84117" cy="186236"/>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400" dirty="0">
                  <a:solidFill>
                    <a:srgbClr val="FFFFFF"/>
                  </a:solidFill>
                  <a:effectLst/>
                  <a:latin typeface="Times New Roman" panose="02020603050405020304" pitchFamily="18" charset="0"/>
                  <a:ea typeface="Times New Roman" panose="02020603050405020304" pitchFamily="18" charset="0"/>
                </a:rPr>
                <a:t>n</a:t>
              </a:r>
              <a:endParaRPr lang="en-IN" sz="1400" dirty="0">
                <a:solidFill>
                  <a:srgbClr val="000000"/>
                </a:solidFill>
                <a:effectLst/>
                <a:latin typeface="Times New Roman" panose="02020603050405020304" pitchFamily="18" charset="0"/>
                <a:ea typeface="Times New Roman" panose="02020603050405020304" pitchFamily="18" charset="0"/>
              </a:endParaRPr>
            </a:p>
          </p:txBody>
        </p:sp>
        <p:sp>
          <p:nvSpPr>
            <p:cNvPr id="403" name="Rectangle 402">
              <a:extLst>
                <a:ext uri="{FF2B5EF4-FFF2-40B4-BE49-F238E27FC236}">
                  <a16:creationId xmlns:a16="http://schemas.microsoft.com/office/drawing/2014/main" id="{7AA68918-154E-84D5-8875-0D1F5BCF2C7B}"/>
                </a:ext>
              </a:extLst>
            </p:cNvPr>
            <p:cNvSpPr/>
            <p:nvPr/>
          </p:nvSpPr>
          <p:spPr>
            <a:xfrm>
              <a:off x="4872990" y="3147842"/>
              <a:ext cx="42058" cy="186236"/>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000" dirty="0">
                  <a:solidFill>
                    <a:srgbClr val="FFFFFF"/>
                  </a:solidFill>
                  <a:effectLst/>
                  <a:latin typeface="Times New Roman" panose="02020603050405020304" pitchFamily="18" charset="0"/>
                  <a:ea typeface="Times New Roman" panose="02020603050405020304" pitchFamily="18" charset="0"/>
                </a:rPr>
                <a:t> </a:t>
              </a:r>
              <a:endParaRPr lang="en-IN" sz="1200" dirty="0">
                <a:solidFill>
                  <a:srgbClr val="000000"/>
                </a:solidFill>
                <a:effectLst/>
                <a:latin typeface="Times New Roman" panose="02020603050405020304" pitchFamily="18" charset="0"/>
                <a:ea typeface="Times New Roman" panose="02020603050405020304" pitchFamily="18" charset="0"/>
              </a:endParaRPr>
            </a:p>
          </p:txBody>
        </p:sp>
        <p:sp>
          <p:nvSpPr>
            <p:cNvPr id="404" name="Rectangle 403">
              <a:extLst>
                <a:ext uri="{FF2B5EF4-FFF2-40B4-BE49-F238E27FC236}">
                  <a16:creationId xmlns:a16="http://schemas.microsoft.com/office/drawing/2014/main" id="{83FB898B-32BB-2BD7-DA0B-F9C52E1B3B5C}"/>
                </a:ext>
              </a:extLst>
            </p:cNvPr>
            <p:cNvSpPr/>
            <p:nvPr/>
          </p:nvSpPr>
          <p:spPr>
            <a:xfrm>
              <a:off x="4677919" y="3303291"/>
              <a:ext cx="429811" cy="186235"/>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400" dirty="0">
                  <a:solidFill>
                    <a:srgbClr val="FFFFFF"/>
                  </a:solidFill>
                  <a:effectLst/>
                  <a:latin typeface="Times New Roman" panose="02020603050405020304" pitchFamily="18" charset="0"/>
                  <a:ea typeface="Times New Roman" panose="02020603050405020304" pitchFamily="18" charset="0"/>
                </a:rPr>
                <a:t>Result</a:t>
              </a:r>
              <a:endParaRPr lang="en-IN" sz="1400" dirty="0">
                <a:solidFill>
                  <a:srgbClr val="000000"/>
                </a:solidFill>
                <a:effectLst/>
                <a:latin typeface="Times New Roman" panose="02020603050405020304" pitchFamily="18" charset="0"/>
                <a:ea typeface="Times New Roman" panose="02020603050405020304" pitchFamily="18" charset="0"/>
              </a:endParaRPr>
            </a:p>
          </p:txBody>
        </p:sp>
        <p:sp>
          <p:nvSpPr>
            <p:cNvPr id="405" name="Rectangle 404">
              <a:extLst>
                <a:ext uri="{FF2B5EF4-FFF2-40B4-BE49-F238E27FC236}">
                  <a16:creationId xmlns:a16="http://schemas.microsoft.com/office/drawing/2014/main" id="{97713C14-7F3C-73EB-31CA-1E9F139B7237}"/>
                </a:ext>
              </a:extLst>
            </p:cNvPr>
            <p:cNvSpPr/>
            <p:nvPr/>
          </p:nvSpPr>
          <p:spPr>
            <a:xfrm>
              <a:off x="5002531" y="3303291"/>
              <a:ext cx="42058" cy="186235"/>
            </a:xfrm>
            <a:prstGeom prst="rect">
              <a:avLst/>
            </a:prstGeom>
            <a:ln>
              <a:noFill/>
            </a:ln>
          </p:spPr>
          <p:txBody>
            <a:bodyPr vert="horz" lIns="0" tIns="0" rIns="0" bIns="0" rtlCol="0">
              <a:noAutofit/>
            </a:bodyPr>
            <a:lstStyle/>
            <a:p>
              <a:pPr marL="6350" marR="143510" indent="-6350" algn="l">
                <a:lnSpc>
                  <a:spcPct val="107000"/>
                </a:lnSpc>
                <a:spcAft>
                  <a:spcPts val="800"/>
                </a:spcAft>
              </a:pPr>
              <a:r>
                <a:rPr lang="en-IN" sz="1000">
                  <a:solidFill>
                    <a:srgbClr val="FFFFFF"/>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406" name="Shape 1575">
              <a:extLst>
                <a:ext uri="{FF2B5EF4-FFF2-40B4-BE49-F238E27FC236}">
                  <a16:creationId xmlns:a16="http://schemas.microsoft.com/office/drawing/2014/main" id="{86265C39-DBEC-CA06-8CF7-B824827EEDC6}"/>
                </a:ext>
              </a:extLst>
            </p:cNvPr>
            <p:cNvSpPr/>
            <p:nvPr/>
          </p:nvSpPr>
          <p:spPr>
            <a:xfrm>
              <a:off x="1108202" y="3179902"/>
              <a:ext cx="208153" cy="76073"/>
            </a:xfrm>
            <a:custGeom>
              <a:avLst/>
              <a:gdLst/>
              <a:ahLst/>
              <a:cxnLst/>
              <a:rect l="0" t="0" r="0" b="0"/>
              <a:pathLst>
                <a:path w="208153" h="76073">
                  <a:moveTo>
                    <a:pt x="134874" y="0"/>
                  </a:moveTo>
                  <a:lnTo>
                    <a:pt x="208153" y="43434"/>
                  </a:lnTo>
                  <a:lnTo>
                    <a:pt x="129413" y="76073"/>
                  </a:lnTo>
                  <a:lnTo>
                    <a:pt x="131921" y="41140"/>
                  </a:lnTo>
                  <a:lnTo>
                    <a:pt x="0" y="31750"/>
                  </a:lnTo>
                  <a:lnTo>
                    <a:pt x="508" y="25400"/>
                  </a:lnTo>
                  <a:lnTo>
                    <a:pt x="132377" y="34786"/>
                  </a:lnTo>
                  <a:lnTo>
                    <a:pt x="134874"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407" name="Shape 1576">
              <a:extLst>
                <a:ext uri="{FF2B5EF4-FFF2-40B4-BE49-F238E27FC236}">
                  <a16:creationId xmlns:a16="http://schemas.microsoft.com/office/drawing/2014/main" id="{8FC8E631-7B9A-BDCB-C37B-CF96699D6D64}"/>
                </a:ext>
              </a:extLst>
            </p:cNvPr>
            <p:cNvSpPr/>
            <p:nvPr/>
          </p:nvSpPr>
          <p:spPr>
            <a:xfrm>
              <a:off x="2128520" y="3189173"/>
              <a:ext cx="210439" cy="75946"/>
            </a:xfrm>
            <a:custGeom>
              <a:avLst/>
              <a:gdLst/>
              <a:ahLst/>
              <a:cxnLst/>
              <a:rect l="0" t="0" r="0" b="0"/>
              <a:pathLst>
                <a:path w="210439" h="75946">
                  <a:moveTo>
                    <a:pt x="137795" y="0"/>
                  </a:moveTo>
                  <a:lnTo>
                    <a:pt x="210439" y="44704"/>
                  </a:lnTo>
                  <a:lnTo>
                    <a:pt x="131064" y="75946"/>
                  </a:lnTo>
                  <a:lnTo>
                    <a:pt x="134147" y="41163"/>
                  </a:lnTo>
                  <a:lnTo>
                    <a:pt x="0" y="29211"/>
                  </a:lnTo>
                  <a:lnTo>
                    <a:pt x="508" y="22861"/>
                  </a:lnTo>
                  <a:lnTo>
                    <a:pt x="134710" y="34807"/>
                  </a:lnTo>
                  <a:lnTo>
                    <a:pt x="137795"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408" name="Shape 1577">
              <a:extLst>
                <a:ext uri="{FF2B5EF4-FFF2-40B4-BE49-F238E27FC236}">
                  <a16:creationId xmlns:a16="http://schemas.microsoft.com/office/drawing/2014/main" id="{1051DB94-9307-8547-6033-DA4A20460028}"/>
                </a:ext>
              </a:extLst>
            </p:cNvPr>
            <p:cNvSpPr/>
            <p:nvPr/>
          </p:nvSpPr>
          <p:spPr>
            <a:xfrm>
              <a:off x="3174111" y="3190443"/>
              <a:ext cx="187198" cy="76200"/>
            </a:xfrm>
            <a:custGeom>
              <a:avLst/>
              <a:gdLst/>
              <a:ahLst/>
              <a:cxnLst/>
              <a:rect l="0" t="0" r="0" b="0"/>
              <a:pathLst>
                <a:path w="187198" h="76200">
                  <a:moveTo>
                    <a:pt x="110236" y="0"/>
                  </a:moveTo>
                  <a:lnTo>
                    <a:pt x="187198" y="36576"/>
                  </a:lnTo>
                  <a:lnTo>
                    <a:pt x="111760" y="76200"/>
                  </a:lnTo>
                  <a:lnTo>
                    <a:pt x="111061" y="41281"/>
                  </a:lnTo>
                  <a:lnTo>
                    <a:pt x="127" y="43562"/>
                  </a:lnTo>
                  <a:lnTo>
                    <a:pt x="0" y="37212"/>
                  </a:lnTo>
                  <a:lnTo>
                    <a:pt x="110934" y="34931"/>
                  </a:lnTo>
                  <a:lnTo>
                    <a:pt x="110236"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409" name="Shape 1578">
              <a:extLst>
                <a:ext uri="{FF2B5EF4-FFF2-40B4-BE49-F238E27FC236}">
                  <a16:creationId xmlns:a16="http://schemas.microsoft.com/office/drawing/2014/main" id="{843188EA-0987-D645-1626-E9E858E2E8B2}"/>
                </a:ext>
              </a:extLst>
            </p:cNvPr>
            <p:cNvSpPr/>
            <p:nvPr/>
          </p:nvSpPr>
          <p:spPr>
            <a:xfrm>
              <a:off x="4062222" y="3196539"/>
              <a:ext cx="353314" cy="76200"/>
            </a:xfrm>
            <a:custGeom>
              <a:avLst/>
              <a:gdLst/>
              <a:ahLst/>
              <a:cxnLst/>
              <a:rect l="0" t="0" r="0" b="0"/>
              <a:pathLst>
                <a:path w="353314" h="76200">
                  <a:moveTo>
                    <a:pt x="276733" y="0"/>
                  </a:moveTo>
                  <a:lnTo>
                    <a:pt x="353314" y="37338"/>
                  </a:lnTo>
                  <a:lnTo>
                    <a:pt x="277622" y="76200"/>
                  </a:lnTo>
                  <a:lnTo>
                    <a:pt x="277214" y="41282"/>
                  </a:lnTo>
                  <a:lnTo>
                    <a:pt x="127" y="44196"/>
                  </a:lnTo>
                  <a:lnTo>
                    <a:pt x="0" y="37846"/>
                  </a:lnTo>
                  <a:lnTo>
                    <a:pt x="277140" y="34931"/>
                  </a:lnTo>
                  <a:lnTo>
                    <a:pt x="276733"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410" name="Shape 1579">
              <a:extLst>
                <a:ext uri="{FF2B5EF4-FFF2-40B4-BE49-F238E27FC236}">
                  <a16:creationId xmlns:a16="http://schemas.microsoft.com/office/drawing/2014/main" id="{4E850CA9-177F-985F-2F2C-34312489DF9B}"/>
                </a:ext>
              </a:extLst>
            </p:cNvPr>
            <p:cNvSpPr/>
            <p:nvPr/>
          </p:nvSpPr>
          <p:spPr>
            <a:xfrm>
              <a:off x="4807077" y="1894281"/>
              <a:ext cx="76200" cy="1012698"/>
            </a:xfrm>
            <a:custGeom>
              <a:avLst/>
              <a:gdLst/>
              <a:ahLst/>
              <a:cxnLst/>
              <a:rect l="0" t="0" r="0" b="0"/>
              <a:pathLst>
                <a:path w="76200" h="1012698">
                  <a:moveTo>
                    <a:pt x="21971" y="0"/>
                  </a:moveTo>
                  <a:lnTo>
                    <a:pt x="41267" y="936492"/>
                  </a:lnTo>
                  <a:lnTo>
                    <a:pt x="76200" y="935736"/>
                  </a:lnTo>
                  <a:lnTo>
                    <a:pt x="39624" y="1012698"/>
                  </a:lnTo>
                  <a:lnTo>
                    <a:pt x="0" y="937387"/>
                  </a:lnTo>
                  <a:lnTo>
                    <a:pt x="34917" y="936630"/>
                  </a:lnTo>
                  <a:lnTo>
                    <a:pt x="15621" y="127"/>
                  </a:lnTo>
                  <a:lnTo>
                    <a:pt x="21971"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411" name="Shape 1580">
              <a:extLst>
                <a:ext uri="{FF2B5EF4-FFF2-40B4-BE49-F238E27FC236}">
                  <a16:creationId xmlns:a16="http://schemas.microsoft.com/office/drawing/2014/main" id="{5FF6D8FB-6A0F-B414-B0B7-9BF7799D36C0}"/>
                </a:ext>
              </a:extLst>
            </p:cNvPr>
            <p:cNvSpPr/>
            <p:nvPr/>
          </p:nvSpPr>
          <p:spPr>
            <a:xfrm>
              <a:off x="514350" y="541223"/>
              <a:ext cx="76073" cy="623316"/>
            </a:xfrm>
            <a:custGeom>
              <a:avLst/>
              <a:gdLst/>
              <a:ahLst/>
              <a:cxnLst/>
              <a:rect l="0" t="0" r="0" b="0"/>
              <a:pathLst>
                <a:path w="76073" h="623316">
                  <a:moveTo>
                    <a:pt x="27305" y="0"/>
                  </a:moveTo>
                  <a:lnTo>
                    <a:pt x="33655" y="0"/>
                  </a:lnTo>
                  <a:lnTo>
                    <a:pt x="41227" y="547074"/>
                  </a:lnTo>
                  <a:lnTo>
                    <a:pt x="76073" y="546608"/>
                  </a:lnTo>
                  <a:lnTo>
                    <a:pt x="39116" y="623316"/>
                  </a:lnTo>
                  <a:lnTo>
                    <a:pt x="0" y="547624"/>
                  </a:lnTo>
                  <a:lnTo>
                    <a:pt x="34877" y="547158"/>
                  </a:lnTo>
                  <a:lnTo>
                    <a:pt x="27305"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24983543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1433</TotalTime>
  <Words>2014</Words>
  <Application>Microsoft Office PowerPoint</Application>
  <PresentationFormat>Widescreen</PresentationFormat>
  <Paragraphs>157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Times New Roman</vt:lpstr>
      <vt:lpstr>Trebuchet MS</vt:lpstr>
      <vt:lpstr>Wingdings 3</vt:lpstr>
      <vt:lpstr>Facet</vt:lpstr>
      <vt:lpstr>VISVESVARAYA  TECHNOLOGICAL   UNIVERSITY Jnana Sangama, Belagavi, Karnataka 590018. J N N College of Engineering Navule, Savalanga Road, Shivamogga, Karnataka 577204. Department of  Master of Computer Applications Major Project Presentation on “Predicting the Quality of Fruit using Machine Learning" Submitted by KEERTHANA S N  4JN20MC013 For  the academic year 2021-22 Under the Guidance of Dr  Sunitha G P Associate Professor Dept of MCA, JNNCE, Shivamogga 2021-2022 </vt:lpstr>
      <vt:lpstr>ABSTRACT</vt:lpstr>
      <vt:lpstr>CONTENTS</vt:lpstr>
      <vt:lpstr>INTRODUCTION</vt:lpstr>
      <vt:lpstr>Motivation</vt:lpstr>
      <vt:lpstr>Problem Statement   To design a system which automatically detect the quality of fruit using a machine learning model.   Objectives   1. To identify the object using  the Machine learning Model.  2. To design the CNN model for Quality prediction.  </vt:lpstr>
      <vt:lpstr>PRIOR-ART</vt:lpstr>
      <vt:lpstr>SYSTEM REQUIREMENTS    </vt:lpstr>
      <vt:lpstr>SYSTEM DESIGN</vt:lpstr>
      <vt:lpstr>Firstly, we labelling the different fruits. The categorization of fruit based on the fruit type on the different folders.  After the label. The training dataset we read the image using the get data set and after this list the map importing the class as intake. To create model into RGB colour.  Acquisition of image  The image acquisition for obtaining an image starting with computer or coming out of a storage of fruits data set is referred to as image acquisition. The picture was taken in the web cam or a regular picture from the already stored data.   The images are capturing using the webcam and images are stored in the training data set. In the below figure shows the capturing images.     </vt:lpstr>
      <vt:lpstr>In the pre-processing pictures are collected, It is upgrading the input image, which includes noise removal and size clarifying to improve the picture. In our project used the im_read, im_shape, im_resize, color_bgr2gray.In the below figure explained about the preprocessing process firstly, The images are taken as input and applying the filter. After the filtering. Its converts the colour image to grey scale conversion and removing the noise. To detect the edge and given the pre processed output.</vt:lpstr>
      <vt:lpstr>It is primarily done to reduce the difficulty of processing the photos. The quality is recognised placed on the colour and shaping the behaviours that specify the bug in the fruit photos. After the extracting, CNN based networks (CNNs) are currently a more general class of models for classifying and recognising images, according to the CNN categorization.  The main benefit of CNN is that, in comparison to other classifying algorithms, it requires much less pre-processing time.  It processes the incoming data, trains the model, and then quickly prepares the crucial data to improve the sorting process.   </vt:lpstr>
      <vt:lpstr>CNN Algorithm   Step1: Fruits Image are stored in the different folders.  Step2: The labelled folder is subjected for CNN model creation.  Step3: By 6 layers of relu layer to develop CNN model.  Step4: Convolutional 2 dimension and max pooling, white spreading and flattening are carried out to make model strong.  Step5: By giving input image to already existed model we can able to forecast the class of the predicted image.  </vt:lpstr>
      <vt:lpstr>RESULTS</vt:lpstr>
      <vt:lpstr>In this below figure it will recognised the fruit and the status of the fruit like high, medium and low. It gave the result of the  fruit is Apple and the status of the fruit is high.                                                                                     Fruit recognition and status of apple                                                                                     </vt:lpstr>
      <vt:lpstr>In this below figure it will recognized the fruit and the status of the fruit like high, medium and low. It gave the result of the  fruit is Grape and the status of the fruit is medium.                                                                         Fruit recognition and status of a Grape                                                                                                                                                                              </vt:lpstr>
      <vt:lpstr>In this below figure it will recognized the fruit  and the status of the fruit like high, medium and low. It given the result of the  fruit is Banana and the status of the fruit is medium.                                                                                           Fruit recognition and status of Banana                                                                                                     </vt:lpstr>
      <vt:lpstr>In this below figure it will recognized the fruit and the status of the fruit like high, medium and low. It gave the result of the  fruit is Orange and the status of the fruit is low.                                                   Fruit recognition and status of orange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QUALITY OF FRUIT USING MACHINE LEARNING TECHNIQUE</dc:title>
  <dc:creator>Keerthana S N</dc:creator>
  <cp:lastModifiedBy>Keerthana S N</cp:lastModifiedBy>
  <cp:revision>538</cp:revision>
  <dcterms:created xsi:type="dcterms:W3CDTF">2022-06-20T02:57:12Z</dcterms:created>
  <dcterms:modified xsi:type="dcterms:W3CDTF">2022-09-13T04:51:19Z</dcterms:modified>
</cp:coreProperties>
</file>