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9991" y="883665"/>
            <a:ext cx="3852417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991" y="883665"/>
            <a:ext cx="385000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AIR</a:t>
            </a:r>
            <a:r>
              <a:rPr dirty="0" spc="-15"/>
              <a:t> QUALITY</a:t>
            </a:r>
            <a:r>
              <a:rPr dirty="0" spc="-5"/>
              <a:t> </a:t>
            </a:r>
            <a:r>
              <a:rPr dirty="0" spc="-2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328217"/>
            <a:ext cx="5886450" cy="14052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u="sng" sz="1600" spc="1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Introduction</a:t>
            </a:r>
            <a:r>
              <a:rPr dirty="0" sz="1600" spc="10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  <a:p>
            <a:pPr marL="12700" marR="5080" indent="597535">
              <a:lnSpc>
                <a:spcPct val="1084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Air quality </a:t>
            </a:r>
            <a:r>
              <a:rPr dirty="0" sz="1100" spc="-5">
                <a:latin typeface="Calibri"/>
                <a:cs typeface="Calibri"/>
              </a:rPr>
              <a:t>monitoring </a:t>
            </a:r>
            <a:r>
              <a:rPr dirty="0" sz="1100">
                <a:latin typeface="Calibri"/>
                <a:cs typeface="Calibri"/>
              </a:rPr>
              <a:t>based </a:t>
            </a:r>
            <a:r>
              <a:rPr dirty="0" sz="1100" spc="-5">
                <a:latin typeface="Calibri"/>
                <a:cs typeface="Calibri"/>
              </a:rPr>
              <a:t>on the </a:t>
            </a:r>
            <a:r>
              <a:rPr dirty="0" sz="1100">
                <a:latin typeface="Calibri"/>
                <a:cs typeface="Calibri"/>
              </a:rPr>
              <a:t>Internet </a:t>
            </a:r>
            <a:r>
              <a:rPr dirty="0" sz="1100" spc="-5">
                <a:latin typeface="Calibri"/>
                <a:cs typeface="Calibri"/>
              </a:rPr>
              <a:t>of Things </a:t>
            </a:r>
            <a:r>
              <a:rPr dirty="0" sz="1100" spc="-10">
                <a:latin typeface="Calibri"/>
                <a:cs typeface="Calibri"/>
              </a:rPr>
              <a:t>(IOT)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revolutionizing the </a:t>
            </a:r>
            <a:r>
              <a:rPr dirty="0" sz="1100" spc="-15">
                <a:latin typeface="Calibri"/>
                <a:cs typeface="Calibri"/>
              </a:rPr>
              <a:t>way </a:t>
            </a:r>
            <a:r>
              <a:rPr dirty="0" sz="1100">
                <a:latin typeface="Calibri"/>
                <a:cs typeface="Calibri"/>
              </a:rPr>
              <a:t>we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understand </a:t>
            </a:r>
            <a:r>
              <a:rPr dirty="0" sz="1100">
                <a:latin typeface="Calibri"/>
                <a:cs typeface="Calibri"/>
              </a:rPr>
              <a:t>and manage air </a:t>
            </a:r>
            <a:r>
              <a:rPr dirty="0" sz="1100" spc="-5">
                <a:latin typeface="Calibri"/>
                <a:cs typeface="Calibri"/>
              </a:rPr>
              <a:t>pollution. </a:t>
            </a:r>
            <a:r>
              <a:rPr dirty="0" sz="1100">
                <a:latin typeface="Calibri"/>
                <a:cs typeface="Calibri"/>
              </a:rPr>
              <a:t>In an </a:t>
            </a:r>
            <a:r>
              <a:rPr dirty="0" sz="1100" spc="-10">
                <a:latin typeface="Calibri"/>
                <a:cs typeface="Calibri"/>
              </a:rPr>
              <a:t>era </a:t>
            </a:r>
            <a:r>
              <a:rPr dirty="0" sz="1100" spc="-5">
                <a:latin typeface="Calibri"/>
                <a:cs typeface="Calibri"/>
              </a:rPr>
              <a:t>where </a:t>
            </a:r>
            <a:r>
              <a:rPr dirty="0" sz="1100" spc="-10">
                <a:latin typeface="Calibri"/>
                <a:cs typeface="Calibri"/>
              </a:rPr>
              <a:t>environmental </a:t>
            </a:r>
            <a:r>
              <a:rPr dirty="0" sz="1100" spc="-5">
                <a:latin typeface="Calibri"/>
                <a:cs typeface="Calibri"/>
              </a:rPr>
              <a:t>concerns </a:t>
            </a:r>
            <a:r>
              <a:rPr dirty="0" sz="1100">
                <a:latin typeface="Calibri"/>
                <a:cs typeface="Calibri"/>
              </a:rPr>
              <a:t>and public health </a:t>
            </a:r>
            <a:r>
              <a:rPr dirty="0" sz="1100" spc="-1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 paramount,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IOT-powered</a:t>
            </a:r>
            <a:r>
              <a:rPr dirty="0" sz="1100">
                <a:latin typeface="Calibri"/>
                <a:cs typeface="Calibri"/>
              </a:rPr>
              <a:t> air quality </a:t>
            </a:r>
            <a:r>
              <a:rPr dirty="0" sz="1100" spc="-5">
                <a:latin typeface="Calibri"/>
                <a:cs typeface="Calibri"/>
              </a:rPr>
              <a:t>monitoring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systems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emerged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invaluable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tools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gathering </a:t>
            </a:r>
            <a:r>
              <a:rPr dirty="0" sz="1100" spc="-5">
                <a:latin typeface="Calibri"/>
                <a:cs typeface="Calibri"/>
              </a:rPr>
              <a:t> real-time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air </a:t>
            </a:r>
            <a:r>
              <a:rPr dirty="0" sz="1100" spc="-5">
                <a:latin typeface="Calibri"/>
                <a:cs typeface="Calibri"/>
              </a:rPr>
              <a:t>pollutants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conditions.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innovative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technology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harnesses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network of interconnected </a:t>
            </a:r>
            <a:r>
              <a:rPr dirty="0" sz="1100" spc="-10">
                <a:latin typeface="Calibri"/>
                <a:cs typeface="Calibri"/>
              </a:rPr>
              <a:t>sensors </a:t>
            </a:r>
            <a:r>
              <a:rPr dirty="0" sz="1100">
                <a:latin typeface="Calibri"/>
                <a:cs typeface="Calibri"/>
              </a:rPr>
              <a:t>and devices </a:t>
            </a:r>
            <a:r>
              <a:rPr dirty="0" sz="1100" spc="-5">
                <a:latin typeface="Calibri"/>
                <a:cs typeface="Calibri"/>
              </a:rPr>
              <a:t>to continuously measure </a:t>
            </a:r>
            <a:r>
              <a:rPr dirty="0" sz="1100">
                <a:latin typeface="Calibri"/>
                <a:cs typeface="Calibri"/>
              </a:rPr>
              <a:t>air </a:t>
            </a:r>
            <a:r>
              <a:rPr dirty="0" sz="1100" spc="-5">
                <a:latin typeface="Calibri"/>
                <a:cs typeface="Calibri"/>
              </a:rPr>
              <a:t>quality parameters, 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particulate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matter,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gases,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temperature,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humidity,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among </a:t>
            </a:r>
            <a:r>
              <a:rPr dirty="0" sz="1100" spc="-10">
                <a:latin typeface="Calibri"/>
                <a:cs typeface="Calibri"/>
              </a:rPr>
              <a:t>others.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35602"/>
            <a:ext cx="15735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600" spc="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Components</a:t>
            </a:r>
            <a:r>
              <a:rPr dirty="0" u="sng" sz="1600" spc="-4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600" spc="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Used</a:t>
            </a:r>
            <a:r>
              <a:rPr dirty="0" sz="1600" spc="5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990591"/>
            <a:ext cx="5902960" cy="1022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IR</a:t>
            </a:r>
            <a:r>
              <a:rPr dirty="0" sz="90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UALITY</a:t>
            </a:r>
            <a:r>
              <a:rPr dirty="0" sz="900" spc="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ENSORS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02920">
              <a:lnSpc>
                <a:spcPct val="108500"/>
              </a:lnSpc>
              <a:spcBef>
                <a:spcPts val="795"/>
              </a:spcBef>
            </a:pPr>
            <a:r>
              <a:rPr dirty="0" sz="1100" spc="-5">
                <a:latin typeface="Calibri"/>
                <a:cs typeface="Calibri"/>
              </a:rPr>
              <a:t>These </a:t>
            </a:r>
            <a:r>
              <a:rPr dirty="0" sz="1100" spc="-10">
                <a:latin typeface="Calibri"/>
                <a:cs typeface="Calibri"/>
              </a:rPr>
              <a:t>sensors </a:t>
            </a:r>
            <a:r>
              <a:rPr dirty="0" sz="1100">
                <a:latin typeface="Calibri"/>
                <a:cs typeface="Calibri"/>
              </a:rPr>
              <a:t>are at the heart </a:t>
            </a:r>
            <a:r>
              <a:rPr dirty="0" sz="1100" spc="-5">
                <a:latin typeface="Calibri"/>
                <a:cs typeface="Calibri"/>
              </a:rPr>
              <a:t>of the </a:t>
            </a:r>
            <a:r>
              <a:rPr dirty="0" sz="1100" spc="-10">
                <a:latin typeface="Calibri"/>
                <a:cs typeface="Calibri"/>
              </a:rPr>
              <a:t>system </a:t>
            </a:r>
            <a:r>
              <a:rPr dirty="0" sz="1100" spc="5">
                <a:latin typeface="Calibri"/>
                <a:cs typeface="Calibri"/>
              </a:rPr>
              <a:t>and </a:t>
            </a:r>
            <a:r>
              <a:rPr dirty="0" sz="1100" spc="-1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responsible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measuring </a:t>
            </a:r>
            <a:r>
              <a:rPr dirty="0" sz="1100" spc="-5">
                <a:latin typeface="Calibri"/>
                <a:cs typeface="Calibri"/>
              </a:rPr>
              <a:t>various </a:t>
            </a:r>
            <a:r>
              <a:rPr dirty="0" sz="1100">
                <a:latin typeface="Calibri"/>
                <a:cs typeface="Calibri"/>
              </a:rPr>
              <a:t>air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 </a:t>
            </a:r>
            <a:r>
              <a:rPr dirty="0" sz="1100" spc="-10">
                <a:latin typeface="Calibri"/>
                <a:cs typeface="Calibri"/>
              </a:rPr>
              <a:t>parameters, </a:t>
            </a:r>
            <a:r>
              <a:rPr dirty="0" sz="1100" spc="-5">
                <a:latin typeface="Calibri"/>
                <a:cs typeface="Calibri"/>
              </a:rPr>
              <a:t>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particulate </a:t>
            </a:r>
            <a:r>
              <a:rPr dirty="0" sz="1100" spc="-10">
                <a:latin typeface="Calibri"/>
                <a:cs typeface="Calibri"/>
              </a:rPr>
              <a:t>matter </a:t>
            </a:r>
            <a:r>
              <a:rPr dirty="0" sz="1100" spc="-5">
                <a:latin typeface="Calibri"/>
                <a:cs typeface="Calibri"/>
              </a:rPr>
              <a:t>(PM2.5, PM10), gases (CO2, </a:t>
            </a:r>
            <a:r>
              <a:rPr dirty="0" sz="1100" spc="-10">
                <a:latin typeface="Calibri"/>
                <a:cs typeface="Calibri"/>
              </a:rPr>
              <a:t>CO, </a:t>
            </a:r>
            <a:r>
              <a:rPr dirty="0" sz="1100">
                <a:latin typeface="Calibri"/>
                <a:cs typeface="Calibri"/>
              </a:rPr>
              <a:t>NO2, </a:t>
            </a:r>
            <a:r>
              <a:rPr dirty="0" sz="1100" spc="-5">
                <a:latin typeface="Calibri"/>
                <a:cs typeface="Calibri"/>
              </a:rPr>
              <a:t>SO2), temperature,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humidity,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10">
                <a:latin typeface="Calibri"/>
                <a:cs typeface="Calibri"/>
              </a:rPr>
              <a:t>more. </a:t>
            </a:r>
            <a:r>
              <a:rPr dirty="0" sz="1100">
                <a:latin typeface="Calibri"/>
                <a:cs typeface="Calibri"/>
              </a:rPr>
              <a:t>Common </a:t>
            </a:r>
            <a:r>
              <a:rPr dirty="0" sz="1100" spc="-5">
                <a:latin typeface="Calibri"/>
                <a:cs typeface="Calibri"/>
              </a:rPr>
              <a:t>types include optical particle counters, gas </a:t>
            </a:r>
            <a:r>
              <a:rPr dirty="0" sz="1100" spc="-10">
                <a:latin typeface="Calibri"/>
                <a:cs typeface="Calibri"/>
              </a:rPr>
              <a:t>sensors,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10">
                <a:latin typeface="Calibri"/>
                <a:cs typeface="Calibri"/>
              </a:rPr>
              <a:t>environmental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sensors.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386829"/>
            <a:ext cx="5933440" cy="840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ICROCONTROLLERS</a:t>
            </a: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33400">
              <a:lnSpc>
                <a:spcPct val="108300"/>
              </a:lnSpc>
              <a:spcBef>
                <a:spcPts val="800"/>
              </a:spcBef>
            </a:pPr>
            <a:r>
              <a:rPr dirty="0" sz="1100" spc="-10">
                <a:latin typeface="Calibri"/>
                <a:cs typeface="Calibri"/>
              </a:rPr>
              <a:t>Microcontrollers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microprocessors</a:t>
            </a:r>
            <a:r>
              <a:rPr dirty="0" sz="1100">
                <a:latin typeface="Calibri"/>
                <a:cs typeface="Calibri"/>
              </a:rPr>
              <a:t> (e.g.,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Arduino,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Raspberry Pi)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 to interface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">
                <a:latin typeface="Calibri"/>
                <a:cs typeface="Calibri"/>
              </a:rPr>
              <a:t> the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sensors, </a:t>
            </a:r>
            <a:r>
              <a:rPr dirty="0" sz="1100" spc="-5">
                <a:latin typeface="Calibri"/>
                <a:cs typeface="Calibri"/>
              </a:rPr>
              <a:t>collect data,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transmit </a:t>
            </a:r>
            <a:r>
              <a:rPr dirty="0" sz="110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to the cloud or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central </a:t>
            </a:r>
            <a:r>
              <a:rPr dirty="0" sz="1100" spc="-20">
                <a:latin typeface="Calibri"/>
                <a:cs typeface="Calibri"/>
              </a:rPr>
              <a:t>server. </a:t>
            </a:r>
            <a:r>
              <a:rPr dirty="0" sz="1100">
                <a:latin typeface="Calibri"/>
                <a:cs typeface="Calibri"/>
              </a:rPr>
              <a:t>They also </a:t>
            </a:r>
            <a:r>
              <a:rPr dirty="0" sz="1100" spc="-5">
                <a:latin typeface="Calibri"/>
                <a:cs typeface="Calibri"/>
              </a:rPr>
              <a:t>manage </a:t>
            </a:r>
            <a:r>
              <a:rPr dirty="0" sz="1100" spc="-10">
                <a:latin typeface="Calibri"/>
                <a:cs typeface="Calibri"/>
              </a:rPr>
              <a:t>power </a:t>
            </a:r>
            <a:r>
              <a:rPr dirty="0" sz="1100" spc="-5">
                <a:latin typeface="Calibri"/>
                <a:cs typeface="Calibri"/>
              </a:rPr>
              <a:t> consumption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 </a:t>
            </a:r>
            <a:r>
              <a:rPr dirty="0" sz="1100" spc="-5">
                <a:latin typeface="Calibri"/>
                <a:cs typeface="Calibri"/>
              </a:rPr>
              <a:t>processing.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00315"/>
            <a:ext cx="5913755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OMMUNICATION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ODULES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67055">
              <a:lnSpc>
                <a:spcPct val="109100"/>
              </a:lnSpc>
              <a:spcBef>
                <a:spcPts val="795"/>
              </a:spcBef>
            </a:pPr>
            <a:r>
              <a:rPr dirty="0" sz="1100" spc="-5">
                <a:latin typeface="Calibri"/>
                <a:cs typeface="Calibri"/>
              </a:rPr>
              <a:t>These modules</a:t>
            </a:r>
            <a:r>
              <a:rPr dirty="0" sz="1100">
                <a:latin typeface="Calibri"/>
                <a:cs typeface="Calibri"/>
              </a:rPr>
              <a:t> enable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transfer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from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microcontrollers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cloud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central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server.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communication technologies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include</a:t>
            </a:r>
            <a:r>
              <a:rPr dirty="0" sz="1100">
                <a:latin typeface="Calibri"/>
                <a:cs typeface="Calibri"/>
              </a:rPr>
              <a:t> Wi-Fi,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cellular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(3G/4G/5G),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Bluetooth.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633841"/>
            <a:ext cx="1344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NTERNET</a:t>
            </a:r>
            <a:r>
              <a:rPr dirty="0" sz="9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ONNECTIVITY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228"/>
            <a:ext cx="5958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638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Access </a:t>
            </a:r>
            <a:r>
              <a:rPr dirty="0" sz="1100" spc="-5">
                <a:latin typeface="Calibri"/>
                <a:cs typeface="Calibri"/>
              </a:rPr>
              <a:t>to the </a:t>
            </a:r>
            <a:r>
              <a:rPr dirty="0" sz="1100">
                <a:latin typeface="Calibri"/>
                <a:cs typeface="Calibri"/>
              </a:rPr>
              <a:t>internet is </a:t>
            </a:r>
            <a:r>
              <a:rPr dirty="0" sz="1100" spc="-5">
                <a:latin typeface="Calibri"/>
                <a:cs typeface="Calibri"/>
              </a:rPr>
              <a:t>crucial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 spc="-5">
                <a:latin typeface="Calibri"/>
                <a:cs typeface="Calibri"/>
              </a:rPr>
              <a:t>transmitting </a:t>
            </a:r>
            <a:r>
              <a:rPr dirty="0" sz="1100" spc="-10">
                <a:latin typeface="Calibri"/>
                <a:cs typeface="Calibri"/>
              </a:rPr>
              <a:t>data </a:t>
            </a:r>
            <a:r>
              <a:rPr dirty="0" sz="1100" spc="-5">
                <a:latin typeface="Calibri"/>
                <a:cs typeface="Calibri"/>
              </a:rPr>
              <a:t>to remote servers or cloud platforms. This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through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Wi-Fi </a:t>
            </a:r>
            <a:r>
              <a:rPr dirty="0" sz="1100" spc="-5">
                <a:latin typeface="Calibri"/>
                <a:cs typeface="Calibri"/>
              </a:rPr>
              <a:t>networks,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cellular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wired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Ethernet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connections.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46047"/>
            <a:ext cx="5848350" cy="65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LOUD</a:t>
            </a:r>
            <a:r>
              <a:rPr dirty="0" sz="900" spc="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LATFORM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 OR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ERVER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sent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cloud-based platform or</a:t>
            </a:r>
            <a:r>
              <a:rPr dirty="0" sz="1100">
                <a:latin typeface="Calibri"/>
                <a:cs typeface="Calibri"/>
              </a:rPr>
              <a:t> a </a:t>
            </a:r>
            <a:r>
              <a:rPr dirty="0" sz="1100" spc="-5">
                <a:latin typeface="Calibri"/>
                <a:cs typeface="Calibri"/>
              </a:rPr>
              <a:t>central</a:t>
            </a:r>
            <a:r>
              <a:rPr dirty="0" sz="1100">
                <a:latin typeface="Calibri"/>
                <a:cs typeface="Calibri"/>
              </a:rPr>
              <a:t> server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storage, </a:t>
            </a:r>
            <a:r>
              <a:rPr dirty="0" sz="1100" spc="-5">
                <a:latin typeface="Calibri"/>
                <a:cs typeface="Calibri"/>
              </a:rPr>
              <a:t>processing,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analysis.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alibri"/>
                <a:cs typeface="Calibri"/>
              </a:rPr>
              <a:t>Popular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cloud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platforms include </a:t>
            </a:r>
            <a:r>
              <a:rPr dirty="0" sz="1100" spc="-10">
                <a:latin typeface="Calibri"/>
                <a:cs typeface="Calibri"/>
              </a:rPr>
              <a:t>AWS,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Azure,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Google</a:t>
            </a:r>
            <a:r>
              <a:rPr dirty="0" sz="1100" spc="-5">
                <a:latin typeface="Calibri"/>
                <a:cs typeface="Calibri"/>
              </a:rPr>
              <a:t> Cloud,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custom-built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servers.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76524"/>
            <a:ext cx="5839460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900" spc="-20" b="1">
                <a:solidFill>
                  <a:srgbClr val="C00000"/>
                </a:solidFill>
                <a:latin typeface="Calibri"/>
                <a:cs typeface="Calibri"/>
              </a:rPr>
              <a:t>ATA</a:t>
            </a:r>
            <a:r>
              <a:rPr dirty="0" sz="900" spc="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ROCESSING</a:t>
            </a:r>
            <a:r>
              <a:rPr dirty="0" sz="900" spc="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900" spc="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900" spc="5" b="1">
                <a:solidFill>
                  <a:srgbClr val="C00000"/>
                </a:solidFill>
                <a:latin typeface="Calibri"/>
                <a:cs typeface="Calibri"/>
              </a:rPr>
              <a:t>NALYSIS</a:t>
            </a:r>
            <a:r>
              <a:rPr dirty="0" sz="900" spc="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OFTWARE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67055">
              <a:lnSpc>
                <a:spcPct val="109100"/>
              </a:lnSpc>
              <a:spcBef>
                <a:spcPts val="795"/>
              </a:spcBef>
            </a:pPr>
            <a:r>
              <a:rPr dirty="0" sz="1100" spc="-10">
                <a:latin typeface="Calibri"/>
                <a:cs typeface="Calibri"/>
              </a:rPr>
              <a:t>Software </a:t>
            </a:r>
            <a:r>
              <a:rPr dirty="0" sz="1100" spc="-5">
                <a:latin typeface="Calibri"/>
                <a:cs typeface="Calibri"/>
              </a:rPr>
              <a:t>applications </a:t>
            </a:r>
            <a:r>
              <a:rPr dirty="0" sz="1100">
                <a:latin typeface="Calibri"/>
                <a:cs typeface="Calibri"/>
              </a:rPr>
              <a:t>and algorithms </a:t>
            </a:r>
            <a:r>
              <a:rPr dirty="0" sz="1100" spc="-10">
                <a:latin typeface="Calibri"/>
                <a:cs typeface="Calibri"/>
              </a:rPr>
              <a:t>are used </a:t>
            </a:r>
            <a:r>
              <a:rPr dirty="0" sz="1100" spc="-5">
                <a:latin typeface="Calibri"/>
                <a:cs typeface="Calibri"/>
              </a:rPr>
              <a:t>to process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analyze the </a:t>
            </a:r>
            <a:r>
              <a:rPr dirty="0" sz="1100" spc="-10">
                <a:latin typeface="Calibri"/>
                <a:cs typeface="Calibri"/>
              </a:rPr>
              <a:t>raw data </a:t>
            </a:r>
            <a:r>
              <a:rPr dirty="0" sz="1100">
                <a:latin typeface="Calibri"/>
                <a:cs typeface="Calibri"/>
              </a:rPr>
              <a:t>collected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 the </a:t>
            </a:r>
            <a:r>
              <a:rPr dirty="0" sz="1100" spc="-10">
                <a:latin typeface="Calibri"/>
                <a:cs typeface="Calibri"/>
              </a:rPr>
              <a:t>sensors.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 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include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calculating</a:t>
            </a:r>
            <a:r>
              <a:rPr dirty="0" sz="1100">
                <a:latin typeface="Calibri"/>
                <a:cs typeface="Calibri"/>
              </a:rPr>
              <a:t> air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 </a:t>
            </a:r>
            <a:r>
              <a:rPr dirty="0" sz="1100" spc="-5">
                <a:latin typeface="Calibri"/>
                <a:cs typeface="Calibri"/>
              </a:rPr>
              <a:t>indices,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identifying </a:t>
            </a:r>
            <a:r>
              <a:rPr dirty="0" sz="1100" spc="-5">
                <a:latin typeface="Calibri"/>
                <a:cs typeface="Calibri"/>
              </a:rPr>
              <a:t>trends,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generating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alerts.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710177"/>
            <a:ext cx="5783580" cy="660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SER</a:t>
            </a:r>
            <a:r>
              <a:rPr dirty="0" sz="9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NTERFACE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67055">
              <a:lnSpc>
                <a:spcPct val="109100"/>
              </a:lnSpc>
              <a:spcBef>
                <a:spcPts val="790"/>
              </a:spcBef>
            </a:pPr>
            <a:r>
              <a:rPr dirty="0" sz="1100" spc="-5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make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accessible to end-users,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user-friendly interface</a:t>
            </a:r>
            <a:r>
              <a:rPr dirty="0" sz="1100">
                <a:latin typeface="Calibri"/>
                <a:cs typeface="Calibri"/>
              </a:rPr>
              <a:t> 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provided.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web-based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dashboard,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mobile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app,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notifications,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depending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target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audience.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743703"/>
            <a:ext cx="5814695" cy="840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LERTING AND</a:t>
            </a:r>
            <a:r>
              <a:rPr dirty="0" sz="900" spc="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OTIFICATION</a:t>
            </a:r>
            <a:r>
              <a:rPr dirty="0" sz="900" spc="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YSTEM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33400">
              <a:lnSpc>
                <a:spcPct val="108200"/>
              </a:lnSpc>
              <a:spcBef>
                <a:spcPts val="800"/>
              </a:spcBef>
            </a:pPr>
            <a:r>
              <a:rPr dirty="0" sz="1100">
                <a:latin typeface="Calibri"/>
                <a:cs typeface="Calibri"/>
              </a:rPr>
              <a:t>An </a:t>
            </a:r>
            <a:r>
              <a:rPr dirty="0" sz="1100" spc="-5">
                <a:latin typeface="Calibri"/>
                <a:cs typeface="Calibri"/>
              </a:rPr>
              <a:t>automated </a:t>
            </a:r>
            <a:r>
              <a:rPr dirty="0" sz="1100" spc="-10">
                <a:latin typeface="Calibri"/>
                <a:cs typeface="Calibri"/>
              </a:rPr>
              <a:t>system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set up to </a:t>
            </a:r>
            <a:r>
              <a:rPr dirty="0" sz="1100">
                <a:latin typeface="Calibri"/>
                <a:cs typeface="Calibri"/>
              </a:rPr>
              <a:t>trigger </a:t>
            </a:r>
            <a:r>
              <a:rPr dirty="0" sz="1100" spc="-5">
                <a:latin typeface="Calibri"/>
                <a:cs typeface="Calibri"/>
              </a:rPr>
              <a:t>alerts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notifications </a:t>
            </a:r>
            <a:r>
              <a:rPr dirty="0" sz="1100">
                <a:latin typeface="Calibri"/>
                <a:cs typeface="Calibri"/>
              </a:rPr>
              <a:t>when air quality </a:t>
            </a:r>
            <a:r>
              <a:rPr dirty="0" sz="1100" spc="-10">
                <a:latin typeface="Calibri"/>
                <a:cs typeface="Calibri"/>
              </a:rPr>
              <a:t>parameters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exceed </a:t>
            </a:r>
            <a:r>
              <a:rPr dirty="0" sz="1100" spc="-5">
                <a:latin typeface="Calibri"/>
                <a:cs typeface="Calibri"/>
              </a:rPr>
              <a:t>predefined thresholds. This </a:t>
            </a:r>
            <a:r>
              <a:rPr dirty="0" sz="1100" spc="-10">
                <a:latin typeface="Calibri"/>
                <a:cs typeface="Calibri"/>
              </a:rPr>
              <a:t>system </a:t>
            </a:r>
            <a:r>
              <a:rPr dirty="0" sz="1100" spc="-5">
                <a:latin typeface="Calibri"/>
                <a:cs typeface="Calibri"/>
              </a:rPr>
              <a:t>can send </a:t>
            </a:r>
            <a:r>
              <a:rPr dirty="0" sz="1100">
                <a:latin typeface="Calibri"/>
                <a:cs typeface="Calibri"/>
              </a:rPr>
              <a:t>alerts </a:t>
            </a:r>
            <a:r>
              <a:rPr dirty="0" sz="1100" spc="-5">
                <a:latin typeface="Calibri"/>
                <a:cs typeface="Calibri"/>
              </a:rPr>
              <a:t>to relevant </a:t>
            </a:r>
            <a:r>
              <a:rPr dirty="0" sz="1100" spc="-10">
                <a:latin typeface="Calibri"/>
                <a:cs typeface="Calibri"/>
              </a:rPr>
              <a:t>stakeholders, </a:t>
            </a:r>
            <a:r>
              <a:rPr dirty="0" sz="1100" spc="-5">
                <a:latin typeface="Calibri"/>
                <a:cs typeface="Calibri"/>
              </a:rPr>
              <a:t>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environmental</a:t>
            </a:r>
            <a:r>
              <a:rPr dirty="0" sz="1100" spc="-5">
                <a:latin typeface="Calibri"/>
                <a:cs typeface="Calibri"/>
              </a:rPr>
              <a:t> agencies,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health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public.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957061"/>
            <a:ext cx="5863590" cy="843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OWER</a:t>
            </a:r>
            <a:r>
              <a:rPr dirty="0" sz="9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b="1">
                <a:solidFill>
                  <a:srgbClr val="C00000"/>
                </a:solidFill>
                <a:latin typeface="Calibri"/>
                <a:cs typeface="Calibri"/>
              </a:rPr>
              <a:t>UPPLY</a:t>
            </a:r>
            <a:r>
              <a:rPr dirty="0" sz="110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24510">
              <a:lnSpc>
                <a:spcPct val="109100"/>
              </a:lnSpc>
              <a:spcBef>
                <a:spcPts val="790"/>
              </a:spcBef>
            </a:pPr>
            <a:r>
              <a:rPr dirty="0" sz="1100" spc="-5">
                <a:latin typeface="Calibri"/>
                <a:cs typeface="Calibri"/>
              </a:rPr>
              <a:t>Depending on the deployment location, </a:t>
            </a:r>
            <a:r>
              <a:rPr dirty="0" sz="1100" spc="-10">
                <a:latin typeface="Calibri"/>
                <a:cs typeface="Calibri"/>
              </a:rPr>
              <a:t>power sources </a:t>
            </a:r>
            <a:r>
              <a:rPr dirty="0" sz="1100" spc="-5">
                <a:latin typeface="Calibri"/>
                <a:cs typeface="Calibri"/>
              </a:rPr>
              <a:t>like batteries, solar </a:t>
            </a:r>
            <a:r>
              <a:rPr dirty="0" sz="1100">
                <a:latin typeface="Calibri"/>
                <a:cs typeface="Calibri"/>
              </a:rPr>
              <a:t>panels, </a:t>
            </a:r>
            <a:r>
              <a:rPr dirty="0" sz="1100" spc="-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grid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connections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power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microcontrollers.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Energy-efficient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design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essential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prolonged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operation.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173594"/>
            <a:ext cx="5723255" cy="65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NCLOSURES</a:t>
            </a:r>
            <a:r>
              <a:rPr dirty="0" sz="9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EATHERPROOFING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33400">
              <a:lnSpc>
                <a:spcPct val="107300"/>
              </a:lnSpc>
              <a:spcBef>
                <a:spcPts val="820"/>
              </a:spcBef>
            </a:pPr>
            <a:r>
              <a:rPr dirty="0" sz="1100" spc="-5">
                <a:latin typeface="Calibri"/>
                <a:cs typeface="Calibri"/>
              </a:rPr>
              <a:t>Outdoor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protective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enclosures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shield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factors</a:t>
            </a:r>
            <a:r>
              <a:rPr dirty="0" sz="1100" spc="-5">
                <a:latin typeface="Calibri"/>
                <a:cs typeface="Calibri"/>
              </a:rPr>
              <a:t> like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rain,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dust,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temperature</a:t>
            </a:r>
            <a:r>
              <a:rPr dirty="0" sz="1100" spc="-5">
                <a:latin typeface="Calibri"/>
                <a:cs typeface="Calibri"/>
              </a:rPr>
              <a:t> fluctuations. Indoor sensors </a:t>
            </a:r>
            <a:r>
              <a:rPr dirty="0" sz="1100" spc="-10">
                <a:latin typeface="Calibri"/>
                <a:cs typeface="Calibri"/>
              </a:rPr>
              <a:t>may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require </a:t>
            </a:r>
            <a:r>
              <a:rPr dirty="0" sz="1100" spc="-5">
                <a:latin typeface="Calibri"/>
                <a:cs typeface="Calibri"/>
              </a:rPr>
              <a:t>tamper-proof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enclosures.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204072"/>
            <a:ext cx="5925185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ECURITY</a:t>
            </a:r>
            <a:r>
              <a:rPr dirty="0" sz="900" spc="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EASURES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02920">
              <a:lnSpc>
                <a:spcPct val="109100"/>
              </a:lnSpc>
              <a:spcBef>
                <a:spcPts val="795"/>
              </a:spcBef>
            </a:pPr>
            <a:r>
              <a:rPr dirty="0" sz="1100" spc="-10">
                <a:latin typeface="Calibri"/>
                <a:cs typeface="Calibri"/>
              </a:rPr>
              <a:t>Robust </a:t>
            </a:r>
            <a:r>
              <a:rPr dirty="0" sz="1100" spc="-5">
                <a:latin typeface="Calibri"/>
                <a:cs typeface="Calibri"/>
              </a:rPr>
              <a:t>security measures </a:t>
            </a:r>
            <a:r>
              <a:rPr dirty="0" sz="1100" spc="-10">
                <a:latin typeface="Calibri"/>
                <a:cs typeface="Calibri"/>
              </a:rPr>
              <a:t>are </a:t>
            </a:r>
            <a:r>
              <a:rPr dirty="0" sz="1100">
                <a:latin typeface="Calibri"/>
                <a:cs typeface="Calibri"/>
              </a:rPr>
              <a:t>essential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 spc="-10">
                <a:latin typeface="Calibri"/>
                <a:cs typeface="Calibri"/>
              </a:rPr>
              <a:t>protect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integrity and </a:t>
            </a:r>
            <a:r>
              <a:rPr dirty="0" sz="1100" spc="-5">
                <a:latin typeface="Calibri"/>
                <a:cs typeface="Calibri"/>
              </a:rPr>
              <a:t>privacy of the data collected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transmitted,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including encryption,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authentication,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 control.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458460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AINTENANCE</a:t>
            </a:r>
            <a:r>
              <a:rPr dirty="0" sz="90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900" spc="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ALIBRATION</a:t>
            </a:r>
            <a:r>
              <a:rPr dirty="0" sz="900" spc="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OOLS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496570">
              <a:lnSpc>
                <a:spcPct val="109100"/>
              </a:lnSpc>
              <a:spcBef>
                <a:spcPts val="795"/>
              </a:spcBef>
            </a:pPr>
            <a:r>
              <a:rPr dirty="0" sz="1100" spc="-25">
                <a:latin typeface="Calibri"/>
                <a:cs typeface="Calibri"/>
              </a:rPr>
              <a:t>Tools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procedures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regular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maintenance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calibration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 spc="-5">
                <a:latin typeface="Calibri"/>
                <a:cs typeface="Calibri"/>
              </a:rPr>
              <a:t> 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ensure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accuracy.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58694"/>
            <a:ext cx="31896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600" spc="1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Application </a:t>
            </a:r>
            <a:r>
              <a:rPr dirty="0" u="sng" sz="160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of</a:t>
            </a:r>
            <a:r>
              <a:rPr dirty="0" u="sng" sz="1600" spc="1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600" spc="-1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IOT</a:t>
            </a:r>
            <a:r>
              <a:rPr dirty="0" u="sng" sz="1600" spc="1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1600" spc="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(Internet </a:t>
            </a:r>
            <a:r>
              <a:rPr dirty="0" u="sng" sz="1600" spc="10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of Things)</a:t>
            </a:r>
            <a:r>
              <a:rPr dirty="0" sz="1600" spc="10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810636"/>
            <a:ext cx="5946140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ENSOR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EPLOYMENT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33400">
              <a:lnSpc>
                <a:spcPct val="109100"/>
              </a:lnSpc>
              <a:spcBef>
                <a:spcPts val="795"/>
              </a:spcBef>
            </a:pP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strategically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placed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 locations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measure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various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air quality </a:t>
            </a:r>
            <a:r>
              <a:rPr dirty="0" sz="1100" spc="-10">
                <a:latin typeface="Calibri"/>
                <a:cs typeface="Calibri"/>
              </a:rPr>
              <a:t>parameters </a:t>
            </a:r>
            <a:r>
              <a:rPr dirty="0" sz="1100" spc="-5">
                <a:latin typeface="Calibri"/>
                <a:cs typeface="Calibri"/>
              </a:rPr>
              <a:t> such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5">
                <a:latin typeface="Calibri"/>
                <a:cs typeface="Calibri"/>
              </a:rPr>
              <a:t> particulate </a:t>
            </a:r>
            <a:r>
              <a:rPr dirty="0" sz="1100" spc="-10">
                <a:latin typeface="Calibri"/>
                <a:cs typeface="Calibri"/>
              </a:rPr>
              <a:t>matter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(PM2.5,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PM10),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gases (CO2,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NO2,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SO2),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temperature,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humidity,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more.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844289"/>
            <a:ext cx="5568950" cy="660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900" spc="-20" b="1">
                <a:solidFill>
                  <a:srgbClr val="C00000"/>
                </a:solidFill>
                <a:latin typeface="Calibri"/>
                <a:cs typeface="Calibri"/>
              </a:rPr>
              <a:t>ATA</a:t>
            </a:r>
            <a:r>
              <a:rPr dirty="0" sz="900" spc="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OLLECTION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02920">
              <a:lnSpc>
                <a:spcPct val="109100"/>
              </a:lnSpc>
              <a:spcBef>
                <a:spcPts val="790"/>
              </a:spcBef>
            </a:pPr>
            <a:r>
              <a:rPr dirty="0" sz="1100" spc="-5">
                <a:latin typeface="Calibri"/>
                <a:cs typeface="Calibri"/>
              </a:rPr>
              <a:t>These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continuously collect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transmit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central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server</a:t>
            </a:r>
            <a:r>
              <a:rPr dirty="0" sz="1100" spc="-5">
                <a:latin typeface="Calibri"/>
                <a:cs typeface="Calibri"/>
              </a:rPr>
              <a:t> or</a:t>
            </a:r>
            <a:r>
              <a:rPr dirty="0" sz="1100">
                <a:latin typeface="Calibri"/>
                <a:cs typeface="Calibri"/>
              </a:rPr>
              <a:t> cloud-based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platform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wireless communication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protocols </a:t>
            </a:r>
            <a:r>
              <a:rPr dirty="0" sz="1100" spc="-5">
                <a:latin typeface="Calibri"/>
                <a:cs typeface="Calibri"/>
              </a:rPr>
              <a:t>such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Wi-Fi,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cellular.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77815"/>
            <a:ext cx="5939155" cy="65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900" spc="-20" b="1">
                <a:solidFill>
                  <a:srgbClr val="C00000"/>
                </a:solidFill>
                <a:latin typeface="Calibri"/>
                <a:cs typeface="Calibri"/>
              </a:rPr>
              <a:t>ATA</a:t>
            </a:r>
            <a:r>
              <a:rPr dirty="0" sz="90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ROCESSING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469265">
              <a:lnSpc>
                <a:spcPct val="107300"/>
              </a:lnSpc>
              <a:spcBef>
                <a:spcPts val="81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cloud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 on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local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server,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collected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processed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analyzed.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Algorithms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calculate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indices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detect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trends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anomalies.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908294"/>
            <a:ext cx="5823585" cy="660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ISUALIZATION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438784">
              <a:lnSpc>
                <a:spcPct val="109100"/>
              </a:lnSpc>
              <a:spcBef>
                <a:spcPts val="790"/>
              </a:spcBef>
            </a:pPr>
            <a:r>
              <a:rPr dirty="0" sz="1100" spc="-5">
                <a:latin typeface="Calibri"/>
                <a:cs typeface="Calibri"/>
              </a:rPr>
              <a:t>The processed data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presented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user-friendly dashboards </a:t>
            </a:r>
            <a:r>
              <a:rPr dirty="0" sz="1100">
                <a:latin typeface="Calibri"/>
                <a:cs typeface="Calibri"/>
              </a:rPr>
              <a:t>and mobile </a:t>
            </a:r>
            <a:r>
              <a:rPr dirty="0" sz="1100" spc="-5">
                <a:latin typeface="Calibri"/>
                <a:cs typeface="Calibri"/>
              </a:rPr>
              <a:t>apps. This </a:t>
            </a:r>
            <a:r>
              <a:rPr dirty="0" sz="1100">
                <a:latin typeface="Calibri"/>
                <a:cs typeface="Calibri"/>
              </a:rPr>
              <a:t>allows </a:t>
            </a:r>
            <a:r>
              <a:rPr dirty="0" sz="1100" spc="-5">
                <a:latin typeface="Calibri"/>
                <a:cs typeface="Calibri"/>
              </a:rPr>
              <a:t>both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general </a:t>
            </a:r>
            <a:r>
              <a:rPr dirty="0" sz="1100">
                <a:latin typeface="Calibri"/>
                <a:cs typeface="Calibri"/>
              </a:rPr>
              <a:t>public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real-time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information.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941946"/>
            <a:ext cx="5779770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LERTS</a:t>
            </a:r>
            <a:r>
              <a:rPr dirty="0" sz="9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900" spc="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OTIFICATIONS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438784">
              <a:lnSpc>
                <a:spcPct val="108200"/>
              </a:lnSpc>
              <a:spcBef>
                <a:spcPts val="805"/>
              </a:spcBef>
            </a:pPr>
            <a:r>
              <a:rPr dirty="0" sz="1100" spc="-5">
                <a:latin typeface="Calibri"/>
                <a:cs typeface="Calibri"/>
              </a:rPr>
              <a:t>Thresholds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air quality </a:t>
            </a:r>
            <a:r>
              <a:rPr dirty="0" sz="1100" spc="-5">
                <a:latin typeface="Calibri"/>
                <a:cs typeface="Calibri"/>
              </a:rPr>
              <a:t>parameters </a:t>
            </a:r>
            <a:r>
              <a:rPr dirty="0" sz="1100" spc="-1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set, </a:t>
            </a:r>
            <a:r>
              <a:rPr dirty="0" sz="1100" spc="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5">
                <a:latin typeface="Calibri"/>
                <a:cs typeface="Calibri"/>
              </a:rPr>
              <a:t>the values </a:t>
            </a:r>
            <a:r>
              <a:rPr dirty="0" sz="1100" spc="-10">
                <a:latin typeface="Calibri"/>
                <a:cs typeface="Calibri"/>
              </a:rPr>
              <a:t>exceed </a:t>
            </a:r>
            <a:r>
              <a:rPr dirty="0" sz="1100" spc="-5">
                <a:latin typeface="Calibri"/>
                <a:cs typeface="Calibri"/>
              </a:rPr>
              <a:t>these </a:t>
            </a:r>
            <a:r>
              <a:rPr dirty="0" sz="1100">
                <a:latin typeface="Calibri"/>
                <a:cs typeface="Calibri"/>
              </a:rPr>
              <a:t>limits, </a:t>
            </a:r>
            <a:r>
              <a:rPr dirty="0" sz="1100" spc="-5">
                <a:latin typeface="Calibri"/>
                <a:cs typeface="Calibri"/>
              </a:rPr>
              <a:t>automated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alerts and </a:t>
            </a:r>
            <a:r>
              <a:rPr dirty="0" sz="1100" spc="-5">
                <a:latin typeface="Calibri"/>
                <a:cs typeface="Calibri"/>
              </a:rPr>
              <a:t>notifications </a:t>
            </a:r>
            <a:r>
              <a:rPr dirty="0" sz="1100" spc="-1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sent to relevant </a:t>
            </a:r>
            <a:r>
              <a:rPr dirty="0" sz="1100" spc="-10">
                <a:latin typeface="Calibri"/>
                <a:cs typeface="Calibri"/>
              </a:rPr>
              <a:t>stakeholders, </a:t>
            </a:r>
            <a:r>
              <a:rPr dirty="0" sz="1100" spc="-5">
                <a:latin typeface="Calibri"/>
                <a:cs typeface="Calibri"/>
              </a:rPr>
              <a:t>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10">
                <a:latin typeface="Calibri"/>
                <a:cs typeface="Calibri"/>
              </a:rPr>
              <a:t>environmental </a:t>
            </a:r>
            <a:r>
              <a:rPr dirty="0" sz="1100">
                <a:latin typeface="Calibri"/>
                <a:cs typeface="Calibri"/>
              </a:rPr>
              <a:t>agencies, health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public.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155305"/>
            <a:ext cx="5686425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ISTORICAL</a:t>
            </a:r>
            <a:r>
              <a:rPr dirty="0" sz="90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900" spc="-20" b="1">
                <a:solidFill>
                  <a:srgbClr val="C00000"/>
                </a:solidFill>
                <a:latin typeface="Calibri"/>
                <a:cs typeface="Calibri"/>
              </a:rPr>
              <a:t>ATA</a:t>
            </a:r>
            <a:r>
              <a:rPr dirty="0" sz="90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10" b="1">
                <a:solidFill>
                  <a:srgbClr val="C00000"/>
                </a:solidFill>
                <a:latin typeface="Calibri"/>
                <a:cs typeface="Calibri"/>
              </a:rPr>
              <a:t>TORAGE</a:t>
            </a:r>
            <a:r>
              <a:rPr dirty="0" sz="1100" spc="1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02920">
              <a:lnSpc>
                <a:spcPct val="109100"/>
              </a:lnSpc>
              <a:spcBef>
                <a:spcPts val="795"/>
              </a:spcBef>
            </a:pP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system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stores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historical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which can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analysis,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research,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policy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development.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608955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AINTENANCE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9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900" spc="15" b="1">
                <a:solidFill>
                  <a:srgbClr val="C00000"/>
                </a:solidFill>
                <a:latin typeface="Calibri"/>
                <a:cs typeface="Calibri"/>
              </a:rPr>
              <a:t>ALIBRATION</a:t>
            </a:r>
            <a:r>
              <a:rPr dirty="0" sz="1100" spc="15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533400">
              <a:lnSpc>
                <a:spcPct val="109100"/>
              </a:lnSpc>
              <a:spcBef>
                <a:spcPts val="795"/>
              </a:spcBef>
            </a:pPr>
            <a:r>
              <a:rPr dirty="0" sz="1100" spc="-5">
                <a:latin typeface="Calibri"/>
                <a:cs typeface="Calibri"/>
              </a:rPr>
              <a:t>Regular maintenance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calibration</a:t>
            </a:r>
            <a:r>
              <a:rPr dirty="0" sz="1100" spc="-5">
                <a:latin typeface="Calibri"/>
                <a:cs typeface="Calibri"/>
              </a:rPr>
              <a:t> of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sensors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essential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ensure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 reliability.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58694"/>
            <a:ext cx="5926455" cy="220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600" spc="-15" b="0" i="1">
                <a:solidFill>
                  <a:srgbClr val="2E5395"/>
                </a:solidFill>
                <a:uFill>
                  <a:solidFill>
                    <a:srgbClr val="2E5395"/>
                  </a:solidFill>
                </a:uFill>
                <a:latin typeface="Calibri Light"/>
                <a:cs typeface="Calibri Light"/>
              </a:rPr>
              <a:t>Conclusion</a:t>
            </a:r>
            <a:r>
              <a:rPr dirty="0" sz="1600" spc="-15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 Light"/>
              <a:cs typeface="Calibri Light"/>
            </a:endParaRPr>
          </a:p>
          <a:p>
            <a:pPr marL="12700" marR="5080" indent="502920">
              <a:lnSpc>
                <a:spcPct val="108700"/>
              </a:lnSpc>
            </a:pPr>
            <a:r>
              <a:rPr dirty="0" sz="1100" spc="-5">
                <a:latin typeface="Calibri"/>
                <a:cs typeface="Calibri"/>
              </a:rPr>
              <a:t>IOT-based </a:t>
            </a:r>
            <a:r>
              <a:rPr dirty="0" sz="1100">
                <a:latin typeface="Calibri"/>
                <a:cs typeface="Calibri"/>
              </a:rPr>
              <a:t>air quality </a:t>
            </a:r>
            <a:r>
              <a:rPr dirty="0" sz="1100" spc="-5">
                <a:latin typeface="Calibri"/>
                <a:cs typeface="Calibri"/>
              </a:rPr>
              <a:t>monitoring </a:t>
            </a:r>
            <a:r>
              <a:rPr dirty="0" sz="1100" spc="-15">
                <a:latin typeface="Calibri"/>
                <a:cs typeface="Calibri"/>
              </a:rPr>
              <a:t>offers </a:t>
            </a:r>
            <a:r>
              <a:rPr dirty="0" sz="1100" spc="-5">
                <a:latin typeface="Calibri"/>
                <a:cs typeface="Calibri"/>
              </a:rPr>
              <a:t>immediate access to </a:t>
            </a:r>
            <a:r>
              <a:rPr dirty="0" sz="1100" spc="-10">
                <a:latin typeface="Calibri"/>
                <a:cs typeface="Calibri"/>
              </a:rPr>
              <a:t>accurate, </a:t>
            </a:r>
            <a:r>
              <a:rPr dirty="0" sz="1100">
                <a:latin typeface="Calibri"/>
                <a:cs typeface="Calibri"/>
              </a:rPr>
              <a:t>real-time air quality </a:t>
            </a:r>
            <a:r>
              <a:rPr dirty="0" sz="1100" spc="-10">
                <a:latin typeface="Calibri"/>
                <a:cs typeface="Calibri"/>
              </a:rPr>
              <a:t>data.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 empowers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communities,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make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informed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decisions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about</a:t>
            </a:r>
            <a:r>
              <a:rPr dirty="0" sz="1100" spc="-10">
                <a:latin typeface="Calibri"/>
                <a:cs typeface="Calibri"/>
              </a:rPr>
              <a:t> outdoor </a:t>
            </a:r>
            <a:r>
              <a:rPr dirty="0" sz="1100" spc="-5">
                <a:latin typeface="Calibri"/>
                <a:cs typeface="Calibri"/>
              </a:rPr>
              <a:t> activities,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health</a:t>
            </a:r>
            <a:r>
              <a:rPr dirty="0" sz="1100" spc="-5">
                <a:latin typeface="Calibri"/>
                <a:cs typeface="Calibri"/>
              </a:rPr>
              <a:t> precautions,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environmental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policies.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Stewardship: </a:t>
            </a:r>
            <a:r>
              <a:rPr dirty="0" sz="110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continuously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tracking </a:t>
            </a:r>
            <a:r>
              <a:rPr dirty="0" sz="1100">
                <a:latin typeface="Calibri"/>
                <a:cs typeface="Calibri"/>
              </a:rPr>
              <a:t>air </a:t>
            </a:r>
            <a:r>
              <a:rPr dirty="0" sz="1100" spc="-5">
                <a:latin typeface="Calibri"/>
                <a:cs typeface="Calibri"/>
              </a:rPr>
              <a:t>pollutants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10">
                <a:latin typeface="Calibri"/>
                <a:cs typeface="Calibri"/>
              </a:rPr>
              <a:t>environmental </a:t>
            </a:r>
            <a:r>
              <a:rPr dirty="0" sz="1100" spc="-5">
                <a:latin typeface="Calibri"/>
                <a:cs typeface="Calibri"/>
              </a:rPr>
              <a:t>conditions, </a:t>
            </a:r>
            <a:r>
              <a:rPr dirty="0" sz="1100" spc="-10">
                <a:latin typeface="Calibri"/>
                <a:cs typeface="Calibri"/>
              </a:rPr>
              <a:t>IOT systems </a:t>
            </a:r>
            <a:r>
              <a:rPr dirty="0" sz="1100">
                <a:latin typeface="Calibri"/>
                <a:cs typeface="Calibri"/>
              </a:rPr>
              <a:t>help </a:t>
            </a:r>
            <a:r>
              <a:rPr dirty="0" sz="1100" spc="-5">
                <a:latin typeface="Calibri"/>
                <a:cs typeface="Calibri"/>
              </a:rPr>
              <a:t>identify pollution </a:t>
            </a:r>
            <a:r>
              <a:rPr dirty="0" sz="1100" spc="-10">
                <a:latin typeface="Calibri"/>
                <a:cs typeface="Calibri"/>
              </a:rPr>
              <a:t>sources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trends.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informs the</a:t>
            </a:r>
            <a:r>
              <a:rPr dirty="0" sz="1100">
                <a:latin typeface="Calibri"/>
                <a:cs typeface="Calibri"/>
              </a:rPr>
              <a:t> development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policies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regulations aimed</a:t>
            </a:r>
            <a:r>
              <a:rPr dirty="0" sz="1100">
                <a:latin typeface="Calibri"/>
                <a:cs typeface="Calibri"/>
              </a:rPr>
              <a:t> at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reducing </a:t>
            </a:r>
            <a:r>
              <a:rPr dirty="0" sz="1100">
                <a:latin typeface="Calibri"/>
                <a:cs typeface="Calibri"/>
              </a:rPr>
              <a:t>emissions and </a:t>
            </a:r>
            <a:r>
              <a:rPr dirty="0" sz="1100" spc="-10">
                <a:latin typeface="Calibri"/>
                <a:cs typeface="Calibri"/>
              </a:rPr>
              <a:t>protecting ecosystems. Improved </a:t>
            </a:r>
            <a:r>
              <a:rPr dirty="0" sz="1100">
                <a:latin typeface="Calibri"/>
                <a:cs typeface="Calibri"/>
              </a:rPr>
              <a:t>air quality </a:t>
            </a:r>
            <a:r>
              <a:rPr dirty="0" sz="1100" spc="-5">
                <a:latin typeface="Calibri"/>
                <a:cs typeface="Calibri"/>
              </a:rPr>
              <a:t>monitoring contributes to </a:t>
            </a:r>
            <a:r>
              <a:rPr dirty="0" sz="1100">
                <a:latin typeface="Calibri"/>
                <a:cs typeface="Calibri"/>
              </a:rPr>
              <a:t>public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health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enabling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early </a:t>
            </a:r>
            <a:r>
              <a:rPr dirty="0" sz="1100" spc="-10">
                <a:latin typeface="Calibri"/>
                <a:cs typeface="Calibri"/>
              </a:rPr>
              <a:t>detection </a:t>
            </a:r>
            <a:r>
              <a:rPr dirty="0" sz="1100" spc="-5">
                <a:latin typeface="Calibri"/>
                <a:cs typeface="Calibri"/>
              </a:rPr>
              <a:t>of harmful </a:t>
            </a:r>
            <a:r>
              <a:rPr dirty="0" sz="1100" spc="-10">
                <a:latin typeface="Calibri"/>
                <a:cs typeface="Calibri"/>
              </a:rPr>
              <a:t>pollutants. </a:t>
            </a:r>
            <a:r>
              <a:rPr dirty="0" sz="1100">
                <a:latin typeface="Calibri"/>
                <a:cs typeface="Calibri"/>
              </a:rPr>
              <a:t>It helps </a:t>
            </a:r>
            <a:r>
              <a:rPr dirty="0" sz="1100" spc="-5">
                <a:latin typeface="Calibri"/>
                <a:cs typeface="Calibri"/>
              </a:rPr>
              <a:t>individuals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respiratory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conditions make </a:t>
            </a:r>
            <a:r>
              <a:rPr dirty="0" sz="1100" spc="-10">
                <a:latin typeface="Calibri"/>
                <a:cs typeface="Calibri"/>
              </a:rPr>
              <a:t>informed </a:t>
            </a:r>
            <a:r>
              <a:rPr dirty="0" sz="1100" spc="-5">
                <a:latin typeface="Calibri"/>
                <a:cs typeface="Calibri"/>
              </a:rPr>
              <a:t>choices </a:t>
            </a:r>
            <a:r>
              <a:rPr dirty="0" sz="1100">
                <a:latin typeface="Calibri"/>
                <a:cs typeface="Calibri"/>
              </a:rPr>
              <a:t>and allows health </a:t>
            </a:r>
            <a:r>
              <a:rPr dirty="0" sz="1100" spc="-5">
                <a:latin typeface="Calibri"/>
                <a:cs typeface="Calibri"/>
              </a:rPr>
              <a:t>agencies to respond promptly to pollution-related </a:t>
            </a:r>
            <a:r>
              <a:rPr dirty="0" sz="1100">
                <a:latin typeface="Calibri"/>
                <a:cs typeface="Calibri"/>
              </a:rPr>
              <a:t> health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crises.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keerthindhu2003@gmail.com</dc:creator>
  <dcterms:created xsi:type="dcterms:W3CDTF">2023-09-30T09:00:25Z</dcterms:created>
  <dcterms:modified xsi:type="dcterms:W3CDTF">2023-09-30T09:00:25Z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2023-09-30T00:00:00Z</vt:filetime>
  </property>
</Properties>
</file>