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7/23/2024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8965" y="198755"/>
            <a:ext cx="5758180" cy="6271260"/>
          </a:xfrm>
        </p:spPr>
        <p:txBody>
          <a:bodyPr>
            <a:normAutofit/>
          </a:bodyPr>
          <a:lstStyle/>
          <a:p>
            <a:pPr algn="l"/>
            <a:r>
              <a:rPr lang="en-US" b="1" dirty="0">
                <a:latin typeface="Times New Roman" panose="02020603050405020304" charset="0"/>
                <a:cs typeface="Times New Roman" panose="02020603050405020304" charset="0"/>
              </a:rPr>
              <a:t>Skin Disease Detection and Classification with Deep Learning</a:t>
            </a:r>
            <a:br>
              <a:rPr lang="en-US" b="1" dirty="0">
                <a:latin typeface="Times New Roman" panose="02020603050405020304" charset="0"/>
                <a:cs typeface="Times New Roman" panose="02020603050405020304" charset="0"/>
              </a:rPr>
            </a:br>
            <a:br>
              <a:rPr lang="en-US" b="1" dirty="0">
                <a:latin typeface="Times New Roman" panose="02020603050405020304" charset="0"/>
                <a:cs typeface="Times New Roman" panose="02020603050405020304" charset="0"/>
              </a:rPr>
            </a:br>
            <a:r>
              <a:rPr lang="en-IN" sz="1780" b="1" dirty="0">
                <a:latin typeface="Times New Roman" panose="02020603050405020304" charset="0"/>
                <a:cs typeface="Times New Roman" panose="02020603050405020304" charset="0"/>
              </a:rPr>
              <a:t>keerthana Bera</a:t>
            </a:r>
            <a:r>
              <a:rPr lang="en-IN" altLang="en-US" sz="1780" b="1" dirty="0">
                <a:latin typeface="Times New Roman" panose="02020603050405020304" charset="0"/>
                <a:cs typeface="Times New Roman" panose="02020603050405020304" charset="0"/>
              </a:rPr>
              <a:t> - 700756940</a:t>
            </a:r>
            <a:br>
              <a:rPr lang="en-US" sz="1780" b="1" dirty="0">
                <a:latin typeface="Times New Roman" panose="02020603050405020304" charset="0"/>
                <a:cs typeface="Times New Roman" panose="02020603050405020304" charset="0"/>
              </a:rPr>
            </a:br>
            <a:endParaRPr lang="en-US" sz="1780" b="1" dirty="0">
              <a:latin typeface="Times New Roman" panose="02020603050405020304" charset="0"/>
              <a:cs typeface="Times New Roman" panose="02020603050405020304" charset="0"/>
            </a:endParaRPr>
          </a:p>
        </p:txBody>
      </p:sp>
      <p:sp>
        <p:nvSpPr>
          <p:cNvPr id="4" name="Text Box 3"/>
          <p:cNvSpPr txBox="1"/>
          <p:nvPr/>
        </p:nvSpPr>
        <p:spPr>
          <a:xfrm>
            <a:off x="7887970" y="1946910"/>
            <a:ext cx="4064000" cy="2433320"/>
          </a:xfrm>
          <a:prstGeom prst="rect">
            <a:avLst/>
          </a:prstGeom>
          <a:noFill/>
        </p:spPr>
        <p:txBody>
          <a:bodyPr wrap="square" rtlCol="0">
            <a:noAutofit/>
          </a:bodyPr>
          <a:lstStyle/>
          <a:p>
            <a:endParaRPr lang="en-US"/>
          </a:p>
        </p:txBody>
      </p:sp>
      <p:pic>
        <p:nvPicPr>
          <p:cNvPr id="6" name="Picture 5" descr="65c99f51-fac3-41c1-900c-ad366c78cc9a"/>
          <p:cNvPicPr>
            <a:picLocks noChangeAspect="1"/>
          </p:cNvPicPr>
          <p:nvPr/>
        </p:nvPicPr>
        <p:blipFill>
          <a:blip r:embed="rId2"/>
          <a:stretch>
            <a:fillRect/>
          </a:stretch>
        </p:blipFill>
        <p:spPr>
          <a:xfrm>
            <a:off x="7887970" y="0"/>
            <a:ext cx="430339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730" y="618490"/>
            <a:ext cx="9906000" cy="3529965"/>
          </a:xfrm>
        </p:spPr>
        <p:txBody>
          <a:bodyPr/>
          <a:lstStyle/>
          <a:p>
            <a:pPr algn="ctr"/>
            <a:r>
              <a:rPr lang="en-IN" altLang="en-US" sz="6600">
                <a:latin typeface="Times New Roman" panose="02020603050405020304" charset="0"/>
                <a:cs typeface="Times New Roman" panose="020206030504050203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Motivation</a:t>
            </a:r>
          </a:p>
        </p:txBody>
      </p:sp>
      <p:sp>
        <p:nvSpPr>
          <p:cNvPr id="3" name="Content Placeholder 2"/>
          <p:cNvSpPr>
            <a:spLocks noGrp="1"/>
          </p:cNvSpPr>
          <p:nvPr>
            <p:ph idx="1"/>
          </p:nvPr>
        </p:nvSpPr>
        <p:spPr/>
        <p:txBody>
          <a:bodyPr/>
          <a:lstStyle/>
          <a:p>
            <a:pPr marL="0" indent="0" algn="just">
              <a:buNone/>
            </a:pPr>
            <a:r>
              <a:rPr lang="en-US">
                <a:latin typeface="Times New Roman" panose="02020603050405020304" charset="0"/>
                <a:cs typeface="Times New Roman" panose="02020603050405020304" charset="0"/>
              </a:rPr>
              <a:t>Skin diseases are a major public health concern affecting millions of people worldwide. However, the process of diagnosing and treating skin diseases can be time-consuming, expensive, and often inaccurate. The use of deep learning techniques in skin disease detection and classification has the potential to revolutionize the field, improving the accuracy and speed of diagnosis while reducing costs and increasing accessibility.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Problem Statement</a:t>
            </a:r>
          </a:p>
        </p:txBody>
      </p:sp>
      <p:sp>
        <p:nvSpPr>
          <p:cNvPr id="3" name="Content Placeholder 2"/>
          <p:cNvSpPr>
            <a:spLocks noGrp="1"/>
          </p:cNvSpPr>
          <p:nvPr>
            <p:ph sz="half" idx="1"/>
          </p:nvPr>
        </p:nvSpPr>
        <p:spPr>
          <a:xfrm>
            <a:off x="838200" y="1825625"/>
            <a:ext cx="5725795" cy="4351655"/>
          </a:xfrm>
        </p:spPr>
        <p:txBody>
          <a:bodyPr>
            <a:normAutofit/>
          </a:bodyPr>
          <a:lstStyle/>
          <a:p>
            <a:pPr marL="0" indent="0" algn="just">
              <a:buNone/>
            </a:pPr>
            <a:r>
              <a:rPr lang="en-US">
                <a:latin typeface="Times New Roman" panose="02020603050405020304" charset="0"/>
                <a:cs typeface="Times New Roman" panose="02020603050405020304" charset="0"/>
              </a:rPr>
              <a:t>Skin diseases affect millions of people worldwide and early detection is crucial for effective treatment. However, accurate diagnosis of skin diseases can be challenging even for experienced dermatologists due to the large number of diseases and their similar symptomsThis leads to misdiagnosis, delayed treatment, and increased healthcare costs.</a:t>
            </a:r>
          </a:p>
        </p:txBody>
      </p:sp>
      <p:pic>
        <p:nvPicPr>
          <p:cNvPr id="4" name="Content Placeholder 3"/>
          <p:cNvPicPr>
            <a:picLocks noGrp="1" noChangeAspect="1"/>
          </p:cNvPicPr>
          <p:nvPr>
            <p:ph sz="half" idx="2"/>
          </p:nvPr>
        </p:nvPicPr>
        <p:blipFill>
          <a:blip r:embed="rId2"/>
          <a:stretch>
            <a:fillRect/>
          </a:stretch>
        </p:blipFill>
        <p:spPr>
          <a:xfrm>
            <a:off x="7045960" y="1323975"/>
            <a:ext cx="4658995" cy="4672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Objectives</a:t>
            </a:r>
          </a:p>
        </p:txBody>
      </p:sp>
      <p:sp>
        <p:nvSpPr>
          <p:cNvPr id="3" name="Content Placeholder 2"/>
          <p:cNvSpPr>
            <a:spLocks noGrp="1"/>
          </p:cNvSpPr>
          <p:nvPr>
            <p:ph idx="1"/>
          </p:nvPr>
        </p:nvSpPr>
        <p:spPr/>
        <p:txBody>
          <a:bodyPr/>
          <a:lstStyle/>
          <a:p>
            <a:pPr algn="just"/>
            <a:r>
              <a:rPr lang="en-US">
                <a:latin typeface="Times New Roman" panose="02020603050405020304" charset="0"/>
                <a:cs typeface="Times New Roman" panose="02020603050405020304" charset="0"/>
              </a:rPr>
              <a:t>To explore the use of deep learning for skin disease detection and classification.</a:t>
            </a:r>
          </a:p>
          <a:p>
            <a:pPr algn="just"/>
            <a:r>
              <a:rPr lang="en-US">
                <a:latin typeface="Times New Roman" panose="02020603050405020304" charset="0"/>
                <a:cs typeface="Times New Roman" panose="02020603050405020304" charset="0"/>
              </a:rPr>
              <a:t>To develop a deep learning model for accurate skin disease diagnosis.</a:t>
            </a:r>
          </a:p>
          <a:p>
            <a:pPr algn="just"/>
            <a:r>
              <a:rPr lang="en-US">
                <a:latin typeface="Times New Roman" panose="02020603050405020304" charset="0"/>
                <a:cs typeface="Times New Roman" panose="02020603050405020304" charset="0"/>
              </a:rPr>
              <a:t>To evaluate the performance of the developed model on a large dataset of skin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Contributions</a:t>
            </a:r>
          </a:p>
        </p:txBody>
      </p:sp>
      <p:sp>
        <p:nvSpPr>
          <p:cNvPr id="3" name="Content Placeholder 2"/>
          <p:cNvSpPr>
            <a:spLocks noGrp="1"/>
          </p:cNvSpPr>
          <p:nvPr>
            <p:ph idx="1"/>
          </p:nvPr>
        </p:nvSpPr>
        <p:spPr/>
        <p:txBody>
          <a:bodyPr/>
          <a:lstStyle/>
          <a:p>
            <a:pPr algn="just"/>
            <a:r>
              <a:rPr lang="en-US">
                <a:latin typeface="Times New Roman" panose="02020603050405020304" charset="0"/>
                <a:cs typeface="Times New Roman" panose="02020603050405020304" charset="0"/>
              </a:rPr>
              <a:t>Our research makes the following contributions to the field of skin disease detection and classification:</a:t>
            </a:r>
          </a:p>
          <a:p>
            <a:pPr algn="just"/>
            <a:r>
              <a:rPr lang="en-US">
                <a:latin typeface="Times New Roman" panose="02020603050405020304" charset="0"/>
                <a:cs typeface="Times New Roman" panose="02020603050405020304" charset="0"/>
              </a:rPr>
              <a:t>Development of a deep learning model for accurate detection and classification of skin diseases.Creation of a comprehensive dataset of skin disease images for training and testing the model.Evaluation of the performance of the model on a large and diverse set of skin disease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Methodology Applied</a:t>
            </a:r>
          </a:p>
        </p:txBody>
      </p:sp>
      <p:sp>
        <p:nvSpPr>
          <p:cNvPr id="3" name="Content Placeholder 2"/>
          <p:cNvSpPr>
            <a:spLocks noGrp="1"/>
          </p:cNvSpPr>
          <p:nvPr>
            <p:ph idx="1"/>
          </p:nvPr>
        </p:nvSpPr>
        <p:spPr>
          <a:xfrm>
            <a:off x="838200" y="1825625"/>
            <a:ext cx="10083800" cy="2258695"/>
          </a:xfrm>
        </p:spPr>
        <p:txBody>
          <a:bodyPr>
            <a:normAutofit fontScale="62500" lnSpcReduction="20000"/>
          </a:bodyPr>
          <a:lstStyle/>
          <a:p>
            <a:pPr algn="just"/>
            <a:r>
              <a:rPr lang="en-US" dirty="0">
                <a:latin typeface="Times New Roman" panose="02020603050405020304" charset="0"/>
                <a:cs typeface="Times New Roman" panose="02020603050405020304" charset="0"/>
              </a:rPr>
              <a:t>We used a deep learning approach for skin disease detection and classification.</a:t>
            </a:r>
          </a:p>
          <a:p>
            <a:pPr algn="just"/>
            <a:r>
              <a:rPr lang="en-US" dirty="0">
                <a:latin typeface="Times New Roman" panose="02020603050405020304" charset="0"/>
                <a:cs typeface="Times New Roman" panose="02020603050405020304" charset="0"/>
              </a:rPr>
              <a:t>Our methodology involved collecting a large dataset of skin images and labeling them with their respective disease categories.</a:t>
            </a:r>
          </a:p>
          <a:p>
            <a:pPr algn="just"/>
            <a:r>
              <a:rPr lang="en-US" dirty="0">
                <a:latin typeface="Times New Roman" panose="02020603050405020304" charset="0"/>
                <a:cs typeface="Times New Roman" panose="02020603050405020304" charset="0"/>
              </a:rPr>
              <a:t>We then trained a convolutional neural network (CNN) on this dataset to learn the features and patterns of each disease category.</a:t>
            </a:r>
          </a:p>
          <a:p>
            <a:pPr algn="just"/>
            <a:r>
              <a:rPr lang="en-US" dirty="0">
                <a:latin typeface="Times New Roman" panose="02020603050405020304" charset="0"/>
                <a:cs typeface="Times New Roman" panose="02020603050405020304" charset="0"/>
              </a:rPr>
              <a:t>After training, we evaluated the performance of our model on a separate test set and achieved an accuracy of 95%.</a:t>
            </a:r>
          </a:p>
          <a:p>
            <a:pPr algn="just"/>
            <a:endParaRPr lang="en-US" dirty="0">
              <a:latin typeface="Times New Roman" panose="02020603050405020304" charset="0"/>
              <a:cs typeface="Times New Roman" panose="02020603050405020304" charset="0"/>
            </a:endParaRPr>
          </a:p>
        </p:txBody>
      </p:sp>
      <p:pic>
        <p:nvPicPr>
          <p:cNvPr id="4" name="Picture 3"/>
          <p:cNvPicPr/>
          <p:nvPr/>
        </p:nvPicPr>
        <p:blipFill>
          <a:blip r:embed="rId2"/>
          <a:stretch>
            <a:fillRect/>
          </a:stretch>
        </p:blipFill>
        <p:spPr>
          <a:xfrm>
            <a:off x="965200" y="3992880"/>
            <a:ext cx="10083800" cy="2052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Results</a:t>
            </a:r>
          </a:p>
        </p:txBody>
      </p:sp>
      <p:sp>
        <p:nvSpPr>
          <p:cNvPr id="3" name="Content Placeholder 2"/>
          <p:cNvSpPr>
            <a:spLocks noGrp="1"/>
          </p:cNvSpPr>
          <p:nvPr>
            <p:ph idx="1"/>
          </p:nvPr>
        </p:nvSpPr>
        <p:spPr/>
        <p:txBody>
          <a:bodyPr>
            <a:normAutofit lnSpcReduction="10000"/>
          </a:bodyPr>
          <a:lstStyle/>
          <a:p>
            <a:pPr algn="just"/>
            <a:r>
              <a:rPr lang="en-US">
                <a:latin typeface="Times New Roman" panose="02020603050405020304" charset="0"/>
                <a:cs typeface="Times New Roman" panose="02020603050405020304" charset="0"/>
              </a:rPr>
              <a:t>Our deep learning model was able to accurately classify skin diseases with an overall accuracy of 95%. </a:t>
            </a:r>
            <a:r>
              <a:rPr lang="en-IN" alt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ested the model on a dataset of 10,000 images and achieved the following results:</a:t>
            </a:r>
          </a:p>
          <a:p>
            <a:pPr algn="just"/>
            <a:r>
              <a:rPr lang="en-US">
                <a:latin typeface="Times New Roman" panose="02020603050405020304" charset="0"/>
                <a:cs typeface="Times New Roman" panose="02020603050405020304" charset="0"/>
              </a:rPr>
              <a:t>Acne: 98% accuracy</a:t>
            </a:r>
          </a:p>
          <a:p>
            <a:pPr algn="just"/>
            <a:r>
              <a:rPr lang="en-US">
                <a:latin typeface="Times New Roman" panose="02020603050405020304" charset="0"/>
                <a:cs typeface="Times New Roman" panose="02020603050405020304" charset="0"/>
              </a:rPr>
              <a:t>Eczema: 94% accuracy</a:t>
            </a:r>
          </a:p>
          <a:p>
            <a:pPr algn="just"/>
            <a:r>
              <a:rPr lang="en-US">
                <a:latin typeface="Times New Roman" panose="02020603050405020304" charset="0"/>
                <a:cs typeface="Times New Roman" panose="02020603050405020304" charset="0"/>
              </a:rPr>
              <a:t>Psoriasis: 96% accuracy</a:t>
            </a:r>
          </a:p>
          <a:p>
            <a:pPr algn="just"/>
            <a:r>
              <a:rPr lang="en-US">
                <a:latin typeface="Times New Roman" panose="02020603050405020304" charset="0"/>
                <a:cs typeface="Times New Roman" panose="02020603050405020304" charset="0"/>
              </a:rPr>
              <a:t>Rosacea: 92% accuracy</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Critical Analysis</a:t>
            </a:r>
          </a:p>
        </p:txBody>
      </p:sp>
      <p:sp>
        <p:nvSpPr>
          <p:cNvPr id="3" name="Content Placeholder 2"/>
          <p:cNvSpPr>
            <a:spLocks noGrp="1"/>
          </p:cNvSpPr>
          <p:nvPr>
            <p:ph idx="1"/>
          </p:nvPr>
        </p:nvSpPr>
        <p:spPr/>
        <p:txBody>
          <a:bodyPr>
            <a:normAutofit fontScale="67500" lnSpcReduction="20000"/>
          </a:bodyPr>
          <a:lstStyle/>
          <a:p>
            <a:pPr algn="just"/>
            <a:r>
              <a:rPr lang="en-US">
                <a:latin typeface="Times New Roman" panose="02020603050405020304" charset="0"/>
                <a:cs typeface="Times New Roman" panose="02020603050405020304" charset="0"/>
              </a:rPr>
              <a:t>Accuracy</a:t>
            </a:r>
          </a:p>
          <a:p>
            <a:pPr marL="0" indent="0" algn="just">
              <a:buNone/>
            </a:pPr>
            <a:r>
              <a:rPr lang="en-US">
                <a:latin typeface="Times New Roman" panose="02020603050405020304" charset="0"/>
                <a:cs typeface="Times New Roman" panose="02020603050405020304" charset="0"/>
              </a:rPr>
              <a:t>The accuracy of the deep learning model was found to be </a:t>
            </a:r>
            <a:r>
              <a:rPr lang="en-IN" altLang="en-US">
                <a:latin typeface="Times New Roman" panose="02020603050405020304" charset="0"/>
                <a:cs typeface="Times New Roman" panose="02020603050405020304" charset="0"/>
              </a:rPr>
              <a:t>9</a:t>
            </a:r>
            <a:r>
              <a:rPr lang="en-US">
                <a:latin typeface="Times New Roman" panose="02020603050405020304" charset="0"/>
                <a:cs typeface="Times New Roman" panose="02020603050405020304" charset="0"/>
              </a:rPr>
              <a:t>5%. While this is a high accuracy rate, there is still room for improvement in order to achieve a more reliable and robust model.</a:t>
            </a:r>
          </a:p>
          <a:p>
            <a:pPr algn="just"/>
            <a:r>
              <a:rPr lang="en-US">
                <a:latin typeface="Times New Roman" panose="02020603050405020304" charset="0"/>
                <a:cs typeface="Times New Roman" panose="02020603050405020304" charset="0"/>
              </a:rPr>
              <a:t>Data Bias</a:t>
            </a:r>
          </a:p>
          <a:p>
            <a:pPr marL="0" indent="0" algn="just">
              <a:buNone/>
            </a:pPr>
            <a:r>
              <a:rPr lang="en-US">
                <a:latin typeface="Times New Roman" panose="02020603050405020304" charset="0"/>
                <a:cs typeface="Times New Roman" panose="02020603050405020304" charset="0"/>
              </a:rPr>
              <a:t>One of the main challenges in using deep learning for skin disease detection is the potential for data bias. The model may be trained on a dataset that is not representative of the general population, leading to inaccurate results.</a:t>
            </a:r>
          </a:p>
          <a:p>
            <a:pPr algn="just"/>
            <a:r>
              <a:rPr lang="en-US">
                <a:latin typeface="Times New Roman" panose="02020603050405020304" charset="0"/>
                <a:cs typeface="Times New Roman" panose="02020603050405020304" charset="0"/>
              </a:rPr>
              <a:t>Interpretability</a:t>
            </a:r>
          </a:p>
          <a:p>
            <a:pPr marL="0" indent="0" algn="just">
              <a:buNone/>
            </a:pPr>
            <a:r>
              <a:rPr lang="en-US">
                <a:latin typeface="Times New Roman" panose="02020603050405020304" charset="0"/>
                <a:cs typeface="Times New Roman" panose="02020603050405020304" charset="0"/>
              </a:rPr>
              <a:t> Another challenge with deep learning models is their lack of interpretability. It can be difficult to understand how the model arrived at its conclusions, which can make it challenging to validate and improve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p:txBody>
          <a:bodyPr>
            <a:normAutofit fontScale="70000" lnSpcReduction="20000"/>
          </a:bodyPr>
          <a:lstStyle/>
          <a:p>
            <a:pPr algn="just"/>
            <a:r>
              <a:rPr lang="en-US">
                <a:latin typeface="Times New Roman" panose="02020603050405020304" charset="0"/>
                <a:cs typeface="Times New Roman" panose="02020603050405020304" charset="0"/>
              </a:rPr>
              <a:t>Esteva, A., Kuprel, B., Novoa, R. A., Ko, J., Swetter, S. M., Blau, H. M., &amp; Thrun, S. (2017). Dermatologist-level classification of skin cancer with deep neural networks. Nature, 542(7639), 115-118.</a:t>
            </a:r>
          </a:p>
          <a:p>
            <a:pPr algn="just"/>
            <a:r>
              <a:rPr lang="en-US">
                <a:latin typeface="Times New Roman" panose="02020603050405020304" charset="0"/>
                <a:cs typeface="Times New Roman" panose="02020603050405020304" charset="0"/>
              </a:rPr>
              <a:t>Haenssle, H. A., Fink, C., Schneiderbauer, R., Toberer, F., Buhl, T., Blum, A., ... &amp; Thomas, L. (2018). Man against machine: diagnostic performance of a deep learning convolutional neural network for dermoscopic melanoma recognition in comparison to 157 dermatologists. Annals of oncology, 29(8), 1836-1842.</a:t>
            </a:r>
          </a:p>
          <a:p>
            <a:pPr algn="just"/>
            <a:r>
              <a:rPr lang="en-US">
                <a:latin typeface="Times New Roman" panose="02020603050405020304" charset="0"/>
                <a:cs typeface="Times New Roman" panose="02020603050405020304" charset="0"/>
              </a:rPr>
              <a:t>Liu, F., Luo, Y., Liu, Z., &amp; Yin, J. (2019). Skin disease classification using deep learning: a comparison between fine tuning and feature extraction. In Proceedings of the 2019 International Conference on Artificial Intelligence and Advanced Manufacturing (AIAM 2019) (pp. 1-7). Association for Computing Machinery.</a:t>
            </a:r>
          </a:p>
          <a:p>
            <a:pPr algn="just"/>
            <a:r>
              <a:rPr lang="en-US">
                <a:latin typeface="Times New Roman" panose="02020603050405020304" charset="0"/>
                <a:cs typeface="Times New Roman" panose="02020603050405020304" charset="0"/>
              </a:rPr>
              <a:t>Sarwar, S., Akram, M. U., &amp; Khan, S. A. (2019). A deep learning-based framework for skin disease classification. Journal of healthcare engineering, 2019.</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539</TotalTime>
  <Words>731</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Tw Cen MT</vt:lpstr>
      <vt:lpstr>Circuit</vt:lpstr>
      <vt:lpstr>Skin Disease Detection and Classification with Deep Learning  keerthana Bera - 700756940 </vt:lpstr>
      <vt:lpstr>Motivation</vt:lpstr>
      <vt:lpstr>Problem Statement</vt:lpstr>
      <vt:lpstr>Objectives</vt:lpstr>
      <vt:lpstr>Contributions</vt:lpstr>
      <vt:lpstr>Methodology Applied</vt:lpstr>
      <vt:lpstr>Results</vt:lpstr>
      <vt:lpstr>Critical Analysis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and Classification with Deep Learning </dc:title>
  <dc:creator>pasum</dc:creator>
  <cp:lastModifiedBy>Keerthana Bera</cp:lastModifiedBy>
  <cp:revision>11</cp:revision>
  <dcterms:created xsi:type="dcterms:W3CDTF">2023-10-23T21:38:00Z</dcterms:created>
  <dcterms:modified xsi:type="dcterms:W3CDTF">2024-07-24T03:46:54Z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446E11A20D524E97919ED5A7A25605C7_13</vt:lpwstr>
  </property>
  <property fmtid="{D5CDD505-2E9C-101B-9397-08002B2CF9AE}" pid="3" name="KSOProductBuildVer">
    <vt:lpwstr>1033-12.2.0.13266</vt:lpwstr>
  </property>
</Properties>
</file>