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64D8E-99A7-4A04-A3BE-C48DE506C93B}" v="3" dt="2024-09-08T05:00:55.2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4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7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4173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90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3432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7381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46527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14819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16511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48179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58496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17713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0533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2495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2045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118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170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429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7920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5035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3277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  <p:sldLayoutId id="214748395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6" y="489822"/>
            <a:ext cx="1104900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u="sng" dirty="0">
                <a:solidFill>
                  <a:srgbClr val="0F0F0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u="sng" dirty="0">
                <a:solidFill>
                  <a:srgbClr val="0F0F0F"/>
                </a:solidFill>
                <a:effectLst/>
                <a:latin typeface="Algerian" panose="04020705040A02060702" pitchFamily="82" charset="0"/>
                <a:cs typeface="Times New Roman" panose="02020603050405020304" pitchFamily="18" charset="0"/>
              </a:rPr>
              <a:t> </a:t>
            </a:r>
            <a:br>
              <a:rPr lang="en-US" b="1" i="0" u="sng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u="sng" spc="15" dirty="0">
              <a:latin typeface="Algerian" panose="04020705040A02060702" pitchFamily="82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NAME: KEERTHANA SRI K.S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NO: 312219906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DEPARTMENT:B.COM(</a:t>
            </a: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GENERAL)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COLLEGE: PERI </a:t>
            </a:r>
            <a:r>
              <a:rPr lang="en-I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 OF ARTS AND SCIENCE 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 ID:  B875B71B1BBB7989260472DCD7FE0F97</a:t>
            </a:r>
            <a:endParaRPr lang="en-IN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753741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bg2"/>
                </a:solidFill>
                <a:latin typeface="Trebuchet MS"/>
                <a:cs typeface="Trebuchet MS"/>
              </a:rPr>
              <a:t>M</a:t>
            </a:r>
            <a:r>
              <a:rPr sz="4800" b="1" dirty="0">
                <a:solidFill>
                  <a:schemeClr val="bg2"/>
                </a:solidFill>
                <a:latin typeface="Trebuchet MS"/>
                <a:cs typeface="Trebuchet MS"/>
              </a:rPr>
              <a:t>O</a:t>
            </a:r>
            <a:r>
              <a:rPr sz="4800" b="1" spc="-15" dirty="0">
                <a:solidFill>
                  <a:schemeClr val="bg2"/>
                </a:solidFill>
                <a:latin typeface="Trebuchet MS"/>
                <a:cs typeface="Trebuchet MS"/>
              </a:rPr>
              <a:t>D</a:t>
            </a:r>
            <a:r>
              <a:rPr sz="4800" b="1" spc="-35" dirty="0">
                <a:solidFill>
                  <a:schemeClr val="bg2"/>
                </a:solidFill>
                <a:latin typeface="Trebuchet MS"/>
                <a:cs typeface="Trebuchet MS"/>
              </a:rPr>
              <a:t>E</a:t>
            </a:r>
            <a:r>
              <a:rPr sz="4800" b="1" spc="-30" dirty="0">
                <a:solidFill>
                  <a:schemeClr val="bg2"/>
                </a:solidFill>
                <a:latin typeface="Trebuchet MS"/>
                <a:cs typeface="Trebuchet MS"/>
              </a:rPr>
              <a:t>LL</a:t>
            </a:r>
            <a:r>
              <a:rPr sz="4800" b="1" spc="-5" dirty="0">
                <a:solidFill>
                  <a:schemeClr val="bg2"/>
                </a:solidFill>
                <a:latin typeface="Trebuchet MS"/>
                <a:cs typeface="Trebuchet MS"/>
              </a:rPr>
              <a:t>I</a:t>
            </a:r>
            <a:r>
              <a:rPr sz="4800" b="1" spc="30" dirty="0">
                <a:solidFill>
                  <a:schemeClr val="bg2"/>
                </a:solidFill>
                <a:latin typeface="Trebuchet MS"/>
                <a:cs typeface="Trebuchet MS"/>
              </a:rPr>
              <a:t>N</a:t>
            </a:r>
            <a:r>
              <a:rPr sz="4800" b="1" spc="5" dirty="0">
                <a:solidFill>
                  <a:schemeClr val="bg2"/>
                </a:solidFill>
                <a:latin typeface="Trebuchet MS"/>
                <a:cs typeface="Trebuchet MS"/>
              </a:rPr>
              <a:t>G</a:t>
            </a:r>
            <a:endParaRPr sz="4800" dirty="0">
              <a:solidFill>
                <a:schemeClr val="bg2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F6BE4-EA1B-B6A0-1D11-3E76BF2AFA23}"/>
              </a:ext>
            </a:extLst>
          </p:cNvPr>
          <p:cNvSpPr txBox="1"/>
          <p:nvPr/>
        </p:nvSpPr>
        <p:spPr>
          <a:xfrm>
            <a:off x="1016544" y="2120949"/>
            <a:ext cx="9058185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PivotTables for Advanced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can dynamically summarize and analyze your data: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Your Data Range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Go to Insert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Configure PivotTable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Project Name or Department.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Columns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Metrics.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or Count of Performance Metrics.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C646E8-1459-3F45-60F7-3219AB1CFF6C}"/>
              </a:ext>
            </a:extLst>
          </p:cNvPr>
          <p:cNvSpPr txBox="1"/>
          <p:nvPr/>
        </p:nvSpPr>
        <p:spPr>
          <a:xfrm>
            <a:off x="1016543" y="4737050"/>
            <a:ext cx="851798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Conditional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key performance metrics: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Cells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Highlight the range of performance data.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Conditional Formatting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        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Scales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apply formatting based on performance values.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636A35A-FA19-8D09-23E2-79118CF3E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1781174" y="2292357"/>
            <a:ext cx="6753225" cy="435019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C53BE-8837-0E29-DD83-931953415A0C}"/>
              </a:ext>
            </a:extLst>
          </p:cNvPr>
          <p:cNvSpPr txBox="1"/>
          <p:nvPr/>
        </p:nvSpPr>
        <p:spPr>
          <a:xfrm>
            <a:off x="685800" y="2667000"/>
            <a:ext cx="111252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creating an effective employee performance analysis model in Excel involves several key steps to ensure you can track, analyze, and visualize data efficiently:</a:t>
            </a:r>
          </a:p>
          <a:p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 by structuring your data in a well-organized table, including essential fields such as Employee ID, Name, Gender, Department, Project ID, Performance Metrics, and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Tables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summary tables to aggregate data by projects and departments. This helps in understanding overall performance trends and making comparisons.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 charts and graphs to visually represent performance data. Bar charts, pie charts, and line graphs can provide clear insights into how employees are performing across different projects and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2467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09974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/>
              <a:t>A</a:t>
            </a:r>
            <a:r>
              <a:rPr sz="4000" spc="-5" dirty="0"/>
              <a:t>G</a:t>
            </a:r>
            <a:r>
              <a:rPr sz="4000" spc="-35" dirty="0"/>
              <a:t>E</a:t>
            </a:r>
            <a:r>
              <a:rPr sz="4000" spc="15" dirty="0"/>
              <a:t>N</a:t>
            </a:r>
            <a:r>
              <a:rPr sz="40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9B28A2-9FD9-72BD-0480-C585AC89AEFB}"/>
              </a:ext>
            </a:extLst>
          </p:cNvPr>
          <p:cNvSpPr txBox="1"/>
          <p:nvPr/>
        </p:nvSpPr>
        <p:spPr>
          <a:xfrm>
            <a:off x="1066800" y="2610534"/>
            <a:ext cx="665393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employee performance using Excel helps organizations make data-driven decisions to enhance productivity, address skill gaps, and recognize achievements, ultimately leading to improved overall performance and employee satisfaction.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3618" y="1051299"/>
            <a:ext cx="5147582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b="1" u="sng" spc="5" dirty="0">
                <a:latin typeface="Algerian" panose="04020705040A02060702" pitchFamily="82" charset="0"/>
              </a:rPr>
              <a:t>PROJECT</a:t>
            </a:r>
            <a:r>
              <a:rPr lang="en-IN" sz="4000" b="1" u="sng" spc="5" dirty="0">
                <a:latin typeface="Algerian" panose="04020705040A02060702" pitchFamily="82" charset="0"/>
              </a:rPr>
              <a:t> </a:t>
            </a:r>
            <a:r>
              <a:rPr sz="4000" b="1" u="sng" spc="-20" dirty="0">
                <a:latin typeface="Algerian" panose="04020705040A02060702" pitchFamily="82" charset="0"/>
              </a:rPr>
              <a:t>OVERVI</a:t>
            </a:r>
            <a:r>
              <a:rPr lang="en-IN" sz="4000" b="1" u="sng" spc="-20" dirty="0">
                <a:latin typeface="Algerian" panose="04020705040A02060702" pitchFamily="82" charset="0"/>
              </a:rPr>
              <a:t>EW</a:t>
            </a:r>
            <a:endParaRPr sz="4250" b="1" u="sng" dirty="0"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81088" y="231668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summary of a project overview for data analytics using MS Excel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Analytics using MS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leverage MS Excel's data analytics capabilities to extract insights, identify trends, and inform business decisions..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demonstrate the power of MS Excel in data analytics, providing actionable insights to drive informed business decisions.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9144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>
                <a:latin typeface="Algerian" panose="04020705040A02060702" pitchFamily="82" charset="0"/>
              </a:rPr>
              <a:t>W</a:t>
            </a:r>
            <a:r>
              <a:rPr sz="3200" b="1" i="1" u="sng" spc="-20" dirty="0">
                <a:latin typeface="Algerian" panose="04020705040A02060702" pitchFamily="82" charset="0"/>
              </a:rPr>
              <a:t>H</a:t>
            </a:r>
            <a:r>
              <a:rPr sz="3200" b="1" i="1" u="sng" spc="20" dirty="0">
                <a:latin typeface="Algerian" panose="04020705040A02060702" pitchFamily="82" charset="0"/>
              </a:rPr>
              <a:t>O</a:t>
            </a:r>
            <a:r>
              <a:rPr sz="3200" b="1" i="1" u="sng" spc="-235" dirty="0">
                <a:latin typeface="Algerian" panose="04020705040A02060702" pitchFamily="82" charset="0"/>
              </a:rPr>
              <a:t> </a:t>
            </a:r>
            <a:r>
              <a:rPr sz="3200" b="1" i="1" u="sng" spc="-10" dirty="0">
                <a:latin typeface="Algerian" panose="04020705040A02060702" pitchFamily="82" charset="0"/>
              </a:rPr>
              <a:t>AR</a:t>
            </a:r>
            <a:r>
              <a:rPr sz="3200" b="1" i="1" u="sng" spc="15" dirty="0">
                <a:latin typeface="Algerian" panose="04020705040A02060702" pitchFamily="82" charset="0"/>
              </a:rPr>
              <a:t>E</a:t>
            </a:r>
            <a:r>
              <a:rPr sz="3200" b="1" i="1" u="sng" spc="-35" dirty="0">
                <a:latin typeface="Algerian" panose="04020705040A02060702" pitchFamily="82" charset="0"/>
              </a:rPr>
              <a:t> </a:t>
            </a:r>
            <a:r>
              <a:rPr sz="3200" b="1" i="1" u="sng" spc="-10" dirty="0">
                <a:latin typeface="Algerian" panose="04020705040A02060702" pitchFamily="82" charset="0"/>
              </a:rPr>
              <a:t>T</a:t>
            </a:r>
            <a:r>
              <a:rPr sz="3200" b="1" i="1" u="sng" spc="-15" dirty="0">
                <a:latin typeface="Algerian" panose="04020705040A02060702" pitchFamily="82" charset="0"/>
              </a:rPr>
              <a:t>H</a:t>
            </a:r>
            <a:r>
              <a:rPr sz="3200" b="1" i="1" u="sng" spc="15" dirty="0">
                <a:latin typeface="Algerian" panose="04020705040A02060702" pitchFamily="82" charset="0"/>
              </a:rPr>
              <a:t>E</a:t>
            </a:r>
            <a:r>
              <a:rPr sz="3200" b="1" i="1" u="sng" spc="-35" dirty="0">
                <a:latin typeface="Algerian" panose="04020705040A02060702" pitchFamily="82" charset="0"/>
              </a:rPr>
              <a:t> </a:t>
            </a:r>
            <a:r>
              <a:rPr sz="3200" b="1" i="1" u="sng" spc="-20" dirty="0">
                <a:latin typeface="Algerian" panose="04020705040A02060702" pitchFamily="82" charset="0"/>
              </a:rPr>
              <a:t>E</a:t>
            </a:r>
            <a:r>
              <a:rPr sz="3200" b="1" i="1" u="sng" spc="30" dirty="0">
                <a:latin typeface="Algerian" panose="04020705040A02060702" pitchFamily="82" charset="0"/>
              </a:rPr>
              <a:t>N</a:t>
            </a:r>
            <a:r>
              <a:rPr sz="3200" b="1" i="1" u="sng" spc="15" dirty="0">
                <a:latin typeface="Algerian" panose="04020705040A02060702" pitchFamily="82" charset="0"/>
              </a:rPr>
              <a:t>D</a:t>
            </a:r>
            <a:r>
              <a:rPr sz="3200" b="1" i="1" u="sng" spc="-45" dirty="0">
                <a:latin typeface="Algerian" panose="04020705040A02060702" pitchFamily="82" charset="0"/>
              </a:rPr>
              <a:t> </a:t>
            </a:r>
            <a:r>
              <a:rPr sz="3200" b="1" i="1" u="sng" dirty="0">
                <a:latin typeface="Algerian" panose="04020705040A02060702" pitchFamily="82" charset="0"/>
              </a:rPr>
              <a:t>U</a:t>
            </a:r>
            <a:r>
              <a:rPr sz="3200" b="1" i="1" u="sng" spc="10" dirty="0">
                <a:latin typeface="Algerian" panose="04020705040A02060702" pitchFamily="82" charset="0"/>
              </a:rPr>
              <a:t>S</a:t>
            </a:r>
            <a:r>
              <a:rPr sz="3200" b="1" i="1" u="sng" spc="-25" dirty="0">
                <a:latin typeface="Algerian" panose="04020705040A02060702" pitchFamily="82" charset="0"/>
              </a:rPr>
              <a:t>E</a:t>
            </a:r>
            <a:r>
              <a:rPr sz="3200" b="1" i="1" u="sng" spc="-10" dirty="0">
                <a:latin typeface="Algerian" panose="04020705040A02060702" pitchFamily="82" charset="0"/>
              </a:rPr>
              <a:t>R</a:t>
            </a:r>
            <a:r>
              <a:rPr sz="3200" b="1" i="1" u="sng" spc="5" dirty="0">
                <a:latin typeface="Algerian" panose="04020705040A02060702" pitchFamily="82" charset="0"/>
              </a:rPr>
              <a:t>S?</a:t>
            </a:r>
            <a:endParaRPr sz="3200" b="1" i="1" u="sng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310E7E-3867-0900-84F0-C21612B9AAF8}"/>
              </a:ext>
            </a:extLst>
          </p:cNvPr>
          <p:cNvSpPr txBox="1"/>
          <p:nvPr/>
        </p:nvSpPr>
        <p:spPr>
          <a:xfrm>
            <a:off x="1371600" y="2828835"/>
            <a:ext cx="60987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Employer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Trebuchet MS" panose="020B0603020202020204" pitchFamily="34" charset="0"/>
              </a:rPr>
              <a:t>Firm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00" y="1143000"/>
            <a:ext cx="1534246" cy="277312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352540" y="43719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62052" y="574087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9415" y="842554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A3C690-F9E9-292D-9604-8339E3A015AB}"/>
              </a:ext>
            </a:extLst>
          </p:cNvPr>
          <p:cNvSpPr txBox="1"/>
          <p:nvPr/>
        </p:nvSpPr>
        <p:spPr>
          <a:xfrm>
            <a:off x="2819400" y="2752787"/>
            <a:ext cx="60987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Excel allows you to selectively display and analyze specific subsets of data based on criteria, enabling focused insights and streamlined data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Excel help organize and manage data by allowing users to collapse or expand sections of related rows or columns, facilitating better data navigation and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Excel is a powerful tool that summarizes, analyzes, and presents large datasets by organizing data into rows, columns, and values for dynamic and interactive reporting</a:t>
            </a:r>
            <a:r>
              <a:rPr lang="en-US" altLang="en-US" sz="1800" b="1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1922D-FBED-F062-AE85-63F2E6EB4799}"/>
              </a:ext>
            </a:extLst>
          </p:cNvPr>
          <p:cNvSpPr txBox="1"/>
          <p:nvPr/>
        </p:nvSpPr>
        <p:spPr>
          <a:xfrm>
            <a:off x="1371599" y="2209800"/>
            <a:ext cx="876141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5 features in employee dataset.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 "Revenue," "Expenses," "Profit," and "Market Share" to clearly present and compare metrics for each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conditional formatting to highlight high or low performance scores for better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Format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Rating column is formatted to show numbers or a rating scale if applicable.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gender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:Create a summary table to analyze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levels by gender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table will help you visualize the data more </a:t>
            </a:r>
            <a:r>
              <a:rPr lang="en-US" sz="1800" dirty="0"/>
              <a:t>effectively.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9A596-8FC9-FB60-5157-2303D15F5953}"/>
              </a:ext>
            </a:extLst>
          </p:cNvPr>
          <p:cNvSpPr txBox="1"/>
          <p:nvPr/>
        </p:nvSpPr>
        <p:spPr>
          <a:xfrm>
            <a:off x="3049361" y="2959170"/>
            <a:ext cx="6098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IFS (Z8-5”VERY HIGH”28-4,”HIGH”,28&gt;3,”MED”,TRUE,”LOW”)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281</TotalTime>
  <Words>659</Words>
  <Application>Microsoft Office PowerPoint</Application>
  <PresentationFormat>Widescreen</PresentationFormat>
  <Paragraphs>86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</vt:lpstr>
      <vt:lpstr>Times New Roman</vt:lpstr>
      <vt:lpstr>Trebuchet MS</vt:lpstr>
      <vt:lpstr>Tw Cen MT</vt:lpstr>
      <vt:lpstr>Circuit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JOTHIKA .L</cp:lastModifiedBy>
  <cp:revision>17</cp:revision>
  <dcterms:created xsi:type="dcterms:W3CDTF">2024-03-29T15:07:22Z</dcterms:created>
  <dcterms:modified xsi:type="dcterms:W3CDTF">2024-09-22T16:04:19Z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