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60" r:id="rId2"/>
    <p:sldId id="257" r:id="rId3"/>
    <p:sldId id="277" r:id="rId4"/>
    <p:sldId id="258" r:id="rId5"/>
    <p:sldId id="259" r:id="rId6"/>
    <p:sldId id="264" r:id="rId7"/>
    <p:sldId id="279" r:id="rId8"/>
    <p:sldId id="265" r:id="rId9"/>
    <p:sldId id="280" r:id="rId10"/>
    <p:sldId id="261" r:id="rId11"/>
    <p:sldId id="262" r:id="rId12"/>
    <p:sldId id="267" r:id="rId13"/>
    <p:sldId id="281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68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1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2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70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3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78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7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63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5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5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3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9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7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7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2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AE38-324E-4DF5-81E8-135A8CFD6FD7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5372EC-923C-4A14-A2C8-EABDEB1DC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1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E6FE28-03B1-4EA6-A932-0BDD305F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30" y="1762539"/>
            <a:ext cx="10099881" cy="1828800"/>
          </a:xfrm>
        </p:spPr>
        <p:txBody>
          <a:bodyPr/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3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E07A67-96AB-4DA2-B472-33DE8B39F346}"/>
              </a:ext>
            </a:extLst>
          </p:cNvPr>
          <p:cNvSpPr txBox="1"/>
          <p:nvPr/>
        </p:nvSpPr>
        <p:spPr>
          <a:xfrm>
            <a:off x="2001078" y="516835"/>
            <a:ext cx="196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C1691-973D-4511-9BEC-24488B25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403570"/>
            <a:ext cx="920115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3D6F5-B03A-4947-90E5-AA127B65770B}"/>
              </a:ext>
            </a:extLst>
          </p:cNvPr>
          <p:cNvSpPr txBox="1"/>
          <p:nvPr/>
        </p:nvSpPr>
        <p:spPr>
          <a:xfrm>
            <a:off x="1908313" y="490330"/>
            <a:ext cx="2464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918A67-657F-4E7A-A185-A0C1A6AE601D}"/>
              </a:ext>
            </a:extLst>
          </p:cNvPr>
          <p:cNvSpPr/>
          <p:nvPr/>
        </p:nvSpPr>
        <p:spPr>
          <a:xfrm>
            <a:off x="2133598" y="1590261"/>
            <a:ext cx="223961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D7DEE8-221C-4962-B999-FF8BB2087BC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373215" y="1790316"/>
            <a:ext cx="3114263" cy="38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F60B86E-5579-460C-A58D-C18C9521C44F}"/>
              </a:ext>
            </a:extLst>
          </p:cNvPr>
          <p:cNvSpPr/>
          <p:nvPr/>
        </p:nvSpPr>
        <p:spPr>
          <a:xfrm>
            <a:off x="7487478" y="1629247"/>
            <a:ext cx="23588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5A0E5D-D533-4315-8799-1D9A90A093D9}"/>
              </a:ext>
            </a:extLst>
          </p:cNvPr>
          <p:cNvSpPr/>
          <p:nvPr/>
        </p:nvSpPr>
        <p:spPr>
          <a:xfrm>
            <a:off x="2133599" y="2690192"/>
            <a:ext cx="2239617" cy="400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37F3A1-41DC-463B-B862-A336C8AFAE54}"/>
              </a:ext>
            </a:extLst>
          </p:cNvPr>
          <p:cNvCxnSpPr>
            <a:cxnSpLocks/>
            <a:stCxn id="13" idx="3"/>
            <a:endCxn id="17" idx="3"/>
          </p:cNvCxnSpPr>
          <p:nvPr/>
        </p:nvCxnSpPr>
        <p:spPr>
          <a:xfrm>
            <a:off x="4373216" y="2890247"/>
            <a:ext cx="2749826" cy="5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43443A-42F8-44E2-BDEB-4DF8E44FED28}"/>
              </a:ext>
            </a:extLst>
          </p:cNvPr>
          <p:cNvSpPr/>
          <p:nvPr/>
        </p:nvSpPr>
        <p:spPr>
          <a:xfrm flipH="1">
            <a:off x="7123042" y="2796209"/>
            <a:ext cx="450575" cy="30479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327589-18BE-47C3-A9D1-F50307437EAA}"/>
              </a:ext>
            </a:extLst>
          </p:cNvPr>
          <p:cNvSpPr/>
          <p:nvPr/>
        </p:nvSpPr>
        <p:spPr>
          <a:xfrm>
            <a:off x="7513984" y="2756449"/>
            <a:ext cx="2358887" cy="4001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230CBF-319E-494D-999F-13453A4BD9AB}"/>
              </a:ext>
            </a:extLst>
          </p:cNvPr>
          <p:cNvSpPr/>
          <p:nvPr/>
        </p:nvSpPr>
        <p:spPr>
          <a:xfrm>
            <a:off x="2133599" y="3604591"/>
            <a:ext cx="223961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4193F4-96B7-44BF-B4D0-E898AD046FF6}"/>
              </a:ext>
            </a:extLst>
          </p:cNvPr>
          <p:cNvSpPr/>
          <p:nvPr/>
        </p:nvSpPr>
        <p:spPr>
          <a:xfrm>
            <a:off x="7513983" y="3640526"/>
            <a:ext cx="2239616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Sales_details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F03C29A-6FC9-4AEA-9F1F-9FB4F0B19494}"/>
              </a:ext>
            </a:extLst>
          </p:cNvPr>
          <p:cNvSpPr/>
          <p:nvPr/>
        </p:nvSpPr>
        <p:spPr>
          <a:xfrm flipH="1">
            <a:off x="7129669" y="3631602"/>
            <a:ext cx="384313" cy="34608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B8456F-C81F-43B4-A454-E6DE190AC573}"/>
              </a:ext>
            </a:extLst>
          </p:cNvPr>
          <p:cNvCxnSpPr>
            <a:cxnSpLocks/>
            <a:stCxn id="19" idx="3"/>
            <a:endCxn id="22" idx="3"/>
          </p:cNvCxnSpPr>
          <p:nvPr/>
        </p:nvCxnSpPr>
        <p:spPr>
          <a:xfrm flipV="1">
            <a:off x="4373215" y="3804645"/>
            <a:ext cx="27564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AB96009-BB26-40A0-BD63-6DF7BEB77DE6}"/>
              </a:ext>
            </a:extLst>
          </p:cNvPr>
          <p:cNvSpPr/>
          <p:nvPr/>
        </p:nvSpPr>
        <p:spPr>
          <a:xfrm>
            <a:off x="2133599" y="4664765"/>
            <a:ext cx="2259494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0269E-956D-4DDC-9DC7-F9EBF7042BA9}"/>
              </a:ext>
            </a:extLst>
          </p:cNvPr>
          <p:cNvSpPr/>
          <p:nvPr/>
        </p:nvSpPr>
        <p:spPr>
          <a:xfrm>
            <a:off x="7487479" y="4688722"/>
            <a:ext cx="2239616" cy="328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Sales_details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91CF187-095C-4A78-86F6-7A925C907BD9}"/>
              </a:ext>
            </a:extLst>
          </p:cNvPr>
          <p:cNvSpPr/>
          <p:nvPr/>
        </p:nvSpPr>
        <p:spPr>
          <a:xfrm flipH="1">
            <a:off x="7123041" y="4688723"/>
            <a:ext cx="364438" cy="32876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C2D981-E186-4FAB-A75A-87DE9D5A3C8E}"/>
              </a:ext>
            </a:extLst>
          </p:cNvPr>
          <p:cNvSpPr txBox="1"/>
          <p:nvPr/>
        </p:nvSpPr>
        <p:spPr>
          <a:xfrm>
            <a:off x="2133599" y="96378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D80623-F237-4D56-9EA5-4842E058344B}"/>
              </a:ext>
            </a:extLst>
          </p:cNvPr>
          <p:cNvSpPr txBox="1"/>
          <p:nvPr/>
        </p:nvSpPr>
        <p:spPr>
          <a:xfrm>
            <a:off x="2133599" y="224348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One-many: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F05CF3-A6F6-41AD-9E05-CB620AC22EC6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4393093" y="4853104"/>
            <a:ext cx="2729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276754-C279-40F2-A211-A99D1D675E82}"/>
              </a:ext>
            </a:extLst>
          </p:cNvPr>
          <p:cNvCxnSpPr/>
          <p:nvPr/>
        </p:nvCxnSpPr>
        <p:spPr>
          <a:xfrm>
            <a:off x="4518991" y="2756449"/>
            <a:ext cx="0" cy="29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1381D0-E874-4575-B23E-E3991923B676}"/>
              </a:ext>
            </a:extLst>
          </p:cNvPr>
          <p:cNvCxnSpPr>
            <a:cxnSpLocks/>
          </p:cNvCxnSpPr>
          <p:nvPr/>
        </p:nvCxnSpPr>
        <p:spPr>
          <a:xfrm>
            <a:off x="4671391" y="2756449"/>
            <a:ext cx="0" cy="29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2D9AB2-9604-472C-A423-9E7E66026987}"/>
              </a:ext>
            </a:extLst>
          </p:cNvPr>
          <p:cNvCxnSpPr>
            <a:cxnSpLocks/>
          </p:cNvCxnSpPr>
          <p:nvPr/>
        </p:nvCxnSpPr>
        <p:spPr>
          <a:xfrm>
            <a:off x="4518991" y="3640526"/>
            <a:ext cx="0" cy="268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16D333-0E1B-46EB-AA02-31E9FEA1C199}"/>
              </a:ext>
            </a:extLst>
          </p:cNvPr>
          <p:cNvCxnSpPr>
            <a:cxnSpLocks/>
          </p:cNvCxnSpPr>
          <p:nvPr/>
        </p:nvCxnSpPr>
        <p:spPr>
          <a:xfrm>
            <a:off x="4704522" y="3631602"/>
            <a:ext cx="0" cy="27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A32F03-F531-4B6F-B972-876302679BE9}"/>
              </a:ext>
            </a:extLst>
          </p:cNvPr>
          <p:cNvCxnSpPr/>
          <p:nvPr/>
        </p:nvCxnSpPr>
        <p:spPr>
          <a:xfrm>
            <a:off x="4518991" y="4688722"/>
            <a:ext cx="0" cy="29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8E18CF-0EF9-4976-9C70-F6861ED56B03}"/>
              </a:ext>
            </a:extLst>
          </p:cNvPr>
          <p:cNvCxnSpPr/>
          <p:nvPr/>
        </p:nvCxnSpPr>
        <p:spPr>
          <a:xfrm>
            <a:off x="4704522" y="4688722"/>
            <a:ext cx="0" cy="294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B965FE-569C-485A-A533-16DD83711776}"/>
              </a:ext>
            </a:extLst>
          </p:cNvPr>
          <p:cNvCxnSpPr>
            <a:cxnSpLocks/>
          </p:cNvCxnSpPr>
          <p:nvPr/>
        </p:nvCxnSpPr>
        <p:spPr>
          <a:xfrm>
            <a:off x="4518991" y="1629247"/>
            <a:ext cx="0" cy="36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CC4BBB-99BA-4F40-B30A-23A70F821B2C}"/>
              </a:ext>
            </a:extLst>
          </p:cNvPr>
          <p:cNvCxnSpPr>
            <a:cxnSpLocks/>
          </p:cNvCxnSpPr>
          <p:nvPr/>
        </p:nvCxnSpPr>
        <p:spPr>
          <a:xfrm>
            <a:off x="4704522" y="1629247"/>
            <a:ext cx="0" cy="36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CA981C1-D847-436C-8081-62D9CF82C2E3}"/>
              </a:ext>
            </a:extLst>
          </p:cNvPr>
          <p:cNvCxnSpPr>
            <a:cxnSpLocks/>
          </p:cNvCxnSpPr>
          <p:nvPr/>
        </p:nvCxnSpPr>
        <p:spPr>
          <a:xfrm>
            <a:off x="7288696" y="1629247"/>
            <a:ext cx="0" cy="36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9CEF5A1-6DF6-45B1-B24D-AB78542052EE}"/>
              </a:ext>
            </a:extLst>
          </p:cNvPr>
          <p:cNvCxnSpPr>
            <a:cxnSpLocks/>
          </p:cNvCxnSpPr>
          <p:nvPr/>
        </p:nvCxnSpPr>
        <p:spPr>
          <a:xfrm flipH="1">
            <a:off x="7123041" y="1629247"/>
            <a:ext cx="6628" cy="40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5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E1DFAEB-7DFE-4E38-8E03-C58BDA4B7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565" y="617428"/>
            <a:ext cx="447385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Total Sales Amount Per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EFA17-8580-4E98-BA45-79EDF8917BF6}"/>
              </a:ext>
            </a:extLst>
          </p:cNvPr>
          <p:cNvSpPr txBox="1"/>
          <p:nvPr/>
        </p:nvSpPr>
        <p:spPr>
          <a:xfrm>
            <a:off x="1709530" y="1274370"/>
            <a:ext cx="9594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c.name,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s.total_amount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Customers c JOIN Sales s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c.name ORDER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655FF-ECC3-4F05-84A4-708592F8B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57" y="2769705"/>
            <a:ext cx="6310725" cy="281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0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AE791-7213-4DF4-9495-ABACA6098F56}"/>
              </a:ext>
            </a:extLst>
          </p:cNvPr>
          <p:cNvSpPr txBox="1"/>
          <p:nvPr/>
        </p:nvSpPr>
        <p:spPr>
          <a:xfrm>
            <a:off x="1948069" y="927652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CUSTOMERS IN EACH CITY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0E861-B48F-4F00-83DA-AF4D75B72D9C}"/>
              </a:ext>
            </a:extLst>
          </p:cNvPr>
          <p:cNvSpPr txBox="1"/>
          <p:nvPr/>
        </p:nvSpPr>
        <p:spPr>
          <a:xfrm>
            <a:off x="1749287" y="1868557"/>
            <a:ext cx="913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address AS city, COUNT(*) AS </a:t>
            </a:r>
            <a:r>
              <a:rPr lang="en-US" dirty="0" err="1"/>
              <a:t>customer_count</a:t>
            </a:r>
            <a:r>
              <a:rPr lang="en-US" dirty="0"/>
              <a:t> FROM Customers GROUP BY address;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4D098-3673-4912-AB46-2FB90FF5D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33"/>
          <a:stretch/>
        </p:blipFill>
        <p:spPr>
          <a:xfrm>
            <a:off x="2213113" y="2835966"/>
            <a:ext cx="3763617" cy="25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3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00A5D-047C-4328-8F77-58998F318969}"/>
              </a:ext>
            </a:extLst>
          </p:cNvPr>
          <p:cNvSpPr txBox="1"/>
          <p:nvPr/>
        </p:nvSpPr>
        <p:spPr>
          <a:xfrm>
            <a:off x="1978572" y="865473"/>
            <a:ext cx="490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BEST SELLING PRODUCTS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785B5-83E3-4DFC-8D8F-0F7766E7E3B5}"/>
              </a:ext>
            </a:extLst>
          </p:cNvPr>
          <p:cNvSpPr txBox="1"/>
          <p:nvPr/>
        </p:nvSpPr>
        <p:spPr>
          <a:xfrm>
            <a:off x="1457739" y="1762539"/>
            <a:ext cx="967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p.name, SUM(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sd.quantity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total_soldFROM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pJOIN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sd.product_idGROUP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p.product_id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p.name ORDER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total_sold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DESCLIMIT 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A0980-809C-40EE-9448-9B78056EB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3299791"/>
            <a:ext cx="4187687" cy="24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7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8443F3-C38D-4AFA-BAEB-CF9F1EBEA0DF}"/>
              </a:ext>
            </a:extLst>
          </p:cNvPr>
          <p:cNvSpPr/>
          <p:nvPr/>
        </p:nvSpPr>
        <p:spPr>
          <a:xfrm>
            <a:off x="2065976" y="779429"/>
            <a:ext cx="2966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Generated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53869-1419-42CF-B5C2-1A7CB0C5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76" y="2597425"/>
            <a:ext cx="5811061" cy="2337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3D122-EC97-42A4-B5C2-742A295CADD3}"/>
              </a:ext>
            </a:extLst>
          </p:cNvPr>
          <p:cNvSpPr txBox="1"/>
          <p:nvPr/>
        </p:nvSpPr>
        <p:spPr>
          <a:xfrm>
            <a:off x="2065976" y="1330210"/>
            <a:ext cx="77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represents the total sales from all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7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30991E3-8677-409B-99AE-64AAE2B0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287" y="870707"/>
            <a:ext cx="495103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Customers and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purchases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2511E-EB55-4872-86B9-4ADDE8CC980D}"/>
              </a:ext>
            </a:extLst>
          </p:cNvPr>
          <p:cNvSpPr txBox="1"/>
          <p:nvPr/>
        </p:nvSpPr>
        <p:spPr>
          <a:xfrm>
            <a:off x="1696278" y="1524000"/>
            <a:ext cx="9289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c.name,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c.email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s.sale_id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s.total_amount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s.sale_date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Customers c LEFT JOIN Sales s 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s.customer_id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s.sale_date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C68F6-1F72-43FB-8A1A-0F9AE649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2809460"/>
            <a:ext cx="6983896" cy="2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1A219C-846F-4CA9-AD43-C5BF817B4D93}"/>
              </a:ext>
            </a:extLst>
          </p:cNvPr>
          <p:cNvSpPr/>
          <p:nvPr/>
        </p:nvSpPr>
        <p:spPr>
          <a:xfrm>
            <a:off x="2044698" y="686664"/>
            <a:ext cx="2733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Status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F59CF-D373-4ADC-9320-11D362636DE8}"/>
              </a:ext>
            </a:extLst>
          </p:cNvPr>
          <p:cNvSpPr txBox="1"/>
          <p:nvPr/>
        </p:nvSpPr>
        <p:spPr>
          <a:xfrm>
            <a:off x="2044698" y="1510748"/>
            <a:ext cx="8132972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total_paymentsFROM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BD000-9148-4EF0-97A9-F0CFD552F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698" y="2981740"/>
            <a:ext cx="5147190" cy="14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4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22C975-51FE-4F6A-A225-851B7C78ADC6}"/>
              </a:ext>
            </a:extLst>
          </p:cNvPr>
          <p:cNvSpPr/>
          <p:nvPr/>
        </p:nvSpPr>
        <p:spPr>
          <a:xfrm>
            <a:off x="2178074" y="660160"/>
            <a:ext cx="3748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Stock of Products Below 30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CE1F3-55BD-4671-B799-26BA0EF4517D}"/>
              </a:ext>
            </a:extLst>
          </p:cNvPr>
          <p:cNvSpPr txBox="1"/>
          <p:nvPr/>
        </p:nvSpPr>
        <p:spPr>
          <a:xfrm>
            <a:off x="2178073" y="1524000"/>
            <a:ext cx="75225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stock FROM Products WHERE stock &lt; 30;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455C3-E029-4BA8-8D2B-FE999182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73" y="2610678"/>
            <a:ext cx="6858957" cy="16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04C0D9-2395-449B-AFD2-7F0B7FAAEEEA}"/>
              </a:ext>
            </a:extLst>
          </p:cNvPr>
          <p:cNvSpPr/>
          <p:nvPr/>
        </p:nvSpPr>
        <p:spPr>
          <a:xfrm>
            <a:off x="2031795" y="938456"/>
            <a:ext cx="3738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most expensive product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15A0B-0B69-48DE-AE65-A570125B9331}"/>
              </a:ext>
            </a:extLst>
          </p:cNvPr>
          <p:cNvSpPr txBox="1"/>
          <p:nvPr/>
        </p:nvSpPr>
        <p:spPr>
          <a:xfrm>
            <a:off x="2031795" y="1709531"/>
            <a:ext cx="63477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Products ORDER BY price DESC LIMIT 1;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C70E5-3F3A-4ECE-9F7E-C848408D8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95" y="2538571"/>
            <a:ext cx="7630590" cy="20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0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34CDB-0EF9-492E-8C6D-18161C914A90}"/>
              </a:ext>
            </a:extLst>
          </p:cNvPr>
          <p:cNvSpPr txBox="1"/>
          <p:nvPr/>
        </p:nvSpPr>
        <p:spPr>
          <a:xfrm>
            <a:off x="2027582" y="503583"/>
            <a:ext cx="2703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34CF8-4649-4D1C-AFE0-6EFE00830C9A}"/>
              </a:ext>
            </a:extLst>
          </p:cNvPr>
          <p:cNvSpPr txBox="1"/>
          <p:nvPr/>
        </p:nvSpPr>
        <p:spPr>
          <a:xfrm>
            <a:off x="1630018" y="1550504"/>
            <a:ext cx="939579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 is an essential process that enables businesses to track, evaluate, and improve their sales performance, customer satisfaction by leveraging structured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 of five  tables.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They are: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customer details, including contact information.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Maintains product details such as category, price, and stock.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Records transactions with total sales amount and date.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Details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purchased products, quantities, and prices.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payment methods and statuses.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32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34AE6E-BCE5-4C28-9E4A-3A20E8DA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574" y="77206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92128-5362-401E-978C-92ADE4D5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83" y="785311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35E89-E299-4129-823E-B1A53C17F2E1}"/>
              </a:ext>
            </a:extLst>
          </p:cNvPr>
          <p:cNvSpPr txBox="1"/>
          <p:nvPr/>
        </p:nvSpPr>
        <p:spPr>
          <a:xfrm>
            <a:off x="1907514" y="648949"/>
            <a:ext cx="512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largest sale transaction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A840D-71D7-435B-A2E3-E9B78442EFB7}"/>
              </a:ext>
            </a:extLst>
          </p:cNvPr>
          <p:cNvSpPr txBox="1"/>
          <p:nvPr/>
        </p:nvSpPr>
        <p:spPr>
          <a:xfrm>
            <a:off x="1974574" y="1607930"/>
            <a:ext cx="714292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Sales ORDER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 LIMIT 1;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B8577-22DE-4E4B-A27C-F9AED741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74" y="2756820"/>
            <a:ext cx="6241774" cy="16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1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4E1395-E9EE-4828-B431-7AC4BE42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321" y="597550"/>
            <a:ext cx="363109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of Products Sold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162C6-DF17-42FF-BBB4-54B7C368379D}"/>
              </a:ext>
            </a:extLst>
          </p:cNvPr>
          <p:cNvSpPr txBox="1"/>
          <p:nvPr/>
        </p:nvSpPr>
        <p:spPr>
          <a:xfrm>
            <a:off x="1961321" y="1397769"/>
            <a:ext cx="587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calculates the total number of products sold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5145A-3C65-4D09-91E1-F6110AE36A06}"/>
              </a:ext>
            </a:extLst>
          </p:cNvPr>
          <p:cNvSpPr txBox="1"/>
          <p:nvPr/>
        </p:nvSpPr>
        <p:spPr>
          <a:xfrm>
            <a:off x="1961321" y="2027583"/>
            <a:ext cx="697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SUM(quantity)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total_products_sold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58FF5-2AE6-44AD-B376-771DAF3A9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09" y="2990789"/>
            <a:ext cx="4866829" cy="18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9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188D6-BC56-4633-A4F7-A7C88602A719}"/>
              </a:ext>
            </a:extLst>
          </p:cNvPr>
          <p:cNvSpPr txBox="1"/>
          <p:nvPr/>
        </p:nvSpPr>
        <p:spPr>
          <a:xfrm>
            <a:off x="2186609" y="702365"/>
            <a:ext cx="283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D4ACA-540D-44E1-8B1F-48C029EF153E}"/>
              </a:ext>
            </a:extLst>
          </p:cNvPr>
          <p:cNvSpPr/>
          <p:nvPr/>
        </p:nvSpPr>
        <p:spPr>
          <a:xfrm>
            <a:off x="1563757" y="1577009"/>
            <a:ext cx="9607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of these tables helps us understand how customers buy products, which products sell the most, how much money is made, and how payments are processed.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shows who the best customers are, which items need restocking, and when sales are high. 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helps businesses make better decisions, manage stock properly, and keep customers happy.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585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54B76-BBB6-48CE-9591-BC0984F2A544}"/>
              </a:ext>
            </a:extLst>
          </p:cNvPr>
          <p:cNvSpPr txBox="1"/>
          <p:nvPr/>
        </p:nvSpPr>
        <p:spPr>
          <a:xfrm>
            <a:off x="2040835" y="2375955"/>
            <a:ext cx="7911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8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2F1E4A-189A-46F2-8C40-015F5106C230}"/>
              </a:ext>
            </a:extLst>
          </p:cNvPr>
          <p:cNvSpPr txBox="1"/>
          <p:nvPr/>
        </p:nvSpPr>
        <p:spPr>
          <a:xfrm>
            <a:off x="1842052" y="609600"/>
            <a:ext cx="311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CB3C1-121E-4D66-8DC4-1408AD148ECA}"/>
              </a:ext>
            </a:extLst>
          </p:cNvPr>
          <p:cNvSpPr txBox="1"/>
          <p:nvPr/>
        </p:nvSpPr>
        <p:spPr>
          <a:xfrm>
            <a:off x="1722782" y="1683026"/>
            <a:ext cx="917050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above tables is to create a structured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management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efficiently stores and manages customer information, product details, sales transactions, payment records, and inventory.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schema ensures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tracking of sales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decision-making for business growth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0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FB6983-51A6-4AA4-8B8A-E98D748071E5}"/>
              </a:ext>
            </a:extLst>
          </p:cNvPr>
          <p:cNvSpPr txBox="1"/>
          <p:nvPr/>
        </p:nvSpPr>
        <p:spPr>
          <a:xfrm>
            <a:off x="2040835" y="410817"/>
            <a:ext cx="3609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DATABASE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5F9B7-89A7-477D-BFDC-473FBF4BEE13}"/>
              </a:ext>
            </a:extLst>
          </p:cNvPr>
          <p:cNvSpPr txBox="1"/>
          <p:nvPr/>
        </p:nvSpPr>
        <p:spPr>
          <a:xfrm>
            <a:off x="1722783" y="1417983"/>
            <a:ext cx="9435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sales_analysis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71D28-90AA-4FF9-8A2C-DE2A61532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71" y="2199861"/>
            <a:ext cx="5420138" cy="149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FDD47-4DB0-4D94-B18C-1BF14FE648E1}"/>
              </a:ext>
            </a:extLst>
          </p:cNvPr>
          <p:cNvSpPr txBox="1"/>
          <p:nvPr/>
        </p:nvSpPr>
        <p:spPr>
          <a:xfrm>
            <a:off x="1768083" y="485434"/>
            <a:ext cx="278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TABLES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3DFE6-E440-40F7-9D95-A9F934BC9590}"/>
              </a:ext>
            </a:extLst>
          </p:cNvPr>
          <p:cNvSpPr txBox="1"/>
          <p:nvPr/>
        </p:nvSpPr>
        <p:spPr>
          <a:xfrm>
            <a:off x="1768083" y="1311966"/>
            <a:ext cx="208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table: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7E472-EFB2-44D3-A26E-72676D28387E}"/>
              </a:ext>
            </a:extLst>
          </p:cNvPr>
          <p:cNvSpPr txBox="1"/>
          <p:nvPr/>
        </p:nvSpPr>
        <p:spPr>
          <a:xfrm>
            <a:off x="1768083" y="185933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Customers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 name VARCHAR(30) NOT NULL,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VARCHAR(40) UNIQUE NOT NULL,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UNIQUE,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TEXT,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created_at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 );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31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48F04-65E2-4614-A391-B9C9CCE5DF86}"/>
              </a:ext>
            </a:extLst>
          </p:cNvPr>
          <p:cNvSpPr txBox="1"/>
          <p:nvPr/>
        </p:nvSpPr>
        <p:spPr>
          <a:xfrm>
            <a:off x="1948069" y="609600"/>
            <a:ext cx="28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TABLE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FE725-0C80-49DA-83C1-9F616A20F3DD}"/>
              </a:ext>
            </a:extLst>
          </p:cNvPr>
          <p:cNvSpPr txBox="1"/>
          <p:nvPr/>
        </p:nvSpPr>
        <p:spPr>
          <a:xfrm>
            <a:off x="1948068" y="1470991"/>
            <a:ext cx="9197009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Products (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AUTO_INCREMENT,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VARCHAR(30) NOT NULL,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VARCHAR(20) NOT NULL,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DECIMAL(10,2) NOT NULL,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INT NOT NULL, 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created_at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 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7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C332F-3A8F-4FE2-8BE7-535FCD056FEF}"/>
              </a:ext>
            </a:extLst>
          </p:cNvPr>
          <p:cNvSpPr txBox="1"/>
          <p:nvPr/>
        </p:nvSpPr>
        <p:spPr>
          <a:xfrm>
            <a:off x="1961322" y="821635"/>
            <a:ext cx="266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TABLE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64F9E-E4C3-42B3-98D1-8090FDDE61F6}"/>
              </a:ext>
            </a:extLst>
          </p:cNvPr>
          <p:cNvSpPr txBox="1"/>
          <p:nvPr/>
        </p:nvSpPr>
        <p:spPr>
          <a:xfrm>
            <a:off x="2054087" y="1895061"/>
            <a:ext cx="902473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Sales ( sale_id INT PRIMARY KEY AUTO_INCREMENT,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customer_id INT, </a:t>
            </a:r>
          </a:p>
          <a:p>
            <a:pPr algn="just">
              <a:lnSpc>
                <a:spcPct val="15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DECIMAL(10,2) NOT NULL, </a:t>
            </a:r>
          </a:p>
          <a:p>
            <a:pPr algn="just">
              <a:lnSpc>
                <a:spcPct val="15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CURRENT_TIMESTAMP,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(customer_id) REFERENCES Customers(customer_id) ON DELETE CASCADE ON UPDATE CASCADE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37447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1DACC3-40CD-4C5D-B463-F67F2E399AD1}"/>
              </a:ext>
            </a:extLst>
          </p:cNvPr>
          <p:cNvSpPr/>
          <p:nvPr/>
        </p:nvSpPr>
        <p:spPr>
          <a:xfrm>
            <a:off x="1921565" y="755204"/>
            <a:ext cx="2875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SALES_DETAILS TABLE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8D6D7-F253-4A14-8A5F-5D7D6772B8C9}"/>
              </a:ext>
            </a:extLst>
          </p:cNvPr>
          <p:cNvSpPr txBox="1"/>
          <p:nvPr/>
        </p:nvSpPr>
        <p:spPr>
          <a:xfrm>
            <a:off x="1417982" y="1470990"/>
            <a:ext cx="1015116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sale_detail_id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AUTO_INCREMENT, </a:t>
            </a:r>
          </a:p>
          <a:p>
            <a:pPr algn="just">
              <a:lnSpc>
                <a:spcPct val="15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INT NOT NULL,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DECIMAL(10,2) NOT NULL,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Sales(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DELETE CASCADE  ,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Products(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)ON DELETE CASCADE);</a:t>
            </a:r>
          </a:p>
        </p:txBody>
      </p:sp>
    </p:spTree>
    <p:extLst>
      <p:ext uri="{BB962C8B-B14F-4D97-AF65-F5344CB8AC3E}">
        <p14:creationId xmlns:p14="http://schemas.microsoft.com/office/powerpoint/2010/main" val="23315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FC359-5EE4-418D-8BB7-60542049195F}"/>
              </a:ext>
            </a:extLst>
          </p:cNvPr>
          <p:cNvSpPr txBox="1"/>
          <p:nvPr/>
        </p:nvSpPr>
        <p:spPr>
          <a:xfrm>
            <a:off x="1974574" y="781878"/>
            <a:ext cx="2716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TABLE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60643-61F7-4B7F-8C68-0CB58128B941}"/>
              </a:ext>
            </a:extLst>
          </p:cNvPr>
          <p:cNvSpPr txBox="1"/>
          <p:nvPr/>
        </p:nvSpPr>
        <p:spPr>
          <a:xfrm>
            <a:off x="1974574" y="1537252"/>
            <a:ext cx="8507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Payments (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</a:p>
          <a:p>
            <a:pPr algn="just">
              <a:lnSpc>
                <a:spcPct val="15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payment_method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 NOT NULL, </a:t>
            </a:r>
          </a:p>
          <a:p>
            <a:pPr algn="just">
              <a:lnSpc>
                <a:spcPct val="15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payment_status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 DEFAULT 'Pending’, </a:t>
            </a:r>
          </a:p>
          <a:p>
            <a:pPr algn="just">
              <a:lnSpc>
                <a:spcPct val="150000"/>
              </a:lnSpc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CURRENT_TIMESTAMP,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Sales(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DELETE CASCADE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733463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</TotalTime>
  <Words>898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Century Gothic</vt:lpstr>
      <vt:lpstr>Times New Roman</vt:lpstr>
      <vt:lpstr>Wingdings 3</vt:lpstr>
      <vt:lpstr>Wisp</vt:lpstr>
      <vt:lpstr> SALES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DATABASE DESIGN FOR SALES ANALYSIS </dc:title>
  <dc:creator>Admin</dc:creator>
  <cp:lastModifiedBy>Admin</cp:lastModifiedBy>
  <cp:revision>20</cp:revision>
  <dcterms:created xsi:type="dcterms:W3CDTF">2025-03-02T08:53:56Z</dcterms:created>
  <dcterms:modified xsi:type="dcterms:W3CDTF">2025-03-03T08:35:34Z</dcterms:modified>
</cp:coreProperties>
</file>