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494CA"/>
    <a:srgbClr val="EC4CA7"/>
    <a:srgbClr val="F6A8D3"/>
    <a:srgbClr val="B51771"/>
    <a:srgbClr val="524C6C"/>
    <a:srgbClr val="673062"/>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0988" autoAdjust="0"/>
    <p:restoredTop sz="94660"/>
  </p:normalViewPr>
  <p:slideViewPr>
    <p:cSldViewPr>
      <p:cViewPr varScale="1">
        <p:scale>
          <a:sx n="108" d="100"/>
          <a:sy n="108" d="100"/>
        </p:scale>
        <p:origin x="94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ines\OneDrive\Desktop\thilak%20certificates\EMPLOYEE%20ANALYSIS%20THILAK%20J.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dines\OneDrive\Desktop\thilak%20certificates\EMPLOYEE%20ANALYSIS%20THILAK%20J.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ANALYSIS THILAK J.xlsx]pivot table !PivotTable1</c:name>
    <c:fmtId val="22"/>
  </c:pivotSource>
  <c:chart>
    <c:autoTitleDeleted val="0"/>
    <c:pivotFmts>
      <c:pivotFmt>
        <c:idx val="0"/>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dir="tl" rig="threePt"/>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dir="tl" rig="threePt"/>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'pivot table '!$C$3:$C$4</c:f>
              <c:strCache>
                <c:ptCount val="1"/>
                <c:pt idx="0">
                  <c:v>LOW</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dir="tl" rig="threePt"/>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'pivot table '!$D$3:$D$4</c:f>
              <c:strCache>
                <c:ptCount val="1"/>
                <c:pt idx="0">
                  <c:v>MED</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dir="tl" rig="threePt"/>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 table '!$E$3:$E$4</c:f>
              <c:strCache>
                <c:ptCount val="1"/>
                <c:pt idx="0">
                  <c:v>VERY HIGH</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dir="tl" rig="threePt"/>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33342208"/>
        <c:axId val="72742528"/>
      </c:barChart>
      <c:catAx>
        <c:axId val="1333422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742528"/>
        <c:crosses val="autoZero"/>
        <c:auto val="1"/>
        <c:lblAlgn val="ctr"/>
        <c:lblOffset val="100"/>
        <c:noMultiLvlLbl val="0"/>
      </c:catAx>
      <c:valAx>
        <c:axId val="727425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33422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ANALYSIS THILAK J.xlsx]pivot table !PivotTable1</c:name>
    <c:fmtId val="25"/>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Pt>
            <c:idx val="4"/>
            <c:bubble3D val="0"/>
            <c:spPr>
              <a:solidFill>
                <a:schemeClr val="accent5"/>
              </a:solidFill>
              <a:ln>
                <a:noFill/>
              </a:ln>
              <a:effectLst>
                <a:outerShdw blurRad="254000" sx="102000" sy="102000" algn="ctr" rotWithShape="0">
                  <a:prstClr val="black">
                    <a:alpha val="20000"/>
                  </a:prstClr>
                </a:outerShdw>
              </a:effectLst>
              <a:sp3d/>
            </c:spPr>
          </c:dPt>
          <c:dPt>
            <c:idx val="5"/>
            <c:bubble3D val="0"/>
            <c:spPr>
              <a:solidFill>
                <a:schemeClr val="accent6"/>
              </a:solidFill>
              <a:ln>
                <a:noFill/>
              </a:ln>
              <a:effectLst>
                <a:outerShdw blurRad="254000" sx="102000" sy="102000" algn="ctr" rotWithShape="0">
                  <a:prstClr val="black">
                    <a:alpha val="20000"/>
                  </a:prstClr>
                </a:outerShdw>
              </a:effectLst>
              <a:sp3d/>
            </c:spPr>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'pivot table '!$C$3:$C$4</c:f>
              <c:strCache>
                <c:ptCount val="1"/>
                <c:pt idx="0">
                  <c:v>LOW</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Pt>
            <c:idx val="4"/>
            <c:bubble3D val="0"/>
            <c:spPr>
              <a:solidFill>
                <a:schemeClr val="accent5"/>
              </a:solidFill>
              <a:ln>
                <a:noFill/>
              </a:ln>
              <a:effectLst>
                <a:outerShdw blurRad="254000" sx="102000" sy="102000" algn="ctr" rotWithShape="0">
                  <a:prstClr val="black">
                    <a:alpha val="20000"/>
                  </a:prstClr>
                </a:outerShdw>
              </a:effectLst>
              <a:sp3d/>
            </c:spPr>
          </c:dPt>
          <c:dPt>
            <c:idx val="5"/>
            <c:bubble3D val="0"/>
            <c:spPr>
              <a:solidFill>
                <a:schemeClr val="accent6"/>
              </a:solidFill>
              <a:ln>
                <a:noFill/>
              </a:ln>
              <a:effectLst>
                <a:outerShdw blurRad="254000" sx="102000" sy="102000" algn="ctr" rotWithShape="0">
                  <a:prstClr val="black">
                    <a:alpha val="20000"/>
                  </a:prstClr>
                </a:outerShdw>
              </a:effectLst>
              <a:sp3d/>
            </c:spPr>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'pivot table '!$D$3:$D$4</c:f>
              <c:strCache>
                <c:ptCount val="1"/>
                <c:pt idx="0">
                  <c:v>MED</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Pt>
            <c:idx val="4"/>
            <c:bubble3D val="0"/>
            <c:spPr>
              <a:solidFill>
                <a:schemeClr val="accent5"/>
              </a:solidFill>
              <a:ln>
                <a:noFill/>
              </a:ln>
              <a:effectLst>
                <a:outerShdw blurRad="254000" sx="102000" sy="102000" algn="ctr" rotWithShape="0">
                  <a:prstClr val="black">
                    <a:alpha val="20000"/>
                  </a:prstClr>
                </a:outerShdw>
              </a:effectLst>
              <a:sp3d/>
            </c:spPr>
          </c:dPt>
          <c:dPt>
            <c:idx val="5"/>
            <c:bubble3D val="0"/>
            <c:spPr>
              <a:solidFill>
                <a:schemeClr val="accent6"/>
              </a:solidFill>
              <a:ln>
                <a:noFill/>
              </a:ln>
              <a:effectLst>
                <a:outerShdw blurRad="254000" sx="102000" sy="102000" algn="ctr" rotWithShape="0">
                  <a:prstClr val="black">
                    <a:alpha val="20000"/>
                  </a:prstClr>
                </a:outerShdw>
              </a:effectLst>
              <a:sp3d/>
            </c:spPr>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 table '!$E$3:$E$4</c:f>
              <c:strCache>
                <c:ptCount val="1"/>
                <c:pt idx="0">
                  <c:v>VERY 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dPt>
          <c:dPt>
            <c:idx val="1"/>
            <c:bubble3D val="0"/>
            <c:spPr>
              <a:solidFill>
                <a:schemeClr val="accent2"/>
              </a:solidFill>
              <a:ln>
                <a:noFill/>
              </a:ln>
              <a:effectLst>
                <a:outerShdw blurRad="254000" sx="102000" sy="102000" algn="ctr" rotWithShape="0">
                  <a:prstClr val="black">
                    <a:alpha val="20000"/>
                  </a:prstClr>
                </a:outerShdw>
              </a:effectLst>
              <a:sp3d/>
            </c:spPr>
          </c:dPt>
          <c:dPt>
            <c:idx val="2"/>
            <c:bubble3D val="0"/>
            <c:spPr>
              <a:solidFill>
                <a:schemeClr val="accent3"/>
              </a:solidFill>
              <a:ln>
                <a:noFill/>
              </a:ln>
              <a:effectLst>
                <a:outerShdw blurRad="254000" sx="102000" sy="102000" algn="ctr" rotWithShape="0">
                  <a:prstClr val="black">
                    <a:alpha val="20000"/>
                  </a:prstClr>
                </a:outerShdw>
              </a:effectLst>
              <a:sp3d/>
            </c:spPr>
          </c:dPt>
          <c:dPt>
            <c:idx val="3"/>
            <c:bubble3D val="0"/>
            <c:spPr>
              <a:solidFill>
                <a:schemeClr val="accent4"/>
              </a:solidFill>
              <a:ln>
                <a:noFill/>
              </a:ln>
              <a:effectLst>
                <a:outerShdw blurRad="254000" sx="102000" sy="102000" algn="ctr" rotWithShape="0">
                  <a:prstClr val="black">
                    <a:alpha val="20000"/>
                  </a:prstClr>
                </a:outerShdw>
              </a:effectLst>
              <a:sp3d/>
            </c:spPr>
          </c:dPt>
          <c:dPt>
            <c:idx val="4"/>
            <c:bubble3D val="0"/>
            <c:spPr>
              <a:solidFill>
                <a:schemeClr val="accent5"/>
              </a:solidFill>
              <a:ln>
                <a:noFill/>
              </a:ln>
              <a:effectLst>
                <a:outerShdw blurRad="254000" sx="102000" sy="102000" algn="ctr" rotWithShape="0">
                  <a:prstClr val="black">
                    <a:alpha val="20000"/>
                  </a:prstClr>
                </a:outerShdw>
              </a:effectLst>
              <a:sp3d/>
            </c:spPr>
          </c:dPt>
          <c:dPt>
            <c:idx val="5"/>
            <c:bubble3D val="0"/>
            <c:spPr>
              <a:solidFill>
                <a:schemeClr val="accent6"/>
              </a:solidFill>
              <a:ln>
                <a:noFill/>
              </a:ln>
              <a:effectLst>
                <a:outerShdw blurRad="254000" sx="102000" sy="102000" algn="ctr" rotWithShape="0">
                  <a:prstClr val="black">
                    <a:alpha val="20000"/>
                  </a:prstClr>
                </a:outerShdw>
              </a:effectLst>
              <a:sp3d/>
            </c:spPr>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lt1">
                <a:lumMod val="75000"/>
                <a:alpha val="36000"/>
              </a:schemeClr>
            </a:gs>
            <a:gs pos="100000">
              <a:schemeClr val="dk1">
                <a:lumMod val="95000"/>
                <a:lumOff val="5000"/>
                <a:alpha val="42000"/>
              </a:schemeClr>
            </a:gs>
          </a:gsLst>
          <a:lin ang="5400000" scaled="0"/>
        </a:gradFill>
        <a:round/>
      </a:ln>
    </cs:spPr>
  </cs:gridlineMajor>
  <cs:gridlineMinor>
    <cs:lnRef idx="0"/>
    <cs:fillRef idx="0"/>
    <cs:effectRef idx="0"/>
    <cs:fontRef idx="minor">
      <a:schemeClr val="dk1"/>
    </cs:fontRef>
    <cs:spPr>
      <a:ln>
        <a:gradFill>
          <a:gsLst>
            <a:gs pos="0">
              <a:schemeClr val="lt1">
                <a:lumMod val="75000"/>
                <a:alpha val="36000"/>
              </a:schemeClr>
            </a:gs>
            <a:gs pos="100000">
              <a:schemeClr val="dk1">
                <a:lumMod val="95000"/>
                <a:lumOff val="5000"/>
                <a:alpha val="42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2" name=""/>
        <p:cNvGrpSpPr/>
        <p:nvPr/>
      </p:nvGrpSpPr>
      <p:grpSpPr>
        <a:xfrm>
          <a:off x="0" y="0"/>
          <a:ext cx="0" cy="0"/>
          <a:chOff x="0" y="0"/>
          <a:chExt cx="0" cy="0"/>
        </a:xfrm>
      </p:grpSpPr>
      <p:sp>
        <p:nvSpPr>
          <p:cNvPr id="104877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7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7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7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7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7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a:xfrm>
            <a:off x="4038600" y="857250"/>
            <a:ext cx="4114800" cy="2314575"/>
          </a:xfrm>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7" name=""/>
        <p:cNvGrpSpPr/>
        <p:nvPr/>
      </p:nvGrpSpPr>
      <p:grpSpPr>
        <a:xfrm>
          <a:off x="0" y="0"/>
          <a:ext cx="0" cy="0"/>
          <a:chOff x="0" y="0"/>
          <a:chExt cx="0" cy="0"/>
        </a:xfrm>
      </p:grpSpPr>
      <p:grpSp>
        <p:nvGrpSpPr>
          <p:cNvPr id="58" name="Group 15"/>
          <p:cNvGrpSpPr/>
          <p:nvPr/>
        </p:nvGrpSpPr>
        <p:grpSpPr>
          <a:xfrm>
            <a:off x="0" y="-8467"/>
            <a:ext cx="12192000" cy="6866467"/>
            <a:chOff x="0" y="-8467"/>
            <a:chExt cx="12192000" cy="6866467"/>
          </a:xfrm>
        </p:grpSpPr>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8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4"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8"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0"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dirty="0" lang="en-US"/>
          </a:p>
        </p:txBody>
      </p:sp>
      <p:sp>
        <p:nvSpPr>
          <p:cNvPr id="1048691"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92"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93" name="Footer Placeholder 4"/>
          <p:cNvSpPr>
            <a:spLocks noGrp="1"/>
          </p:cNvSpPr>
          <p:nvPr>
            <p:ph type="ftr" sz="quarter" idx="11"/>
          </p:nvPr>
        </p:nvSpPr>
        <p:spPr/>
        <p:txBody>
          <a:bodyPr/>
          <a:p>
            <a:endParaRPr lang="en-IN"/>
          </a:p>
        </p:txBody>
      </p:sp>
      <p:sp>
        <p:nvSpPr>
          <p:cNvPr id="104869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7" name=""/>
        <p:cNvGrpSpPr/>
        <p:nvPr/>
      </p:nvGrpSpPr>
      <p:grpSpPr>
        <a:xfrm>
          <a:off x="0" y="0"/>
          <a:ext cx="0" cy="0"/>
          <a:chOff x="0" y="0"/>
          <a:chExt cx="0" cy="0"/>
        </a:xfrm>
      </p:grpSpPr>
      <p:sp>
        <p:nvSpPr>
          <p:cNvPr id="104874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5"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46" name="Footer Placeholder 4"/>
          <p:cNvSpPr>
            <a:spLocks noGrp="1"/>
          </p:cNvSpPr>
          <p:nvPr>
            <p:ph type="ftr" sz="quarter" idx="11"/>
          </p:nvPr>
        </p:nvSpPr>
        <p:spPr/>
        <p:txBody>
          <a:bodyPr/>
          <a:p>
            <a:endParaRPr lang="en-IN"/>
          </a:p>
        </p:txBody>
      </p:sp>
      <p:sp>
        <p:nvSpPr>
          <p:cNvPr id="104874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0" name=""/>
        <p:cNvGrpSpPr/>
        <p:nvPr/>
      </p:nvGrpSpPr>
      <p:grpSpPr>
        <a:xfrm>
          <a:off x="0" y="0"/>
          <a:ext cx="0" cy="0"/>
          <a:chOff x="0" y="0"/>
          <a:chExt cx="0" cy="0"/>
        </a:xfrm>
      </p:grpSpPr>
      <p:sp>
        <p:nvSpPr>
          <p:cNvPr id="104870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0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71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6" name=""/>
        <p:cNvGrpSpPr/>
        <p:nvPr/>
      </p:nvGrpSpPr>
      <p:grpSpPr>
        <a:xfrm>
          <a:off x="0" y="0"/>
          <a:ext cx="0" cy="0"/>
          <a:chOff x="0" y="0"/>
          <a:chExt cx="0" cy="0"/>
        </a:xfrm>
      </p:grpSpPr>
      <p:sp>
        <p:nvSpPr>
          <p:cNvPr id="1048738"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3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0"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41" name="Footer Placeholder 4"/>
          <p:cNvSpPr>
            <a:spLocks noGrp="1"/>
          </p:cNvSpPr>
          <p:nvPr>
            <p:ph type="ftr" sz="quarter" idx="11"/>
          </p:nvPr>
        </p:nvSpPr>
        <p:spPr/>
        <p:txBody>
          <a:bodyPr/>
          <a:p>
            <a:endParaRPr lang="en-IN"/>
          </a:p>
        </p:txBody>
      </p:sp>
      <p:sp>
        <p:nvSpPr>
          <p:cNvPr id="104874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9" name=""/>
        <p:cNvGrpSpPr/>
        <p:nvPr/>
      </p:nvGrpSpPr>
      <p:grpSpPr>
        <a:xfrm>
          <a:off x="0" y="0"/>
          <a:ext cx="0" cy="0"/>
          <a:chOff x="0" y="0"/>
          <a:chExt cx="0" cy="0"/>
        </a:xfrm>
      </p:grpSpPr>
      <p:sp>
        <p:nvSpPr>
          <p:cNvPr id="104869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9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8"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99" name="Footer Placeholder 4"/>
          <p:cNvSpPr>
            <a:spLocks noGrp="1"/>
          </p:cNvSpPr>
          <p:nvPr>
            <p:ph type="ftr" sz="quarter" idx="11"/>
          </p:nvPr>
        </p:nvSpPr>
        <p:spPr/>
        <p:txBody>
          <a:bodyPr/>
          <a:p>
            <a:endParaRPr lang="en-IN"/>
          </a:p>
        </p:txBody>
      </p:sp>
      <p:sp>
        <p:nvSpPr>
          <p:cNvPr id="104870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0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70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9" name=""/>
        <p:cNvGrpSpPr/>
        <p:nvPr/>
      </p:nvGrpSpPr>
      <p:grpSpPr>
        <a:xfrm>
          <a:off x="0" y="0"/>
          <a:ext cx="0" cy="0"/>
          <a:chOff x="0" y="0"/>
          <a:chExt cx="0" cy="0"/>
        </a:xfrm>
      </p:grpSpPr>
      <p:sp>
        <p:nvSpPr>
          <p:cNvPr id="104875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5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5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7"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58" name="Footer Placeholder 4"/>
          <p:cNvSpPr>
            <a:spLocks noGrp="1"/>
          </p:cNvSpPr>
          <p:nvPr>
            <p:ph type="ftr" sz="quarter" idx="11"/>
          </p:nvPr>
        </p:nvSpPr>
        <p:spPr/>
        <p:txBody>
          <a:bodyPr/>
          <a:p>
            <a:endParaRPr lang="en-IN"/>
          </a:p>
        </p:txBody>
      </p:sp>
      <p:sp>
        <p:nvSpPr>
          <p:cNvPr id="104875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717" name="Title 1"/>
          <p:cNvSpPr>
            <a:spLocks noGrp="1"/>
          </p:cNvSpPr>
          <p:nvPr>
            <p:ph type="title"/>
          </p:nvPr>
        </p:nvSpPr>
        <p:spPr/>
        <p:txBody>
          <a:bodyPr/>
          <a:p>
            <a:r>
              <a:rPr lang="en-US"/>
              <a:t>Click to edit Master title style</a:t>
            </a:r>
            <a:endParaRPr dirty="0" lang="en-US"/>
          </a:p>
        </p:txBody>
      </p:sp>
      <p:sp>
        <p:nvSpPr>
          <p:cNvPr id="104871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20" name="Footer Placeholder 4"/>
          <p:cNvSpPr>
            <a:spLocks noGrp="1"/>
          </p:cNvSpPr>
          <p:nvPr>
            <p:ph type="ftr" sz="quarter" idx="11"/>
          </p:nvPr>
        </p:nvSpPr>
        <p:spPr/>
        <p:txBody>
          <a:bodyPr/>
          <a:p>
            <a:endParaRPr lang="en-IN"/>
          </a:p>
        </p:txBody>
      </p:sp>
      <p:sp>
        <p:nvSpPr>
          <p:cNvPr id="104872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1" name=""/>
        <p:cNvGrpSpPr/>
        <p:nvPr/>
      </p:nvGrpSpPr>
      <p:grpSpPr>
        <a:xfrm>
          <a:off x="0" y="0"/>
          <a:ext cx="0" cy="0"/>
          <a:chOff x="0" y="0"/>
          <a:chExt cx="0" cy="0"/>
        </a:xfrm>
      </p:grpSpPr>
      <p:sp>
        <p:nvSpPr>
          <p:cNvPr id="104876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6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8"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69" name="Footer Placeholder 4"/>
          <p:cNvSpPr>
            <a:spLocks noGrp="1"/>
          </p:cNvSpPr>
          <p:nvPr>
            <p:ph type="ftr" sz="quarter" idx="11"/>
          </p:nvPr>
        </p:nvSpPr>
        <p:spPr/>
        <p:txBody>
          <a:bodyPr/>
          <a:p>
            <a:endParaRPr lang="en-IN"/>
          </a:p>
        </p:txBody>
      </p:sp>
      <p:sp>
        <p:nvSpPr>
          <p:cNvPr id="104877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6" y="2067308"/>
            <a:ext cx="5800851" cy="492443"/>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3"/>
            <a:ext cx="8534400" cy="276999"/>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3" name=""/>
        <p:cNvGrpSpPr/>
        <p:nvPr/>
      </p:nvGrpSpPr>
      <p:grpSpPr>
        <a:xfrm>
          <a:off x="0" y="0"/>
          <a:ext cx="0" cy="0"/>
          <a:chOff x="0" y="0"/>
          <a:chExt cx="0" cy="0"/>
        </a:xfrm>
      </p:grpSpPr>
      <p:sp>
        <p:nvSpPr>
          <p:cNvPr id="1048722"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23"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4"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25" name="Footer Placeholder 4"/>
          <p:cNvSpPr>
            <a:spLocks noGrp="1"/>
          </p:cNvSpPr>
          <p:nvPr>
            <p:ph type="ftr" sz="quarter" idx="11"/>
          </p:nvPr>
        </p:nvSpPr>
        <p:spPr/>
        <p:txBody>
          <a:bodyPr/>
          <a:p>
            <a:endParaRPr lang="en-IN"/>
          </a:p>
        </p:txBody>
      </p:sp>
      <p:sp>
        <p:nvSpPr>
          <p:cNvPr id="104872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748" name="Title 1"/>
          <p:cNvSpPr>
            <a:spLocks noGrp="1"/>
          </p:cNvSpPr>
          <p:nvPr>
            <p:ph type="title"/>
          </p:nvPr>
        </p:nvSpPr>
        <p:spPr/>
        <p:txBody>
          <a:bodyPr/>
          <a:p>
            <a:r>
              <a:rPr lang="en-US"/>
              <a:t>Click to edit Master title style</a:t>
            </a:r>
            <a:endParaRPr dirty="0" lang="en-US"/>
          </a:p>
        </p:txBody>
      </p:sp>
      <p:sp>
        <p:nvSpPr>
          <p:cNvPr id="104874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1"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752" name="Footer Placeholder 5"/>
          <p:cNvSpPr>
            <a:spLocks noGrp="1"/>
          </p:cNvSpPr>
          <p:nvPr>
            <p:ph type="ftr" sz="quarter" idx="11"/>
          </p:nvPr>
        </p:nvSpPr>
        <p:spPr/>
        <p:txBody>
          <a:bodyPr/>
          <a:p>
            <a:endParaRPr lang="en-IN"/>
          </a:p>
        </p:txBody>
      </p:sp>
      <p:sp>
        <p:nvSpPr>
          <p:cNvPr id="104875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727" name="Title 1"/>
          <p:cNvSpPr>
            <a:spLocks noGrp="1"/>
          </p:cNvSpPr>
          <p:nvPr>
            <p:ph type="title"/>
          </p:nvPr>
        </p:nvSpPr>
        <p:spPr/>
        <p:txBody>
          <a:bodyPr/>
          <a:p>
            <a:r>
              <a:rPr lang="en-US"/>
              <a:t>Click to edit Master title style</a:t>
            </a:r>
            <a:endParaRPr dirty="0" lang="en-US"/>
          </a:p>
        </p:txBody>
      </p:sp>
      <p:sp>
        <p:nvSpPr>
          <p:cNvPr id="104872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9"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1"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2" name="Date Placeholder 6"/>
          <p:cNvSpPr>
            <a:spLocks noGrp="1"/>
          </p:cNvSpPr>
          <p:nvPr>
            <p:ph type="dt" sz="half" idx="10"/>
          </p:nvPr>
        </p:nvSpPr>
        <p:spPr/>
        <p:txBody>
          <a:bodyPr/>
          <a:p>
            <a:fld id="{1D8BD707-D9CF-40AE-B4C6-C98DA3205C09}" type="datetimeFigureOut">
              <a:rPr lang="en-US" smtClean="0"/>
              <a:t>8/29/2024</a:t>
            </a:fld>
            <a:endParaRPr lang="en-US"/>
          </a:p>
        </p:txBody>
      </p:sp>
      <p:sp>
        <p:nvSpPr>
          <p:cNvPr id="1048733" name="Footer Placeholder 7"/>
          <p:cNvSpPr>
            <a:spLocks noGrp="1"/>
          </p:cNvSpPr>
          <p:nvPr>
            <p:ph type="ftr" sz="quarter" idx="11"/>
          </p:nvPr>
        </p:nvSpPr>
        <p:spPr/>
        <p:txBody>
          <a:bodyPr/>
          <a:p>
            <a:endParaRPr lang="en-IN"/>
          </a:p>
        </p:txBody>
      </p:sp>
      <p:sp>
        <p:nvSpPr>
          <p:cNvPr id="1048734"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8/29/2024</a:t>
            </a:fld>
            <a:endParaRPr lang="en-US"/>
          </a:p>
        </p:txBody>
      </p:sp>
      <p:sp>
        <p:nvSpPr>
          <p:cNvPr id="1048606" name="Footer Placeholder 3"/>
          <p:cNvSpPr>
            <a:spLocks noGrp="1"/>
          </p:cNvSpPr>
          <p:nvPr>
            <p:ph type="ftr" sz="quarter" idx="11"/>
          </p:nvPr>
        </p:nvSpPr>
        <p:spPr/>
        <p:txBody>
          <a:bodyPr/>
          <a:p>
            <a:endParaRPr lang="en-IN"/>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5" name=""/>
        <p:cNvGrpSpPr/>
        <p:nvPr/>
      </p:nvGrpSpPr>
      <p:grpSpPr>
        <a:xfrm>
          <a:off x="0" y="0"/>
          <a:ext cx="0" cy="0"/>
          <a:chOff x="0" y="0"/>
          <a:chExt cx="0" cy="0"/>
        </a:xfrm>
      </p:grpSpPr>
      <p:sp>
        <p:nvSpPr>
          <p:cNvPr id="1048735" name="Date Placeholder 1"/>
          <p:cNvSpPr>
            <a:spLocks noGrp="1"/>
          </p:cNvSpPr>
          <p:nvPr>
            <p:ph type="dt" sz="half" idx="10"/>
          </p:nvPr>
        </p:nvSpPr>
        <p:spPr/>
        <p:txBody>
          <a:bodyPr/>
          <a:p>
            <a:fld id="{1D8BD707-D9CF-40AE-B4C6-C98DA3205C09}" type="datetimeFigureOut">
              <a:rPr lang="en-US" smtClean="0"/>
              <a:t>8/29/2024</a:t>
            </a:fld>
            <a:endParaRPr lang="en-US"/>
          </a:p>
        </p:txBody>
      </p:sp>
      <p:sp>
        <p:nvSpPr>
          <p:cNvPr id="1048736" name="Footer Placeholder 2"/>
          <p:cNvSpPr>
            <a:spLocks noGrp="1"/>
          </p:cNvSpPr>
          <p:nvPr>
            <p:ph type="ftr" sz="quarter" idx="11"/>
          </p:nvPr>
        </p:nvSpPr>
        <p:spPr/>
        <p:txBody>
          <a:bodyPr/>
          <a:p>
            <a:endParaRPr lang="en-IN"/>
          </a:p>
        </p:txBody>
      </p:sp>
      <p:sp>
        <p:nvSpPr>
          <p:cNvPr id="1048737"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76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6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63"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764" name="Footer Placeholder 5"/>
          <p:cNvSpPr>
            <a:spLocks noGrp="1"/>
          </p:cNvSpPr>
          <p:nvPr>
            <p:ph type="ftr" sz="quarter" idx="11"/>
          </p:nvPr>
        </p:nvSpPr>
        <p:spPr/>
        <p:txBody>
          <a:bodyPr/>
          <a:p>
            <a:endParaRPr lang="en-IN"/>
          </a:p>
        </p:txBody>
      </p:sp>
      <p:sp>
        <p:nvSpPr>
          <p:cNvPr id="1048765"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711"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1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1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4"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715" name="Footer Placeholder 5"/>
          <p:cNvSpPr>
            <a:spLocks noGrp="1"/>
          </p:cNvSpPr>
          <p:nvPr>
            <p:ph type="ftr" sz="quarter" idx="11"/>
          </p:nvPr>
        </p:nvSpPr>
        <p:spPr/>
        <p:txBody>
          <a:bodyPr/>
          <a:p>
            <a:endParaRPr lang="en-IN"/>
          </a:p>
        </p:txBody>
      </p:sp>
      <p:sp>
        <p:nvSpPr>
          <p:cNvPr id="104871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28"/>
          <p:cNvGrpSpPr/>
          <p:nvPr/>
        </p:nvGrpSpPr>
        <p:grpSpPr>
          <a:xfrm>
            <a:off x="0" y="-8467"/>
            <a:ext cx="12192000" cy="6866467"/>
            <a:chOff x="0" y="-8467"/>
            <a:chExt cx="12192000" cy="6866467"/>
          </a:xfrm>
        </p:grpSpPr>
        <p:cxnSp>
          <p:nvCxnSpPr>
            <p:cNvPr id="3145728"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152400" y="342900"/>
            <a:ext cx="1743075" cy="1333500"/>
            <a:chOff x="742950" y="1104900"/>
            <a:chExt cx="1743075" cy="1333500"/>
          </a:xfrm>
          <a:solidFill>
            <a:schemeClr val="accent1">
              <a:lumMod val="50000"/>
            </a:schemeClr>
          </a:solidFill>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bIns="0" lIns="0" rIns="0" rtlCol="0" tIns="0" wrap="square"/>
            <a:p/>
          </p:txBody>
        </p:sp>
      </p:grpSp>
      <p:sp>
        <p:nvSpPr>
          <p:cNvPr id="1048596" name="object 5"/>
          <p:cNvSpPr/>
          <p:nvPr/>
        </p:nvSpPr>
        <p:spPr>
          <a:xfrm>
            <a:off x="7324725" y="17621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1">
              <a:lumMod val="75000"/>
            </a:schemeClr>
          </a:solidFill>
        </p:spPr>
        <p:txBody>
          <a:bodyPr bIns="0" lIns="0" rIns="0" rtlCol="0" tIns="0" wrap="square"/>
          <a:p>
            <a:endParaRPr dirty="0"/>
          </a:p>
        </p:txBody>
      </p:sp>
      <p:sp>
        <p:nvSpPr>
          <p:cNvPr id="1048597" name="object 6"/>
          <p:cNvSpPr/>
          <p:nvPr/>
        </p:nvSpPr>
        <p:spPr>
          <a:xfrm>
            <a:off x="3752851" y="60535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60000"/>
              <a:lumOff val="40000"/>
            </a:schemeClr>
          </a:solidFill>
        </p:spPr>
        <p:txBody>
          <a:bodyPr bIns="0" lIns="0" rIns="0" rtlCol="0" tIns="0" wrap="square"/>
          <a:p/>
        </p:txBody>
      </p:sp>
      <p:sp>
        <p:nvSpPr>
          <p:cNvPr id="1048598" name="object 7"/>
          <p:cNvSpPr txBox="1">
            <a:spLocks noGrp="1"/>
          </p:cNvSpPr>
          <p:nvPr>
            <p:ph type="ctrTitle"/>
          </p:nvPr>
        </p:nvSpPr>
        <p:spPr>
          <a:xfrm>
            <a:off x="-1066800" y="760569"/>
            <a:ext cx="9982200" cy="1807211"/>
          </a:xfrm>
          <a:prstGeom prst="rect"/>
        </p:spPr>
        <p:txBody>
          <a:bodyPr bIns="0" lIns="0" rIns="0" rtlCol="0" tIns="16510" vert="horz" wrap="square">
            <a:spAutoFit/>
          </a:bodyPr>
          <a:p>
            <a:pPr algn="ctr" marL="3213735">
              <a:spcBef>
                <a:spcPts val="130"/>
              </a:spcBef>
            </a:pPr>
            <a:r>
              <a:rPr b="1" dirty="0" sz="40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000" i="0" lang="en-US">
                <a:solidFill>
                  <a:srgbClr val="0F0F0F"/>
                </a:solidFill>
                <a:effectLst/>
                <a:latin typeface="Times New Roman" panose="02020603050405020304" pitchFamily="18" charset="0"/>
                <a:cs typeface="Times New Roman" panose="02020603050405020304" pitchFamily="18" charset="0"/>
              </a:rPr>
              <a:t> </a:t>
            </a:r>
            <a:br>
              <a:rPr b="1" dirty="0" sz="4000" i="0" lang="en-US">
                <a:solidFill>
                  <a:srgbClr val="0F0F0F"/>
                </a:solidFill>
                <a:effectLst/>
                <a:latin typeface="Roboto" panose="020F0502020204030204" pitchFamily="2" charset="0"/>
              </a:rPr>
            </a:br>
            <a:endParaRPr dirty="0" sz="4000" spc="15"/>
          </a:p>
        </p:txBody>
      </p:sp>
      <p:sp>
        <p:nvSpPr>
          <p:cNvPr id="1048599" name="object 11"/>
          <p:cNvSpPr txBox="1">
            <a:spLocks noGrp="1"/>
          </p:cNvSpPr>
          <p:nvPr>
            <p:ph type="sldNum" sz="quarter" idx="7"/>
          </p:nvPr>
        </p:nvSpPr>
        <p:spPr>
          <a:xfrm>
            <a:off x="11353421" y="6473337"/>
            <a:ext cx="151129"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9"/>
            <a:ext cx="2143125" cy="200025"/>
          </a:xfrm>
          <a:prstGeom prst="rect"/>
        </p:spPr>
      </p:pic>
      <p:sp>
        <p:nvSpPr>
          <p:cNvPr id="1048600" name="TextBox 13"/>
          <p:cNvSpPr txBox="1"/>
          <p:nvPr/>
        </p:nvSpPr>
        <p:spPr>
          <a:xfrm>
            <a:off x="266699" y="3005078"/>
            <a:ext cx="10020301" cy="2758441"/>
          </a:xfrm>
          <a:prstGeom prst="rect"/>
          <a:noFill/>
        </p:spPr>
        <p:txBody>
          <a:bodyPr rtlCol="0" wrap="square">
            <a:spAutoFit/>
          </a:bodyPr>
          <a:p>
            <a:pPr algn="just">
              <a:lnSpc>
                <a:spcPct val="150000"/>
              </a:lnSpc>
            </a:pPr>
            <a:r>
              <a:rPr dirty="0" sz="2400" lang="en-US"/>
              <a:t>STUDENT NAME     : KEERTHI</a:t>
            </a:r>
            <a:r>
              <a:rPr dirty="0" sz="2400" lang="en-US"/>
              <a:t>K</a:t>
            </a:r>
            <a:r>
              <a:rPr dirty="0" sz="2400" lang="en-US"/>
              <a:t>A</a:t>
            </a:r>
            <a:r>
              <a:rPr dirty="0" sz="2400" lang="en-US"/>
              <a:t> </a:t>
            </a:r>
            <a:r>
              <a:rPr dirty="0" sz="2400" lang="en-US"/>
              <a:t> </a:t>
            </a:r>
            <a:r>
              <a:rPr dirty="0" sz="2400" lang="en-US"/>
              <a:t>G</a:t>
            </a:r>
            <a:endParaRPr altLang="en-US" lang="zh-CN"/>
          </a:p>
          <a:p>
            <a:pPr>
              <a:lnSpc>
                <a:spcPct val="150000"/>
              </a:lnSpc>
            </a:pPr>
            <a:r>
              <a:rPr dirty="0" sz="2400" lang="en-US"/>
              <a:t>REGISTER NO        : 22CM143 / </a:t>
            </a:r>
            <a:r>
              <a:rPr sz="2400" lang="en-IN">
                <a:effectLst/>
              </a:rPr>
              <a:t>D68D31DA94DF200AA9D483F9</a:t>
            </a:r>
            <a:r>
              <a:rPr sz="2400" lang="en-US"/>
              <a:t>   </a:t>
            </a:r>
            <a:r>
              <a:rPr dirty="0" sz="2400" lang="en-US"/>
              <a:t>DEPARTMENT        : COMMERCE (B.com)</a:t>
            </a:r>
          </a:p>
          <a:p>
            <a:pPr>
              <a:lnSpc>
                <a:spcPct val="150000"/>
              </a:lnSpc>
            </a:pPr>
            <a:r>
              <a:rPr dirty="0" sz="2400" lang="en-US"/>
              <a:t>COLLEGE              : DRBCCC HINDU COLLEGE</a:t>
            </a:r>
          </a:p>
          <a:p>
            <a:pPr>
              <a:lnSpc>
                <a:spcPct val="150000"/>
              </a:lnSpc>
            </a:pPr>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8"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9"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60" name="object 8"/>
          <p:cNvSpPr txBox="1"/>
          <p:nvPr/>
        </p:nvSpPr>
        <p:spPr>
          <a:xfrm>
            <a:off x="712075" y="196745"/>
            <a:ext cx="3303904" cy="752129"/>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6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chemeClr val="accent2"/>
          </a:solidFill>
        </p:spPr>
        <p:txBody>
          <a:bodyPr bIns="0" lIns="0" rIns="0" rtlCol="0" tIns="0" wrap="square"/>
          <a:p/>
        </p:txBody>
      </p:sp>
      <p:sp>
        <p:nvSpPr>
          <p:cNvPr id="1048662" name="TextBox 2"/>
          <p:cNvSpPr txBox="1"/>
          <p:nvPr/>
        </p:nvSpPr>
        <p:spPr>
          <a:xfrm>
            <a:off x="712077" y="914400"/>
            <a:ext cx="6098959" cy="6832640"/>
          </a:xfrm>
          <a:prstGeom prst="rect"/>
          <a:noFill/>
        </p:spPr>
        <p:txBody>
          <a:bodyPr wrap="square">
            <a:spAutoFit/>
          </a:bodyPr>
          <a:p>
            <a:pPr indent="-285750" marL="285750">
              <a:buClr>
                <a:schemeClr val="accent1">
                  <a:lumMod val="50000"/>
                </a:schemeClr>
              </a:buClr>
              <a:buFont typeface="Wingdings" panose="05000000000000000000" pitchFamily="2" charset="2"/>
              <a:buChar char="Ø"/>
            </a:pPr>
            <a:r>
              <a:rPr b="1" dirty="0" lang="en-IN" u="sng"/>
              <a:t>Data collection </a:t>
            </a:r>
          </a:p>
          <a:p>
            <a:pPr indent="-342900" marL="342900">
              <a:lnSpc>
                <a:spcPct val="150000"/>
              </a:lnSpc>
              <a:buFont typeface="+mj-lt"/>
              <a:buAutoNum type="arabicParenR"/>
            </a:pPr>
            <a:r>
              <a:rPr dirty="0" lang="en-IN"/>
              <a:t>Download data set from Kaggle</a:t>
            </a:r>
          </a:p>
          <a:p>
            <a:pPr indent="-342900" marL="342900">
              <a:buFont typeface="+mj-lt"/>
              <a:buAutoNum type="arabicParenR"/>
            </a:pPr>
            <a:r>
              <a:rPr dirty="0" lang="en-IN"/>
              <a:t>Select data's for performance analysis</a:t>
            </a:r>
          </a:p>
          <a:p>
            <a:pPr indent="-342900" marL="342900">
              <a:buFont typeface="+mj-lt"/>
              <a:buAutoNum type="arabicParenR"/>
            </a:pPr>
            <a:r>
              <a:rPr dirty="0" lang="en-IN"/>
              <a:t>Performance analysis is used for identify the performance level</a:t>
            </a:r>
          </a:p>
          <a:p>
            <a:pPr indent="-342900" marL="342900">
              <a:buFont typeface="+mj-lt"/>
              <a:buAutoNum type="arabicParenR"/>
            </a:pPr>
            <a:endParaRPr dirty="0" lang="en-IN"/>
          </a:p>
          <a:p>
            <a:pPr indent="-285750" marL="285750">
              <a:buClr>
                <a:schemeClr val="accent1">
                  <a:lumMod val="50000"/>
                </a:schemeClr>
              </a:buClr>
              <a:buFont typeface="Wingdings" panose="05000000000000000000" pitchFamily="2" charset="2"/>
              <a:buChar char="Ø"/>
            </a:pPr>
            <a:r>
              <a:rPr b="1" dirty="0" lang="en-IN" u="sng"/>
              <a:t>Feature collection</a:t>
            </a:r>
          </a:p>
          <a:p>
            <a:pPr indent="-342900" marL="342900">
              <a:lnSpc>
                <a:spcPct val="150000"/>
              </a:lnSpc>
              <a:buFont typeface="+mj-lt"/>
              <a:buAutoNum type="arabicParenR"/>
            </a:pPr>
            <a:r>
              <a:rPr dirty="0" lang="en-IN"/>
              <a:t>There are 26 features </a:t>
            </a:r>
          </a:p>
          <a:p>
            <a:pPr indent="-342900" marL="342900">
              <a:buFont typeface="+mj-lt"/>
              <a:buAutoNum type="arabicParenR"/>
            </a:pPr>
            <a:r>
              <a:rPr dirty="0" lang="en-IN"/>
              <a:t>I used only 9 features</a:t>
            </a:r>
          </a:p>
          <a:p>
            <a:endParaRPr dirty="0" lang="en-IN"/>
          </a:p>
          <a:p>
            <a:pPr indent="-285750" marL="285750">
              <a:buClr>
                <a:schemeClr val="accent1">
                  <a:lumMod val="50000"/>
                </a:schemeClr>
              </a:buClr>
              <a:buFont typeface="Wingdings" panose="05000000000000000000" pitchFamily="2" charset="2"/>
              <a:buChar char="Ø"/>
            </a:pPr>
            <a:r>
              <a:rPr b="1" dirty="0" lang="en-IN" u="sng"/>
              <a:t>Data cleaning</a:t>
            </a:r>
          </a:p>
          <a:p>
            <a:pPr indent="-342900" marL="342900">
              <a:lnSpc>
                <a:spcPct val="150000"/>
              </a:lnSpc>
              <a:buFont typeface="+mj-lt"/>
              <a:buAutoNum type="arabicParenR"/>
            </a:pPr>
            <a:r>
              <a:rPr dirty="0" lang="en-IN"/>
              <a:t>First we identify the missing values</a:t>
            </a:r>
          </a:p>
          <a:p>
            <a:pPr indent="-342900" marL="342900">
              <a:buFont typeface="+mj-lt"/>
              <a:buAutoNum type="arabicParenR"/>
            </a:pPr>
            <a:r>
              <a:rPr dirty="0" lang="en-IN"/>
              <a:t>Filter the missing values </a:t>
            </a:r>
          </a:p>
          <a:p>
            <a:pPr indent="-342900" marL="342900">
              <a:buFont typeface="+mj-lt"/>
              <a:buAutoNum type="arabicParenR"/>
            </a:pPr>
            <a:endParaRPr dirty="0" lang="en-IN"/>
          </a:p>
          <a:p>
            <a:pPr indent="-285750" marL="285750">
              <a:buClr>
                <a:schemeClr val="accent1">
                  <a:lumMod val="50000"/>
                </a:schemeClr>
              </a:buClr>
              <a:buFont typeface="Wingdings" panose="05000000000000000000" pitchFamily="2" charset="2"/>
              <a:buChar char="Ø"/>
            </a:pPr>
            <a:r>
              <a:rPr b="1" dirty="0" lang="en-IN" u="sng"/>
              <a:t>Performance level</a:t>
            </a:r>
          </a:p>
          <a:p>
            <a:pPr indent="-342900" marL="342900">
              <a:lnSpc>
                <a:spcPct val="150000"/>
              </a:lnSpc>
              <a:buFont typeface="+mj-lt"/>
              <a:buAutoNum type="arabicParenR"/>
            </a:pPr>
            <a:r>
              <a:rPr dirty="0" lang="en-IN"/>
              <a:t>Find the performance level </a:t>
            </a:r>
          </a:p>
          <a:p>
            <a:pPr indent="-342900" marL="342900">
              <a:buFont typeface="+mj-lt"/>
              <a:buAutoNum type="arabicParenR"/>
            </a:pPr>
            <a:r>
              <a:rPr dirty="0" lang="en-IN"/>
              <a:t>Using formula for categorise the levels </a:t>
            </a:r>
          </a:p>
          <a:p>
            <a:pPr indent="-342900" marL="342900">
              <a:buFont typeface="+mj-lt"/>
              <a:buAutoNum type="arabicParenR"/>
            </a:pPr>
            <a:r>
              <a:rPr dirty="0" sz="1400" lang="en-IN">
                <a:latin typeface="Arial" panose="020B0604020202020204" pitchFamily="34" charset="0"/>
                <a:cs typeface="Arial" panose="020B0604020202020204" pitchFamily="34" charset="0"/>
              </a:rPr>
              <a:t>Performance level - =</a:t>
            </a:r>
            <a:r>
              <a:rPr dirty="0" sz="1400" lang="en-IN">
                <a:latin typeface="Arial Rounded MT Bold" panose="020F0704030504030204" pitchFamily="34" charset="0"/>
                <a:cs typeface="Arial" panose="020B0604020202020204" pitchFamily="34" charset="0"/>
              </a:rPr>
              <a:t>IFS(Z8&gt;=5,”VERY HIGH”,Z8&gt;=4,”HIGH”,Z8&gt;=3,”MED”,TRUE,”LOW”)</a:t>
            </a:r>
          </a:p>
          <a:p>
            <a:pPr indent="-342900" marL="342900">
              <a:buFont typeface="+mj-lt"/>
              <a:buAutoNum type="arabicParenR"/>
            </a:pPr>
            <a:endParaRPr dirty="0" lang="en-IN"/>
          </a:p>
          <a:p>
            <a:pPr indent="-342900" marL="342900">
              <a:buFont typeface="+mj-lt"/>
              <a:buAutoNum type="arabicParenR"/>
            </a:pPr>
            <a:endParaRPr dirty="0" lang="en-IN"/>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8" name="Text Placeholder 2"/>
          <p:cNvSpPr>
            <a:spLocks noGrp="1"/>
          </p:cNvSpPr>
          <p:nvPr>
            <p:ph idx="1"/>
          </p:nvPr>
        </p:nvSpPr>
        <p:spPr>
          <a:xfrm>
            <a:off x="609600" y="609600"/>
            <a:ext cx="10972800" cy="3093154"/>
          </a:xfrm>
        </p:spPr>
        <p:txBody>
          <a:bodyPr>
            <a:normAutofit/>
          </a:bodyPr>
          <a:p>
            <a:pPr>
              <a:buFont typeface="Wingdings" panose="05000000000000000000" pitchFamily="2" charset="2"/>
              <a:buChar char="Ø"/>
            </a:pPr>
            <a:r>
              <a:rPr b="1" dirty="0" sz="2400" lang="en-IN" u="sng"/>
              <a:t>Summary</a:t>
            </a:r>
            <a:endParaRPr dirty="0" lang="en-IN"/>
          </a:p>
          <a:p>
            <a:pPr indent="-342900" marL="342900">
              <a:lnSpc>
                <a:spcPct val="150000"/>
              </a:lnSpc>
              <a:buClrTx/>
              <a:buFont typeface="+mj-lt"/>
              <a:buAutoNum type="arabicParenR"/>
            </a:pPr>
            <a:r>
              <a:rPr dirty="0" lang="en-US"/>
              <a:t>Analyzing the performance of the employees by considering various Factors</a:t>
            </a:r>
          </a:p>
          <a:p>
            <a:pPr indent="-342900" marL="342900">
              <a:lnSpc>
                <a:spcPct val="150000"/>
              </a:lnSpc>
              <a:buClrTx/>
              <a:buFont typeface="+mj-lt"/>
              <a:buAutoNum type="arabicParenR"/>
            </a:pPr>
            <a:r>
              <a:rPr dirty="0" lang="en-US"/>
              <a:t>Using gender, performance score, rating, there achievements.</a:t>
            </a:r>
          </a:p>
          <a:p>
            <a:pPr>
              <a:lnSpc>
                <a:spcPct val="150000"/>
              </a:lnSpc>
            </a:pPr>
            <a:endParaRPr dirty="0" lang="en-IN"/>
          </a:p>
          <a:p>
            <a:pPr>
              <a:lnSpc>
                <a:spcPct val="150000"/>
              </a:lnSpc>
              <a:buFont typeface="Wingdings" panose="05000000000000000000" pitchFamily="2" charset="2"/>
              <a:buChar char="Ø"/>
            </a:pPr>
            <a:r>
              <a:rPr b="1" dirty="0" sz="2400" lang="en-IN" u="sng"/>
              <a:t>Visualization</a:t>
            </a:r>
          </a:p>
          <a:p>
            <a:pPr indent="-457200" marL="457200">
              <a:lnSpc>
                <a:spcPct val="150000"/>
              </a:lnSpc>
              <a:buClrTx/>
              <a:buFont typeface="+mj-lt"/>
              <a:buAutoNum type="arabicParenR"/>
            </a:pPr>
            <a:r>
              <a:rPr dirty="0" sz="2000" lang="en-IN"/>
              <a:t>Using the features of graph and pivot table to calculate the performance analysis</a:t>
            </a:r>
          </a:p>
          <a:p>
            <a:pPr indent="-457200" marL="457200">
              <a:lnSpc>
                <a:spcPct val="150000"/>
              </a:lnSpc>
              <a:buClrTx/>
              <a:buFont typeface="+mj-lt"/>
              <a:buAutoNum type="arabicParenR"/>
            </a:pPr>
            <a:r>
              <a:rPr dirty="0" sz="2000" lang="en-IN"/>
              <a:t>Also using the pie chart to categorise the department wise performance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9"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F6A8D3"/>
          </a:solidFill>
        </p:spPr>
        <p:txBody>
          <a:bodyPr bIns="0" lIns="0" rIns="0" rtlCol="0" tIns="0" wrap="square"/>
          <a:p/>
        </p:txBody>
      </p:sp>
      <p:sp>
        <p:nvSpPr>
          <p:cNvPr id="1048670" name="object 4"/>
          <p:cNvSpPr/>
          <p:nvPr/>
        </p:nvSpPr>
        <p:spPr>
          <a:xfrm>
            <a:off x="9192828" y="1524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B51771"/>
          </a:solidFill>
        </p:spPr>
        <p:txBody>
          <a:bodyPr bIns="0" lIns="0" rIns="0" rtlCol="0" tIns="0" wrap="square"/>
          <a:p/>
        </p:txBody>
      </p:sp>
      <p:sp>
        <p:nvSpPr>
          <p:cNvPr id="1048671"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EC4CA7"/>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2" name="object 7"/>
          <p:cNvSpPr txBox="1">
            <a:spLocks noGrp="1"/>
          </p:cNvSpPr>
          <p:nvPr>
            <p:ph type="title"/>
          </p:nvPr>
        </p:nvSpPr>
        <p:spPr>
          <a:xfrm>
            <a:off x="755333" y="385447"/>
            <a:ext cx="2437131"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3"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066800" y="1137576"/>
          <a:ext cx="7674429" cy="46821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4"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bIns="0" lIns="0" rIns="0" rtlCol="0" tIns="0" wrap="square"/>
          <a:p/>
        </p:txBody>
      </p:sp>
      <p:sp>
        <p:nvSpPr>
          <p:cNvPr id="1048675" name="object 4"/>
          <p:cNvSpPr/>
          <p:nvPr/>
        </p:nvSpPr>
        <p:spPr>
          <a:xfrm>
            <a:off x="9192828" y="1524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F494CA"/>
          </a:solidFill>
        </p:spPr>
        <p:txBody>
          <a:bodyPr bIns="0" lIns="0" rIns="0" rtlCol="0" tIns="0" wrap="square"/>
          <a:p/>
        </p:txBody>
      </p:sp>
      <p:sp>
        <p:nvSpPr>
          <p:cNvPr id="1048676"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7" name="object 7"/>
          <p:cNvSpPr txBox="1">
            <a:spLocks noGrp="1"/>
          </p:cNvSpPr>
          <p:nvPr>
            <p:ph type="title"/>
          </p:nvPr>
        </p:nvSpPr>
        <p:spPr>
          <a:xfrm>
            <a:off x="755333" y="385447"/>
            <a:ext cx="2437131"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8"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79" name="TextBox 7"/>
          <p:cNvSpPr txBox="1"/>
          <p:nvPr/>
        </p:nvSpPr>
        <p:spPr>
          <a:xfrm>
            <a:off x="762004" y="5227869"/>
            <a:ext cx="7549262" cy="830997"/>
          </a:xfrm>
          <a:prstGeom prst="rect"/>
          <a:noFill/>
        </p:spPr>
        <p:txBody>
          <a:bodyPr rtlCol="0" wrap="square">
            <a:spAutoFit/>
          </a:bodyPr>
          <a:p>
            <a:pPr indent="-342900" marL="342900">
              <a:buFont typeface="Wingdings" panose="05000000000000000000" pitchFamily="2" charset="2"/>
              <a:buChar char="q"/>
            </a:pPr>
            <a:r>
              <a:rPr b="1" dirty="0" sz="2400" lang="en-US"/>
              <a:t>This is the result of high performance employees in all departments</a:t>
            </a:r>
          </a:p>
        </p:txBody>
      </p:sp>
      <p:graphicFrame>
        <p:nvGraphicFramePr>
          <p:cNvPr id="4194305" name="Chart 1"/>
          <p:cNvGraphicFramePr>
            <a:graphicFrameLocks/>
          </p:cNvGraphicFramePr>
          <p:nvPr/>
        </p:nvGraphicFramePr>
        <p:xfrm>
          <a:off x="623911" y="1203892"/>
          <a:ext cx="8139089" cy="359670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0" name="Title 1"/>
          <p:cNvSpPr>
            <a:spLocks noGrp="1"/>
          </p:cNvSpPr>
          <p:nvPr>
            <p:ph type="title"/>
          </p:nvPr>
        </p:nvSpPr>
        <p:spPr/>
        <p:txBody>
          <a:bodyPr/>
          <a:p>
            <a:r>
              <a:rPr dirty="0" lang="en-US" u="sng">
                <a:latin typeface="Times New Roman" panose="02020603050405020304" pitchFamily="18" charset="0"/>
                <a:cs typeface="Times New Roman" panose="02020603050405020304" pitchFamily="18" charset="0"/>
              </a:rPr>
              <a:t>conclusion</a:t>
            </a:r>
            <a:endParaRPr dirty="0" lang="en-IN" u="sng">
              <a:latin typeface="Times New Roman" panose="02020603050405020304" pitchFamily="18" charset="0"/>
              <a:cs typeface="Times New Roman" panose="02020603050405020304" pitchFamily="18" charset="0"/>
            </a:endParaRPr>
          </a:p>
        </p:txBody>
      </p:sp>
      <p:sp>
        <p:nvSpPr>
          <p:cNvPr id="1048681" name="TextBox 2"/>
          <p:cNvSpPr txBox="1"/>
          <p:nvPr/>
        </p:nvSpPr>
        <p:spPr>
          <a:xfrm>
            <a:off x="685800" y="1676402"/>
            <a:ext cx="9144000" cy="3970318"/>
          </a:xfrm>
          <a:prstGeom prst="rect"/>
          <a:noFill/>
        </p:spPr>
        <p:txBody>
          <a:bodyPr rtlCol="0" wrap="square">
            <a:spAutoFit/>
          </a:bodyPr>
          <a:p>
            <a:pPr indent="-285750" marL="285750">
              <a:buFont typeface="Wingdings" panose="05000000000000000000" pitchFamily="2" charset="2"/>
              <a:buChar char="q"/>
            </a:pPr>
            <a:r>
              <a:rPr dirty="0" lang="en-US"/>
              <a:t>While comparing the performance of employees the no of employees are higher in number is average </a:t>
            </a:r>
            <a:r>
              <a:rPr dirty="0" lang="en-IN"/>
              <a:t>Employees. </a:t>
            </a:r>
          </a:p>
          <a:p>
            <a:endParaRPr dirty="0" lang="en-IN"/>
          </a:p>
          <a:p>
            <a:pPr indent="-285750" marL="285750">
              <a:buFont typeface="Wingdings" panose="05000000000000000000" pitchFamily="2" charset="2"/>
              <a:buChar char="q"/>
            </a:pPr>
            <a:r>
              <a:rPr dirty="0" lang="en-IN"/>
              <a:t>The organisations needs to motivate them for the better outcome to improve their performance average to very high </a:t>
            </a:r>
          </a:p>
          <a:p>
            <a:endParaRPr dirty="0" lang="en-IN"/>
          </a:p>
          <a:p>
            <a:pPr indent="-285750" marL="285750">
              <a:buFont typeface="Wingdings" panose="05000000000000000000" pitchFamily="2" charset="2"/>
              <a:buChar char="q"/>
            </a:pPr>
            <a:r>
              <a:rPr dirty="0" lang="en-IN"/>
              <a:t>From the study of the trend line there is a steady state for the medium level employees there is no ups and downs </a:t>
            </a:r>
          </a:p>
          <a:p>
            <a:endParaRPr dirty="0" lang="en-IN"/>
          </a:p>
          <a:p>
            <a:pPr indent="-285750" marL="285750">
              <a:buFont typeface="Wingdings" panose="05000000000000000000" pitchFamily="2" charset="2"/>
              <a:buChar char="q"/>
            </a:pPr>
            <a:r>
              <a:rPr dirty="0" lang="en-IN"/>
              <a:t>Also the second results shows the list of high performance employees in EW and MSC departments</a:t>
            </a:r>
          </a:p>
          <a:p>
            <a:pPr indent="-285750" marL="285750">
              <a:buFont typeface="Wingdings" panose="05000000000000000000" pitchFamily="2" charset="2"/>
              <a:buChar char="q"/>
            </a:pPr>
            <a:endParaRPr dirty="0" lang="en-IN"/>
          </a:p>
          <a:p>
            <a:pPr indent="-285750" marL="285750">
              <a:buFont typeface="Wingdings" panose="05000000000000000000" pitchFamily="2" charset="2"/>
              <a:buChar char="q"/>
            </a:pPr>
            <a:r>
              <a:rPr dirty="0" lang="en-IN"/>
              <a:t>In the study of the pie chart there is the highest no of high performance employees in  PL department.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8" name="object 17"/>
          <p:cNvSpPr txBox="1"/>
          <p:nvPr/>
        </p:nvSpPr>
        <p:spPr>
          <a:xfrm>
            <a:off x="739778" y="829627"/>
            <a:ext cx="3909695" cy="638810"/>
          </a:xfrm>
          <a:prstGeom prst="rect"/>
        </p:spPr>
        <p:txBody>
          <a:bodyPr anchor="t" bIns="0" lIns="0" rIns="0" rtlCol="0" tIns="16510" vert="horz" wrap="square">
            <a:spAutoFit/>
          </a:bodyPr>
          <a:lstStyle>
            <a:lvl1pPr algn="l" defTabSz="457200" eaLnBrk="1" hangingPunct="1" latinLnBrk="0" rtl="0">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dirty="0" sz="4250" lang="en-IN" spc="5"/>
              <a:t>PROJECT</a:t>
            </a:r>
            <a:r>
              <a:rPr dirty="0" sz="4250" lang="en-IN" spc="-85"/>
              <a:t> </a:t>
            </a:r>
            <a:r>
              <a:rPr dirty="0" sz="4250" lang="en-IN" spc="25"/>
              <a:t>TITLE</a:t>
            </a:r>
            <a:endParaRPr dirty="0" sz="4250" lang="en-IN"/>
          </a:p>
        </p:txBody>
      </p:sp>
      <p:sp>
        <p:nvSpPr>
          <p:cNvPr id="1048609" name="TextBox 22"/>
          <p:cNvSpPr txBox="1"/>
          <p:nvPr/>
        </p:nvSpPr>
        <p:spPr>
          <a:xfrm>
            <a:off x="1217523"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0" name="object 16"/>
          <p:cNvSpPr/>
          <p:nvPr/>
        </p:nvSpPr>
        <p:spPr>
          <a:xfrm>
            <a:off x="6400800" y="603570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solidFill>
        </p:spPr>
        <p:txBody>
          <a:bodyPr bIns="0" lIns="0" rIns="0" rtlCol="0" tIns="0" wrap="square"/>
          <a:p/>
        </p:txBody>
      </p:sp>
      <p:sp>
        <p:nvSpPr>
          <p:cNvPr id="1048611" name="object 21"/>
          <p:cNvSpPr txBox="1">
            <a:spLocks noGrp="1"/>
          </p:cNvSpPr>
          <p:nvPr>
            <p:ph type="title"/>
          </p:nvPr>
        </p:nvSpPr>
        <p:spPr>
          <a:xfrm>
            <a:off x="815973" y="428357"/>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12" name="TextBox 1"/>
          <p:cNvSpPr txBox="1"/>
          <p:nvPr/>
        </p:nvSpPr>
        <p:spPr>
          <a:xfrm>
            <a:off x="2586005" y="1024501"/>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13" name="object 16"/>
          <p:cNvSpPr/>
          <p:nvPr/>
        </p:nvSpPr>
        <p:spPr>
          <a:xfrm>
            <a:off x="7048500" y="5509649"/>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75000"/>
            </a:schemeClr>
          </a:solidFill>
        </p:spPr>
        <p:txBody>
          <a:bodyPr bIns="0" lIns="0" rIns="0" rtlCol="0" tIns="0" wrap="square"/>
          <a:p/>
        </p:txBody>
      </p:sp>
      <p:sp>
        <p:nvSpPr>
          <p:cNvPr id="1048614" name="object 16"/>
          <p:cNvSpPr/>
          <p:nvPr/>
        </p:nvSpPr>
        <p:spPr>
          <a:xfrm>
            <a:off x="7743536" y="4984151"/>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50000"/>
            </a:schemeClr>
          </a:solidFill>
        </p:spPr>
        <p:txBody>
          <a:bodyPr bIns="0" lIns="0" rIns="0" rtlCol="0" tIns="0" wrap="square"/>
          <a:p/>
        </p:txBody>
      </p:sp>
      <p:pic>
        <p:nvPicPr>
          <p:cNvPr id="2097153" name="Picture 2" descr="edit picture"/>
          <p:cNvPicPr>
            <a:picLocks noChangeAspect="1" noChangeArrowheads="1"/>
          </p:cNvPicPr>
          <p:nvPr/>
        </p:nvPicPr>
        <p:blipFill>
          <a:blip xmlns:r="http://schemas.openxmlformats.org/officeDocument/2006/relationships" r:embed="rId1"/>
          <a:srcRect/>
          <a:stretch>
            <a:fillRect/>
          </a:stretch>
        </p:blipFill>
        <p:spPr bwMode="auto">
          <a:xfrm>
            <a:off x="533400" y="3955003"/>
            <a:ext cx="1651066" cy="2871925"/>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7991476" y="2933700"/>
            <a:ext cx="2762251" cy="3257550"/>
            <a:chOff x="7991475" y="2933700"/>
            <a:chExt cx="2762250" cy="325755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7" name="object 7"/>
          <p:cNvSpPr txBox="1">
            <a:spLocks noGrp="1"/>
          </p:cNvSpPr>
          <p:nvPr>
            <p:ph type="title"/>
          </p:nvPr>
        </p:nvSpPr>
        <p:spPr>
          <a:xfrm>
            <a:off x="834075" y="575057"/>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18" name="object 10"/>
          <p:cNvSpPr txBox="1">
            <a:spLocks noGrp="1"/>
          </p:cNvSpPr>
          <p:nvPr>
            <p:ph type="sldNum" sz="quarter" idx="12"/>
          </p:nvPr>
        </p:nvSpPr>
        <p:spPr>
          <a:xfrm>
            <a:off x="11353421" y="6494509"/>
            <a:ext cx="151129"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19" name="TextBox 14"/>
          <p:cNvSpPr txBox="1"/>
          <p:nvPr/>
        </p:nvSpPr>
        <p:spPr>
          <a:xfrm>
            <a:off x="834074" y="1733372"/>
            <a:ext cx="6098959" cy="1158240"/>
          </a:xfrm>
          <a:prstGeom prst="rect"/>
          <a:noFill/>
        </p:spPr>
        <p:txBody>
          <a:bodyPr wrap="square">
            <a:spAutoFit/>
          </a:bodyPr>
          <a:p>
            <a:pPr indent="-285750" marL="285750">
              <a:buFont typeface="Wingdings" panose="05000000000000000000" pitchFamily="2" charset="2"/>
              <a:buChar char="q"/>
            </a:pPr>
            <a:r>
              <a:rPr b="1" dirty="0" i="0" lang="en-US">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b="1" dirty="0" lang="en-IN"/>
          </a:p>
        </p:txBody>
      </p:sp>
      <p:sp>
        <p:nvSpPr>
          <p:cNvPr id="1048620" name="TextBox 16"/>
          <p:cNvSpPr txBox="1"/>
          <p:nvPr/>
        </p:nvSpPr>
        <p:spPr>
          <a:xfrm>
            <a:off x="834074" y="3141929"/>
            <a:ext cx="6098959" cy="1158241"/>
          </a:xfrm>
          <a:prstGeom prst="rect"/>
          <a:noFill/>
        </p:spPr>
        <p:txBody>
          <a:bodyPr wrap="square">
            <a:spAutoFit/>
          </a:bodyPr>
          <a:p>
            <a:pPr indent="-285750" marL="285750">
              <a:buFont typeface="Wingdings" panose="05000000000000000000" pitchFamily="2" charset="2"/>
              <a:buChar char="q"/>
            </a:pPr>
            <a:r>
              <a:rPr b="1" dirty="0" i="0" lang="en-US">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b="1" dirty="0" lang="en-IN"/>
          </a:p>
        </p:txBody>
      </p:sp>
      <p:sp>
        <p:nvSpPr>
          <p:cNvPr id="1048621" name="TextBox 18"/>
          <p:cNvSpPr txBox="1"/>
          <p:nvPr/>
        </p:nvSpPr>
        <p:spPr>
          <a:xfrm>
            <a:off x="834074" y="4320253"/>
            <a:ext cx="6098959" cy="1424940"/>
          </a:xfrm>
          <a:prstGeom prst="rect"/>
          <a:noFill/>
        </p:spPr>
        <p:txBody>
          <a:bodyPr wrap="square">
            <a:spAutoFit/>
          </a:bodyPr>
          <a:p>
            <a:pPr indent="-285750" marL="285750">
              <a:buFont typeface="Wingdings" panose="05000000000000000000" pitchFamily="2" charset="2"/>
              <a:buChar char="q"/>
            </a:pPr>
            <a:r>
              <a:rPr b="1" dirty="0" i="0" lang="en-US">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b="1"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7" y="2647950"/>
            <a:ext cx="3533775" cy="3810000"/>
            <a:chOff x="8658225" y="2647950"/>
            <a:chExt cx="3533775" cy="3810000"/>
          </a:xfrm>
        </p:grpSpPr>
        <p:sp>
          <p:nvSpPr>
            <p:cNvPr id="104862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4" name="object 6"/>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7"/>
          <p:cNvSpPr txBox="1">
            <a:spLocks noGrp="1"/>
          </p:cNvSpPr>
          <p:nvPr>
            <p:ph type="title"/>
          </p:nvPr>
        </p:nvSpPr>
        <p:spPr>
          <a:xfrm>
            <a:off x="739777" y="829628"/>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26" name="object 10"/>
          <p:cNvSpPr txBox="1">
            <a:spLocks noGrp="1"/>
          </p:cNvSpPr>
          <p:nvPr>
            <p:ph type="sldNum" sz="quarter" idx="12"/>
          </p:nvPr>
        </p:nvSpPr>
        <p:spPr>
          <a:xfrm>
            <a:off x="11353421" y="6494509"/>
            <a:ext cx="151129"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27" name="TextBox 10"/>
          <p:cNvSpPr txBox="1"/>
          <p:nvPr/>
        </p:nvSpPr>
        <p:spPr>
          <a:xfrm>
            <a:off x="1066800" y="2118387"/>
            <a:ext cx="7924800" cy="802640"/>
          </a:xfrm>
          <a:prstGeom prst="rect"/>
          <a:noFill/>
        </p:spPr>
        <p:txBody>
          <a:bodyPr rtlCol="0" wrap="square">
            <a:spAutoFit/>
          </a:bodyPr>
          <a:p>
            <a:pPr algn="l">
              <a:buFont typeface="Arial" panose="020B0604020202020204" pitchFamily="34" charset="0"/>
              <a:buChar char="•"/>
            </a:pPr>
            <a:endParaRPr b="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28" name="TextBox 8"/>
          <p:cNvSpPr txBox="1"/>
          <p:nvPr/>
        </p:nvSpPr>
        <p:spPr>
          <a:xfrm>
            <a:off x="739778" y="1662761"/>
            <a:ext cx="4716780" cy="447040"/>
          </a:xfrm>
          <a:prstGeom prst="rect"/>
          <a:noFill/>
        </p:spPr>
        <p:txBody>
          <a:bodyPr rtlCol="0" wrap="none">
            <a:spAutoFit/>
          </a:bodyPr>
          <a:p>
            <a:r>
              <a:rPr dirty="0" sz="2400" lang="en-US" u="sng"/>
              <a:t>Employees Performance Analysis</a:t>
            </a:r>
            <a:endParaRPr dirty="0" sz="2400" lang="en-IN" u="sng"/>
          </a:p>
        </p:txBody>
      </p:sp>
      <p:sp>
        <p:nvSpPr>
          <p:cNvPr id="1048629" name="TextBox 11"/>
          <p:cNvSpPr txBox="1"/>
          <p:nvPr/>
        </p:nvSpPr>
        <p:spPr>
          <a:xfrm>
            <a:off x="662220" y="2694117"/>
            <a:ext cx="7186381" cy="1938992"/>
          </a:xfrm>
          <a:prstGeom prst="rect"/>
          <a:noFill/>
        </p:spPr>
        <p:txBody>
          <a:bodyPr rtlCol="0" wrap="square">
            <a:spAutoFit/>
          </a:bodyPr>
          <a:p>
            <a:pPr indent="-285750" marL="285750">
              <a:buFont typeface="Wingdings" panose="05000000000000000000" pitchFamily="2" charset="2"/>
              <a:buChar char="q"/>
            </a:pPr>
            <a:r>
              <a:rPr dirty="0" sz="2000" lang="en-US"/>
              <a:t>Analyzing the performance of the employees by considering various Factors like gender, performance score, rating, there achievements.</a:t>
            </a:r>
          </a:p>
          <a:p>
            <a:endParaRPr dirty="0" sz="2000" lang="en-US"/>
          </a:p>
          <a:p>
            <a:pPr indent="-285750" marL="285750">
              <a:buFont typeface="Wingdings" panose="05000000000000000000" pitchFamily="2" charset="2"/>
              <a:buChar char="q"/>
            </a:pPr>
            <a:r>
              <a:rPr dirty="0" sz="2000" lang="en-US"/>
              <a:t>In order to identify the trends patterns of different categories of employees	  </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0" name="object 2"/>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bIns="0" lIns="0" rIns="0" rtlCol="0" tIns="0" wrap="square"/>
          <a:p/>
        </p:txBody>
      </p:sp>
      <p:sp>
        <p:nvSpPr>
          <p:cNvPr id="1048631" name="object 3"/>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bIns="0" lIns="0" rIns="0" rtlCol="0" tIns="0" wrap="square"/>
          <a:p/>
        </p:txBody>
      </p:sp>
      <p:sp>
        <p:nvSpPr>
          <p:cNvPr id="1048632" name="object 4"/>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chemeClr val="accent1"/>
          </a:solidFill>
        </p:spPr>
        <p:txBody>
          <a:bodyPr bIns="0" lIns="0" rIns="0" rtlCol="0" tIns="0" wrap="square"/>
          <a:p/>
        </p:txBody>
      </p:sp>
      <p:sp>
        <p:nvSpPr>
          <p:cNvPr id="1048633" name="object 5"/>
          <p:cNvSpPr txBox="1">
            <a:spLocks noGrp="1"/>
          </p:cNvSpPr>
          <p:nvPr>
            <p:ph type="title"/>
          </p:nvPr>
        </p:nvSpPr>
        <p:spPr>
          <a:xfrm>
            <a:off x="699453" y="891794"/>
            <a:ext cx="5014595" cy="509114"/>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US" spc="5"/>
              <a:t> </a:t>
            </a:r>
            <a:r>
              <a:rPr dirty="0" sz="3200" spc="5"/>
              <a:t>?</a:t>
            </a:r>
            <a:endParaRPr dirty="0" sz="3200"/>
          </a:p>
        </p:txBody>
      </p:sp>
      <p:sp>
        <p:nvSpPr>
          <p:cNvPr id="1048634" name="object 8"/>
          <p:cNvSpPr txBox="1">
            <a:spLocks noGrp="1"/>
          </p:cNvSpPr>
          <p:nvPr>
            <p:ph type="sldNum" sz="quarter" idx="12"/>
          </p:nvPr>
        </p:nvSpPr>
        <p:spPr>
          <a:xfrm>
            <a:off x="11353421" y="6494509"/>
            <a:ext cx="151129"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8" name="object 6"/>
          <p:cNvPicPr>
            <a:picLocks/>
          </p:cNvPicPr>
          <p:nvPr/>
        </p:nvPicPr>
        <p:blipFill>
          <a:blip xmlns:r="http://schemas.openxmlformats.org/officeDocument/2006/relationships" r:embed="rId1" cstate="print"/>
          <a:stretch>
            <a:fillRect/>
          </a:stretch>
        </p:blipFill>
        <p:spPr>
          <a:xfrm>
            <a:off x="723902" y="6172204"/>
            <a:ext cx="2181225" cy="485775"/>
          </a:xfrm>
          <a:prstGeom prst="rect"/>
        </p:spPr>
      </p:pic>
      <p:pic>
        <p:nvPicPr>
          <p:cNvPr id="2097159" name="Picture 4" descr="Employee Icons - Free SVG &amp; PNG ..."/>
          <p:cNvPicPr>
            <a:picLocks noChangeAspect="1" noChangeArrowheads="1"/>
          </p:cNvPicPr>
          <p:nvPr/>
        </p:nvPicPr>
        <p:blipFill>
          <a:blip xmlns:r="http://schemas.openxmlformats.org/officeDocument/2006/relationships" r:embed="rId2"/>
          <a:srcRect/>
          <a:stretch>
            <a:fillRect/>
          </a:stretch>
        </p:blipFill>
        <p:spPr bwMode="auto">
          <a:xfrm>
            <a:off x="906875" y="2021015"/>
            <a:ext cx="1409700" cy="1409700"/>
          </a:xfrm>
          <a:prstGeom prst="rect"/>
          <a:noFill/>
        </p:spPr>
      </p:pic>
      <p:sp>
        <p:nvSpPr>
          <p:cNvPr id="1048635" name="TextBox 6"/>
          <p:cNvSpPr txBox="1"/>
          <p:nvPr/>
        </p:nvSpPr>
        <p:spPr>
          <a:xfrm>
            <a:off x="2364236" y="2457558"/>
            <a:ext cx="4029075" cy="769441"/>
          </a:xfrm>
          <a:prstGeom prst="rect"/>
          <a:noFill/>
        </p:spPr>
        <p:txBody>
          <a:bodyPr rtlCol="0" wrap="square">
            <a:spAutoFit/>
          </a:bodyPr>
          <a:p>
            <a:pPr indent="-457200" marL="457200">
              <a:buFont typeface="Wingdings" panose="05000000000000000000" pitchFamily="2" charset="2"/>
              <a:buChar char="q"/>
            </a:pPr>
            <a:r>
              <a:rPr b="1" dirty="0" sz="4400" lang="en-US"/>
              <a:t>EMPLOYEES </a:t>
            </a:r>
            <a:endParaRPr b="1" dirty="0" sz="4400" lang="en-IN"/>
          </a:p>
        </p:txBody>
      </p:sp>
      <p:pic>
        <p:nvPicPr>
          <p:cNvPr id="2097160" name="Picture 2" descr="Premium Vector | Industry Logo Template"/>
          <p:cNvPicPr>
            <a:picLocks noChangeAspect="1" noChangeArrowheads="1"/>
          </p:cNvPicPr>
          <p:nvPr/>
        </p:nvPicPr>
        <p:blipFill>
          <a:blip xmlns:r="http://schemas.openxmlformats.org/officeDocument/2006/relationships" r:embed="rId3"/>
          <a:srcRect/>
          <a:stretch>
            <a:fillRect/>
          </a:stretch>
        </p:blipFill>
        <p:spPr bwMode="auto">
          <a:xfrm>
            <a:off x="447571" y="4400444"/>
            <a:ext cx="2457556" cy="2457556"/>
          </a:xfrm>
          <a:prstGeom prst="rect"/>
          <a:noFill/>
        </p:spPr>
      </p:pic>
      <p:sp>
        <p:nvSpPr>
          <p:cNvPr id="1048636" name="TextBox 9"/>
          <p:cNvSpPr txBox="1"/>
          <p:nvPr/>
        </p:nvSpPr>
        <p:spPr>
          <a:xfrm>
            <a:off x="2381252" y="5314632"/>
            <a:ext cx="4029075" cy="769441"/>
          </a:xfrm>
          <a:prstGeom prst="rect"/>
          <a:noFill/>
        </p:spPr>
        <p:txBody>
          <a:bodyPr rtlCol="0" wrap="square">
            <a:spAutoFit/>
          </a:bodyPr>
          <a:p>
            <a:pPr indent="-457200" marL="457200">
              <a:buFont typeface="Wingdings" panose="05000000000000000000" pitchFamily="2" charset="2"/>
              <a:buChar char="q"/>
            </a:pPr>
            <a:r>
              <a:rPr b="1" dirty="0" sz="4400" lang="en-US"/>
              <a:t>INDUSTRIES  </a:t>
            </a:r>
            <a:endParaRPr b="1" dirty="0" sz="4400" lang="en-IN"/>
          </a:p>
        </p:txBody>
      </p:sp>
      <p:pic>
        <p:nvPicPr>
          <p:cNvPr id="2097161" name="Picture 6" descr="Organization Chart PNG Transparent Images Free Download ..."/>
          <p:cNvPicPr>
            <a:picLocks noChangeAspect="1" noChangeArrowheads="1"/>
          </p:cNvPicPr>
          <p:nvPr/>
        </p:nvPicPr>
        <p:blipFill>
          <a:blip xmlns:r="http://schemas.openxmlformats.org/officeDocument/2006/relationships" r:embed="rId4"/>
          <a:srcRect/>
          <a:stretch>
            <a:fillRect/>
          </a:stretch>
        </p:blipFill>
        <p:spPr bwMode="auto">
          <a:xfrm>
            <a:off x="3505201" y="3429000"/>
            <a:ext cx="1466851" cy="1409700"/>
          </a:xfrm>
          <a:prstGeom prst="rect"/>
          <a:noFill/>
        </p:spPr>
      </p:pic>
      <p:sp>
        <p:nvSpPr>
          <p:cNvPr id="1048637" name="TextBox 10"/>
          <p:cNvSpPr txBox="1"/>
          <p:nvPr/>
        </p:nvSpPr>
        <p:spPr>
          <a:xfrm>
            <a:off x="4827178" y="3886095"/>
            <a:ext cx="4708337" cy="707886"/>
          </a:xfrm>
          <a:prstGeom prst="rect"/>
          <a:noFill/>
        </p:spPr>
        <p:txBody>
          <a:bodyPr rtlCol="0" wrap="square">
            <a:spAutoFit/>
          </a:bodyPr>
          <a:p>
            <a:pPr indent="-457200" marL="457200">
              <a:buFont typeface="Wingdings" panose="05000000000000000000" pitchFamily="2" charset="2"/>
              <a:buChar char="q"/>
            </a:pPr>
            <a:r>
              <a:rPr b="1" dirty="0" sz="4000" lang="en-US"/>
              <a:t>ORGANISATIONS </a:t>
            </a:r>
            <a:endParaRPr b="1" dirty="0" sz="4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3" y="1524000"/>
            <a:ext cx="2143126" cy="3200404"/>
          </a:xfrm>
          <a:prstGeom prst="rect"/>
        </p:spPr>
      </p:pic>
      <p:sp>
        <p:nvSpPr>
          <p:cNvPr id="1048638" name="object 3"/>
          <p:cNvSpPr/>
          <p:nvPr/>
        </p:nvSpPr>
        <p:spPr>
          <a:xfrm>
            <a:off x="9372600" y="530419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bIns="0" lIns="0" rIns="0" rtlCol="0" tIns="0" wrap="square"/>
          <a:p/>
        </p:txBody>
      </p:sp>
      <p:sp>
        <p:nvSpPr>
          <p:cNvPr id="1048639" name="object 4"/>
          <p:cNvSpPr/>
          <p:nvPr/>
        </p:nvSpPr>
        <p:spPr>
          <a:xfrm>
            <a:off x="8458200" y="107505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bIns="0" lIns="0" rIns="0" rtlCol="0" tIns="0" wrap="square"/>
          <a:p/>
        </p:txBody>
      </p:sp>
      <p:sp>
        <p:nvSpPr>
          <p:cNvPr id="1048640"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bIns="0" lIns="0" rIns="0" rtlCol="0" tIns="0" wrap="square"/>
          <a:p/>
        </p:txBody>
      </p:sp>
      <p:sp>
        <p:nvSpPr>
          <p:cNvPr id="1048641" name="object 6"/>
          <p:cNvSpPr txBox="1">
            <a:spLocks noGrp="1"/>
          </p:cNvSpPr>
          <p:nvPr>
            <p:ph type="title"/>
          </p:nvPr>
        </p:nvSpPr>
        <p:spPr>
          <a:xfrm>
            <a:off x="228600" y="382502"/>
            <a:ext cx="976312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42" name="object 9"/>
          <p:cNvSpPr txBox="1">
            <a:spLocks noGrp="1"/>
          </p:cNvSpPr>
          <p:nvPr>
            <p:ph type="sldNum" sz="quarter" idx="12"/>
          </p:nvPr>
        </p:nvSpPr>
        <p:spPr>
          <a:xfrm>
            <a:off x="11353421" y="6473337"/>
            <a:ext cx="151129"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43" name="TextBox 7"/>
          <p:cNvSpPr txBox="1"/>
          <p:nvPr/>
        </p:nvSpPr>
        <p:spPr>
          <a:xfrm>
            <a:off x="2209800" y="2162120"/>
            <a:ext cx="8729663" cy="2862322"/>
          </a:xfrm>
          <a:prstGeom prst="rect"/>
          <a:noFill/>
        </p:spPr>
        <p:txBody>
          <a:bodyPr rtlCol="0" wrap="square">
            <a:spAutoFit/>
          </a:bodyPr>
          <a:p>
            <a:pPr indent="-285750" marL="285750">
              <a:lnSpc>
                <a:spcPct val="200000"/>
              </a:lnSpc>
              <a:buFont typeface="Wingdings" panose="05000000000000000000" pitchFamily="2" charset="2"/>
              <a:buChar char="q"/>
            </a:pPr>
            <a:r>
              <a:rPr b="1" dirty="0" lang="en-US"/>
              <a:t>Conditional Formatting</a:t>
            </a:r>
            <a:r>
              <a:rPr dirty="0" lang="en-US"/>
              <a:t>       : for finding the missing values</a:t>
            </a:r>
          </a:p>
          <a:p>
            <a:pPr indent="-285750" marL="285750">
              <a:lnSpc>
                <a:spcPct val="200000"/>
              </a:lnSpc>
              <a:buFont typeface="Wingdings" panose="05000000000000000000" pitchFamily="2" charset="2"/>
              <a:buChar char="q"/>
            </a:pPr>
            <a:r>
              <a:rPr b="1" dirty="0" lang="en-US"/>
              <a:t>Filter</a:t>
            </a:r>
            <a:r>
              <a:rPr dirty="0" lang="en-US"/>
              <a:t>                                   : to remove the missing cells </a:t>
            </a:r>
          </a:p>
          <a:p>
            <a:pPr indent="-285750" marL="285750">
              <a:lnSpc>
                <a:spcPct val="200000"/>
              </a:lnSpc>
              <a:buFont typeface="Wingdings" panose="05000000000000000000" pitchFamily="2" charset="2"/>
              <a:buChar char="q"/>
            </a:pPr>
            <a:r>
              <a:rPr b="1" dirty="0" lang="en-US"/>
              <a:t>Formula</a:t>
            </a:r>
            <a:r>
              <a:rPr dirty="0" lang="en-US"/>
              <a:t>                               : to analyze performance of the employees</a:t>
            </a:r>
          </a:p>
          <a:p>
            <a:pPr indent="-285750" marL="285750">
              <a:lnSpc>
                <a:spcPct val="200000"/>
              </a:lnSpc>
              <a:buFont typeface="Wingdings" panose="05000000000000000000" pitchFamily="2" charset="2"/>
              <a:buChar char="q"/>
            </a:pPr>
            <a:r>
              <a:rPr b="1" dirty="0" lang="en-US"/>
              <a:t>Pivot table</a:t>
            </a:r>
            <a:r>
              <a:rPr dirty="0" lang="en-US"/>
              <a:t>                           : summary of the employees performances</a:t>
            </a:r>
          </a:p>
          <a:p>
            <a:pPr indent="-285750" marL="285750">
              <a:lnSpc>
                <a:spcPct val="200000"/>
              </a:lnSpc>
              <a:buFont typeface="Wingdings" panose="05000000000000000000" pitchFamily="2" charset="2"/>
              <a:buChar char="q"/>
            </a:pPr>
            <a:r>
              <a:rPr b="1" dirty="0" lang="en-US"/>
              <a:t>Graph </a:t>
            </a:r>
            <a:r>
              <a:rPr dirty="0" lang="en-US"/>
              <a:t>                                  : Data Visualization  	 </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4" name="Title 1"/>
          <p:cNvSpPr>
            <a:spLocks noGrp="1"/>
          </p:cNvSpPr>
          <p:nvPr>
            <p:ph type="title"/>
          </p:nvPr>
        </p:nvSpPr>
        <p:spPr>
          <a:xfrm>
            <a:off x="755335" y="152400"/>
            <a:ext cx="10681335" cy="758190"/>
          </a:xfrm>
        </p:spPr>
        <p:txBody>
          <a:bodyPr/>
          <a:p>
            <a:r>
              <a:rPr dirty="0" lang="en-IN" u="sng"/>
              <a:t>Dataset Description</a:t>
            </a:r>
          </a:p>
        </p:txBody>
      </p:sp>
      <p:sp>
        <p:nvSpPr>
          <p:cNvPr id="1048645" name="TextBox 2"/>
          <p:cNvSpPr txBox="1"/>
          <p:nvPr/>
        </p:nvSpPr>
        <p:spPr>
          <a:xfrm>
            <a:off x="914993" y="2362204"/>
            <a:ext cx="4121256" cy="5632311"/>
          </a:xfrm>
          <a:prstGeom prst="rect"/>
          <a:noFill/>
        </p:spPr>
        <p:txBody>
          <a:bodyPr rtlCol="0" wrap="none">
            <a:spAutoFit/>
          </a:bodyPr>
          <a:p>
            <a:pPr indent="-285750" marL="285750">
              <a:lnSpc>
                <a:spcPct val="150000"/>
              </a:lnSpc>
              <a:buFont typeface="Wingdings" panose="05000000000000000000" pitchFamily="2" charset="2"/>
              <a:buChar char="q"/>
            </a:pPr>
            <a:r>
              <a:rPr dirty="0" sz="2000" lang="en-IN"/>
              <a:t>Employee id – numerical value</a:t>
            </a:r>
          </a:p>
          <a:p>
            <a:pPr indent="-285750" marL="285750">
              <a:lnSpc>
                <a:spcPct val="150000"/>
              </a:lnSpc>
              <a:buFont typeface="Wingdings" panose="05000000000000000000" pitchFamily="2" charset="2"/>
              <a:buChar char="q"/>
            </a:pPr>
            <a:r>
              <a:rPr dirty="0" sz="2000" lang="en-IN"/>
              <a:t>Employee first name – text format </a:t>
            </a:r>
          </a:p>
          <a:p>
            <a:pPr indent="-285750" marL="285750">
              <a:lnSpc>
                <a:spcPct val="150000"/>
              </a:lnSpc>
              <a:buFont typeface="Wingdings" panose="05000000000000000000" pitchFamily="2" charset="2"/>
              <a:buChar char="q"/>
            </a:pPr>
            <a:r>
              <a:rPr dirty="0" sz="2000" lang="en-IN"/>
              <a:t>Employee last name – text format</a:t>
            </a:r>
          </a:p>
          <a:p>
            <a:pPr indent="-285750" marL="285750">
              <a:lnSpc>
                <a:spcPct val="150000"/>
              </a:lnSpc>
              <a:buFont typeface="Wingdings" panose="05000000000000000000" pitchFamily="2" charset="2"/>
              <a:buChar char="q"/>
            </a:pPr>
            <a:r>
              <a:rPr dirty="0" sz="2000" lang="en-IN"/>
              <a:t>Employee type </a:t>
            </a:r>
          </a:p>
          <a:p>
            <a:pPr indent="-285750" marL="285750">
              <a:lnSpc>
                <a:spcPct val="150000"/>
              </a:lnSpc>
              <a:buFont typeface="Wingdings" panose="05000000000000000000" pitchFamily="2" charset="2"/>
              <a:buChar char="q"/>
            </a:pPr>
            <a:r>
              <a:rPr dirty="0" sz="2000" lang="en-IN"/>
              <a:t>Employee performance level</a:t>
            </a:r>
          </a:p>
          <a:p>
            <a:pPr indent="-285750" marL="285750">
              <a:lnSpc>
                <a:spcPct val="150000"/>
              </a:lnSpc>
              <a:buFont typeface="Wingdings" panose="05000000000000000000" pitchFamily="2" charset="2"/>
              <a:buChar char="q"/>
            </a:pPr>
            <a:r>
              <a:rPr dirty="0" sz="2000" lang="en-IN"/>
              <a:t>Gender – male, female </a:t>
            </a:r>
          </a:p>
          <a:p>
            <a:pPr indent="-285750" marL="285750">
              <a:lnSpc>
                <a:spcPct val="150000"/>
              </a:lnSpc>
              <a:buFont typeface="Wingdings" panose="05000000000000000000" pitchFamily="2" charset="2"/>
              <a:buChar char="q"/>
            </a:pPr>
            <a:r>
              <a:rPr dirty="0" sz="2000" lang="en-IN"/>
              <a:t>Employee rating – numerical value </a:t>
            </a:r>
          </a:p>
          <a:p>
            <a:pPr indent="-285750" marL="285750">
              <a:lnSpc>
                <a:spcPct val="150000"/>
              </a:lnSpc>
              <a:buFont typeface="Wingdings" panose="05000000000000000000" pitchFamily="2" charset="2"/>
              <a:buChar char="q"/>
            </a:pPr>
            <a:r>
              <a:rPr dirty="0" sz="2000" lang="en-IN"/>
              <a:t>Employee performance analysis </a:t>
            </a:r>
          </a:p>
          <a:p>
            <a:pPr indent="-285750" marL="285750">
              <a:lnSpc>
                <a:spcPct val="150000"/>
              </a:lnSpc>
              <a:buFont typeface="Wingdings" panose="05000000000000000000" pitchFamily="2" charset="2"/>
              <a:buChar char="q"/>
            </a:pPr>
            <a:r>
              <a:rPr dirty="0" sz="2000" lang="en-IN"/>
              <a:t>Employee unit – text format </a:t>
            </a:r>
          </a:p>
          <a:p>
            <a:pPr indent="-285750" marL="285750">
              <a:lnSpc>
                <a:spcPct val="150000"/>
              </a:lnSpc>
              <a:buFont typeface="Wingdings" panose="05000000000000000000" pitchFamily="2" charset="2"/>
              <a:buChar char="q"/>
            </a:pPr>
            <a:endParaRPr dirty="0" sz="2000" lang="en-IN"/>
          </a:p>
          <a:p>
            <a:pPr indent="-285750" marL="285750">
              <a:lnSpc>
                <a:spcPct val="150000"/>
              </a:lnSpc>
              <a:buFont typeface="Wingdings" panose="05000000000000000000" pitchFamily="2" charset="2"/>
              <a:buChar char="q"/>
            </a:pPr>
            <a:endParaRPr dirty="0" sz="2000" lang="en-IN"/>
          </a:p>
          <a:p>
            <a:pPr indent="-285750" marL="285750">
              <a:lnSpc>
                <a:spcPct val="150000"/>
              </a:lnSpc>
              <a:buFont typeface="Wingdings" panose="05000000000000000000" pitchFamily="2" charset="2"/>
              <a:buChar char="q"/>
            </a:pPr>
            <a:endParaRPr dirty="0" sz="2000" lang="en-US"/>
          </a:p>
        </p:txBody>
      </p:sp>
      <p:sp>
        <p:nvSpPr>
          <p:cNvPr id="1048646" name="Rectangle 3"/>
          <p:cNvSpPr/>
          <p:nvPr/>
        </p:nvSpPr>
        <p:spPr>
          <a:xfrm>
            <a:off x="685800" y="988371"/>
            <a:ext cx="7924800" cy="461665"/>
          </a:xfrm>
          <a:prstGeom prst="rect"/>
        </p:spPr>
        <p:txBody>
          <a:bodyPr wrap="square">
            <a:spAutoFit/>
          </a:bodyPr>
          <a:p>
            <a:r>
              <a:rPr b="1" dirty="0" sz="2400" lang="en-US">
                <a:latin typeface="Arial Black" panose="020B0A04020102020204" pitchFamily="34" charset="0"/>
              </a:rPr>
              <a:t>Employee data set Downloaded from Kaggle</a:t>
            </a:r>
            <a:endParaRPr b="1" dirty="0" sz="2400" lang="en-IN">
              <a:latin typeface="Arial Black" panose="020B0A04020102020204" pitchFamily="34" charset="0"/>
            </a:endParaRPr>
          </a:p>
        </p:txBody>
      </p:sp>
      <p:sp>
        <p:nvSpPr>
          <p:cNvPr id="1048647" name="Rectangle 4"/>
          <p:cNvSpPr/>
          <p:nvPr/>
        </p:nvSpPr>
        <p:spPr>
          <a:xfrm>
            <a:off x="865087" y="1500849"/>
            <a:ext cx="2464457" cy="461665"/>
          </a:xfrm>
          <a:prstGeom prst="rect"/>
        </p:spPr>
        <p:txBody>
          <a:bodyPr wrap="none">
            <a:spAutoFit/>
          </a:bodyPr>
          <a:p>
            <a:r>
              <a:rPr b="1" dirty="0" sz="2400" lang="en-IN"/>
              <a:t>Total features : 26</a:t>
            </a:r>
          </a:p>
        </p:txBody>
      </p:sp>
      <p:sp>
        <p:nvSpPr>
          <p:cNvPr id="1048648" name="Rectangle 5"/>
          <p:cNvSpPr/>
          <p:nvPr/>
        </p:nvSpPr>
        <p:spPr>
          <a:xfrm>
            <a:off x="914996" y="1885890"/>
            <a:ext cx="1980607" cy="400110"/>
          </a:xfrm>
          <a:prstGeom prst="rect"/>
        </p:spPr>
        <p:txBody>
          <a:bodyPr wrap="none">
            <a:spAutoFit/>
          </a:bodyPr>
          <a:p>
            <a:r>
              <a:rPr b="1" dirty="0" sz="2000" lang="en-IN"/>
              <a:t>Features used : 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9" name="object 2"/>
          <p:cNvSpPr txBox="1"/>
          <p:nvPr/>
        </p:nvSpPr>
        <p:spPr>
          <a:xfrm>
            <a:off x="752477"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0"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bIns="0" lIns="0" rIns="0" rtlCol="0" tIns="0" wrap="square"/>
          <a:p/>
        </p:txBody>
      </p:sp>
      <p:sp>
        <p:nvSpPr>
          <p:cNvPr id="1048651"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1">
              <a:lumMod val="50000"/>
            </a:schemeClr>
          </a:solidFill>
        </p:spPr>
        <p:txBody>
          <a:bodyPr bIns="0" lIns="0" rIns="0" rtlCol="0" tIns="0" wrap="square"/>
          <a:p/>
        </p:txBody>
      </p:sp>
      <p:sp>
        <p:nvSpPr>
          <p:cNvPr id="1048652"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66678" y="3381377"/>
            <a:ext cx="2466975" cy="3419475"/>
          </a:xfrm>
          <a:prstGeom prst="rect"/>
        </p:spPr>
      </p:pic>
      <p:sp>
        <p:nvSpPr>
          <p:cNvPr id="1048653" name="object 7"/>
          <p:cNvSpPr txBox="1">
            <a:spLocks noGrp="1"/>
          </p:cNvSpPr>
          <p:nvPr>
            <p:ph type="title"/>
          </p:nvPr>
        </p:nvSpPr>
        <p:spPr>
          <a:xfrm>
            <a:off x="739778"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54" name="object 8"/>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55" name="TextBox 8"/>
          <p:cNvSpPr txBox="1"/>
          <p:nvPr/>
        </p:nvSpPr>
        <p:spPr>
          <a:xfrm>
            <a:off x="2526032" y="3048002"/>
            <a:ext cx="7537133" cy="1815882"/>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Arial" panose="020B0604020202020204" pitchFamily="34" charset="0"/>
              <a:cs typeface="Arial" panose="020B0604020202020204" pitchFamily="34" charset="0"/>
            </a:endParaRPr>
          </a:p>
          <a:p>
            <a:r>
              <a:rPr dirty="0" sz="2800" lang="en-IN">
                <a:latin typeface="Arial" panose="020B0604020202020204" pitchFamily="34" charset="0"/>
                <a:cs typeface="Arial" panose="020B0604020202020204" pitchFamily="34" charset="0"/>
              </a:rPr>
              <a:t>Performance level - =</a:t>
            </a:r>
            <a:r>
              <a:rPr dirty="0" sz="2800" lang="en-IN">
                <a:latin typeface="Arial Rounded MT Bold" panose="020F0704030504030204" pitchFamily="34" charset="0"/>
                <a:cs typeface="Arial" panose="020B0604020202020204" pitchFamily="34" charset="0"/>
              </a:rPr>
              <a:t>IFS(Z8&gt;=5,”VERY HIGH”,Z8&gt;=4,”HIGH”,Z8&gt;=3,”MED”,TRUE,”LOW”)</a:t>
            </a:r>
          </a:p>
        </p:txBody>
      </p:sp>
      <p:sp>
        <p:nvSpPr>
          <p:cNvPr id="1048656" name="TextBox 9"/>
          <p:cNvSpPr txBox="1"/>
          <p:nvPr/>
        </p:nvSpPr>
        <p:spPr>
          <a:xfrm>
            <a:off x="3276600" y="2438404"/>
            <a:ext cx="5361596" cy="584775"/>
          </a:xfrm>
          <a:prstGeom prst="rect"/>
          <a:noFill/>
        </p:spPr>
        <p:txBody>
          <a:bodyPr rtlCol="0" wrap="none">
            <a:spAutoFit/>
          </a:bodyPr>
          <a:p>
            <a:r>
              <a:rPr b="1" dirty="0" sz="3200" lang="en-US" u="sng"/>
              <a:t>Formula for performance level</a:t>
            </a:r>
          </a:p>
        </p:txBody>
      </p:sp>
      <p:sp>
        <p:nvSpPr>
          <p:cNvPr id="1048657" name="Rectangle 10"/>
          <p:cNvSpPr/>
          <p:nvPr/>
        </p:nvSpPr>
        <p:spPr>
          <a:xfrm>
            <a:off x="2533653" y="3381377"/>
            <a:ext cx="7529513" cy="1482509"/>
          </a:xfrm>
          <a:prstGeom prst="rect"/>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Dinesh M</cp:lastModifiedBy>
  <dcterms:created xsi:type="dcterms:W3CDTF">2024-03-29T04:07:22Z</dcterms:created>
  <dcterms:modified xsi:type="dcterms:W3CDTF">2024-08-30T04:31:05Z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5ed38138c3c84342a4ac18f3af8e03f8</vt:lpwstr>
  </property>
</Properties>
</file>