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60" r:id="rId5"/>
    <p:sldId id="259"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69D8C-4EA1-4F6C-9090-C51117AA2E3B}" type="datetimeFigureOut">
              <a:rPr lang="en-US" smtClean="0"/>
              <a:t>9/30/2023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28407-CC9B-48EE-89CE-865098613B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p>
        </p:txBody>
      </p:sp>
      <p:sp>
        <p:nvSpPr>
          <p:cNvPr id="4" name="Slide Number Placeholder 3"/>
          <p:cNvSpPr>
            <a:spLocks noGrp="1"/>
          </p:cNvSpPr>
          <p:nvPr>
            <p:ph type="sldNum" sz="quarter" idx="10"/>
          </p:nvPr>
        </p:nvSpPr>
        <p:spPr/>
        <p:txBody>
          <a:bodyPr/>
          <a:lstStyle/>
          <a:p>
            <a:fld id="{EC328407-CC9B-48EE-89CE-865098613B7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78A75-1412-4521-A53C-63BFE9777CE6}"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78A75-1412-4521-A53C-63BFE9777CE6}"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78A75-1412-4521-A53C-63BFE9777CE6}"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78A75-1412-4521-A53C-63BFE9777CE6}"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78A75-1412-4521-A53C-63BFE9777CE6}"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78A75-1412-4521-A53C-63BFE9777CE6}" type="datetimeFigureOut">
              <a:rPr lang="en-US" smtClean="0"/>
              <a:t>9/30/2023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3CFE8-4454-4E3E-8D55-50444DCBA2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G3.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990600"/>
            <a:ext cx="7772400" cy="1619250"/>
          </a:xfrm>
        </p:spPr>
        <p:txBody>
          <a:bodyPr>
            <a:normAutofit/>
          </a:bodyPr>
          <a:lstStyle/>
          <a:p>
            <a:r>
              <a:rPr lang="en-US" sz="2800" dirty="0" smtClean="0"/>
              <a:t>DEPARTMENT OF ELECTRONICS AND COMMUNICATION ENGINEERING</a:t>
            </a:r>
            <a:endParaRPr lang="en-US" sz="2800" dirty="0"/>
          </a:p>
        </p:txBody>
      </p:sp>
      <p:sp>
        <p:nvSpPr>
          <p:cNvPr id="3" name="Subtitle 2"/>
          <p:cNvSpPr>
            <a:spLocks noGrp="1"/>
          </p:cNvSpPr>
          <p:nvPr>
            <p:ph type="subTitle" idx="1"/>
          </p:nvPr>
        </p:nvSpPr>
        <p:spPr>
          <a:xfrm>
            <a:off x="1371600" y="2514600"/>
            <a:ext cx="6400800" cy="4038600"/>
          </a:xfrm>
        </p:spPr>
        <p:txBody>
          <a:bodyPr>
            <a:normAutofit/>
          </a:bodyPr>
          <a:lstStyle/>
          <a:p>
            <a:r>
              <a:rPr lang="en-US" dirty="0" smtClean="0"/>
              <a:t>PREDICTING HOUSE PRICES USING MACHINE LEARNING</a:t>
            </a:r>
          </a:p>
          <a:p>
            <a:endParaRPr lang="en-US" dirty="0"/>
          </a:p>
          <a:p>
            <a:r>
              <a:rPr lang="en-US" sz="2000" dirty="0" smtClean="0">
                <a:solidFill>
                  <a:schemeClr val="tx1"/>
                </a:solidFill>
              </a:rPr>
              <a:t>                           TEAM MEMBERS </a:t>
            </a:r>
          </a:p>
          <a:p>
            <a:r>
              <a:rPr lang="en-US" sz="2000" dirty="0" smtClean="0">
                <a:solidFill>
                  <a:schemeClr val="tx1"/>
                </a:solidFill>
              </a:rPr>
              <a:t>                                                     KEERTHIKA .M(113321106042)</a:t>
            </a:r>
          </a:p>
          <a:p>
            <a:r>
              <a:rPr lang="en-US" sz="2000" dirty="0" smtClean="0">
                <a:solidFill>
                  <a:schemeClr val="tx1"/>
                </a:solidFill>
              </a:rPr>
              <a:t>                                            DEVIKA.S(113321106018)</a:t>
            </a:r>
          </a:p>
          <a:p>
            <a:r>
              <a:rPr lang="en-US" sz="2000" dirty="0" smtClean="0">
                <a:solidFill>
                  <a:schemeClr val="tx1"/>
                </a:solidFill>
              </a:rPr>
              <a:t>                                           FARZANA BEGUM.A(113321106025)</a:t>
            </a:r>
          </a:p>
          <a:p>
            <a:r>
              <a:rPr lang="en-US" sz="2000" dirty="0" smtClean="0">
                <a:solidFill>
                  <a:schemeClr val="tx1"/>
                </a:solidFill>
              </a:rPr>
              <a:t>                                            JASMIN IRFANA.Z(113321106038)</a:t>
            </a:r>
          </a:p>
          <a:p>
            <a:r>
              <a:rPr lang="en-US" sz="2000" dirty="0" smtClean="0">
                <a:solidFill>
                  <a:schemeClr val="tx1"/>
                </a:solidFill>
              </a:rPr>
              <a:t>                                                   GAJALAKSHMI.(113321106027)</a:t>
            </a:r>
          </a:p>
          <a:p>
            <a:endParaRPr lang="en-US" sz="2000" dirty="0" smtClean="0">
              <a:solidFill>
                <a:schemeClr val="tx1"/>
              </a:solidFill>
            </a:endParaRPr>
          </a:p>
          <a:p>
            <a:endParaRPr lang="en-US" sz="2000" dirty="0">
              <a:solidFill>
                <a:schemeClr val="tx1"/>
              </a:solidFill>
            </a:endParaRPr>
          </a:p>
        </p:txBody>
      </p:sp>
      <p:pic>
        <p:nvPicPr>
          <p:cNvPr id="4" name="Picture 3">
            <a:extLst>
              <a:ext uri="{FF2B5EF4-FFF2-40B4-BE49-F238E27FC236}">
                <a16:creationId xmlns="" xmlns:a16="http://schemas.microsoft.com/office/drawing/2014/main" xmlns:lc="http://schemas.openxmlformats.org/drawingml/2006/lockedCanvas" id="{2D32B6B2-FD51-82D6-DE57-D1BA611D409D}"/>
              </a:ext>
            </a:extLst>
          </p:cNvPr>
          <p:cNvPicPr>
            <a:picLocks noChangeAspect="1" noChangeArrowheads="1"/>
          </p:cNvPicPr>
          <p:nvPr/>
        </p:nvPicPr>
        <p:blipFill>
          <a:blip r:embed="rId4">
            <a:extLst>
              <a:ext uri="{28A0092B-C50C-407E-A947-70E740481C1C}">
                <a14:useLocalDpi xmlns="" xmlns:a14="http://schemas.microsoft.com/office/drawing/2010/main" xmlns:lc="http://schemas.openxmlformats.org/drawingml/2006/lockedCanvas" val="0"/>
              </a:ext>
            </a:extLst>
          </a:blip>
          <a:srcRect/>
          <a:stretch>
            <a:fillRect/>
          </a:stretch>
        </p:blipFill>
        <p:spPr bwMode="auto">
          <a:xfrm>
            <a:off x="0" y="152400"/>
            <a:ext cx="9014927" cy="771024"/>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smtClean="0"/>
              <a:t/>
            </a:r>
            <a:br>
              <a:rPr lang="en-US" sz="1600" dirty="0" smtClean="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2800" dirty="0" smtClean="0"/>
              <a:t>EVALUATION</a:t>
            </a: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smtClean="0"/>
              <a:t>When predicting house prices using machine learning models, it's crucial to assess their performance accurately. Here are key evaluation aspects:</a:t>
            </a:r>
            <a:br>
              <a:rPr lang="en-US" sz="1600" dirty="0" smtClean="0"/>
            </a:br>
            <a:r>
              <a:rPr lang="en-US" sz="1600" dirty="0" smtClean="0"/>
              <a:t>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a:t>
            </a:r>
            <a:br>
              <a:rPr lang="en-US" sz="1600" dirty="0" smtClean="0"/>
            </a:br>
            <a:r>
              <a:rPr lang="en-US" sz="1600" dirty="0" smtClean="0"/>
              <a:t>2. Cross-</a:t>
            </a:r>
            <a:r>
              <a:rPr lang="en-US" sz="1600" dirty="0" err="1" smtClean="0"/>
              <a:t>Validation:Use</a:t>
            </a:r>
            <a:r>
              <a:rPr lang="en-US" sz="1600" dirty="0" smtClean="0"/>
              <a:t> techniques like k-fold cross-validation to assess how well the model generalizes to unseen data. It helps detect </a:t>
            </a:r>
            <a:r>
              <a:rPr lang="en-US" sz="1600" dirty="0" err="1" smtClean="0"/>
              <a:t>overfitting</a:t>
            </a:r>
            <a:r>
              <a:rPr lang="en-US" sz="1600" dirty="0" smtClean="0"/>
              <a:t> and provides more robust performance estimates.</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96962"/>
          </a:xfrm>
        </p:spPr>
        <p:txBody>
          <a:bodyPr>
            <a:normAutofit/>
          </a:bodyPr>
          <a:lstStyle/>
          <a:p>
            <a:r>
              <a:rPr lang="en-US" sz="2800" dirty="0" smtClean="0"/>
              <a:t/>
            </a:r>
            <a:br>
              <a:rPr lang="en-US" sz="2800" dirty="0" smtClean="0"/>
            </a:b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G3.jpg"/>
          <p:cNvPicPr>
            <a:picLocks noChangeAspect="1"/>
          </p:cNvPicPr>
          <p:nvPr/>
        </p:nvPicPr>
        <p:blipFill>
          <a:blip r:embed="rId2"/>
          <a:stretch>
            <a:fillRect/>
          </a:stretch>
        </p:blipFill>
        <p:spPr>
          <a:xfrm>
            <a:off x="0" y="0"/>
            <a:ext cx="9143999" cy="6857999"/>
          </a:xfrm>
          <a:prstGeom prst="rect">
            <a:avLst/>
          </a:prstGeom>
        </p:spPr>
      </p:pic>
      <p:sp>
        <p:nvSpPr>
          <p:cNvPr id="4" name="Title 3"/>
          <p:cNvSpPr>
            <a:spLocks noGrp="1"/>
          </p:cNvSpPr>
          <p:nvPr>
            <p:ph type="title"/>
          </p:nvPr>
        </p:nvSpPr>
        <p:spPr/>
        <p:txBody>
          <a:bodyPr>
            <a:normAutofit/>
          </a:bodyPr>
          <a:lstStyle/>
          <a:p>
            <a:r>
              <a:rPr lang="en-US" sz="2400" dirty="0" smtClean="0"/>
              <a:t>PROBLEM STATEMENT :PREDICTING HOUSE PRICES USING MACHINE LEARNING</a:t>
            </a:r>
            <a:endParaRPr lang="en-US" sz="2400" dirty="0"/>
          </a:p>
        </p:txBody>
      </p:sp>
      <p:sp>
        <p:nvSpPr>
          <p:cNvPr id="5" name="Content Placeholder 4"/>
          <p:cNvSpPr>
            <a:spLocks noGrp="1"/>
          </p:cNvSpPr>
          <p:nvPr>
            <p:ph idx="1"/>
          </p:nvPr>
        </p:nvSpPr>
        <p:spPr/>
        <p:txBody>
          <a:bodyPr>
            <a:normAutofit/>
          </a:bodyPr>
          <a:lstStyle/>
          <a:p>
            <a:pPr>
              <a:buNone/>
            </a:pPr>
            <a:r>
              <a:rPr lang="en-US" sz="2400" dirty="0" smtClean="0"/>
              <a:t>PROBELEM DEFINITION :</a:t>
            </a:r>
          </a:p>
          <a:p>
            <a:pPr>
              <a:buNone/>
            </a:pPr>
            <a:r>
              <a:rPr lang="en-US" sz="2400" dirty="0"/>
              <a:t> </a:t>
            </a:r>
            <a:r>
              <a:rPr lang="en-US" sz="2400" dirty="0" smtClean="0"/>
              <a:t>                                 The housing market is an important and complex sector that impacts people's lives in many ways. For many individuals and families, buying a house is one of the biggest investments they will make in their lifetime. Therefore, it is essential to accurately predict the prices of houses so that buyers and sellers can make informed decisions. This project aims to use machine learning techniques to predict house prices based on various features such as location, square footage, number of bedrooms and bathrooms, and other relevant factors.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3.jpg"/>
          <p:cNvPicPr>
            <a:picLocks noChangeAspect="1"/>
          </p:cNvPicPr>
          <p:nvPr/>
        </p:nvPicPr>
        <p:blipFill>
          <a:blip r:embed="rId2"/>
          <a:stretch>
            <a:fillRect/>
          </a:stretch>
        </p:blipFill>
        <p:spPr>
          <a:xfrm>
            <a:off x="0" y="0"/>
            <a:ext cx="9143999" cy="6857999"/>
          </a:xfrm>
          <a:prstGeom prst="rect">
            <a:avLst/>
          </a:prstGeom>
        </p:spPr>
      </p:pic>
      <p:sp>
        <p:nvSpPr>
          <p:cNvPr id="4" name="Rectangle 3"/>
          <p:cNvSpPr/>
          <p:nvPr/>
        </p:nvSpPr>
        <p:spPr>
          <a:xfrm>
            <a:off x="990600" y="1066801"/>
            <a:ext cx="5867400" cy="5139869"/>
          </a:xfrm>
          <a:prstGeom prst="rect">
            <a:avLst/>
          </a:prstGeom>
        </p:spPr>
        <p:txBody>
          <a:bodyPr wrap="square">
            <a:spAutoFit/>
          </a:bodyPr>
          <a:lstStyle/>
          <a:p>
            <a:r>
              <a:rPr lang="en-US" sz="2800" dirty="0" smtClean="0"/>
              <a:t>   INTRODUCTION:</a:t>
            </a:r>
          </a:p>
          <a:p>
            <a:r>
              <a:rPr lang="en-US" sz="2400" dirty="0"/>
              <a:t> </a:t>
            </a:r>
            <a:r>
              <a:rPr lang="en-US" sz="2400" dirty="0" smtClean="0"/>
              <a:t>               </a:t>
            </a:r>
          </a:p>
          <a:p>
            <a:r>
              <a:rPr lang="en-US" sz="2000" dirty="0"/>
              <a:t> </a:t>
            </a:r>
            <a:r>
              <a:rPr lang="en-US" sz="2000" dirty="0" smtClean="0"/>
              <a:t>                  The real estate market is a dynamic and critical sector of the global economy, with housing being one of the most significant investments individuals make in their lifetime. Whether you are a prospective homebuyer, a real estate investor, or a homeowner looking to estimate the value of your property, predicting house prices accurately is of paramount importance. Fortunately, with the advent of machine learning and data science, we now have powerful tools and techniques at our disposal to make informed predictions about housing prices.</a:t>
            </a:r>
          </a:p>
          <a:p>
            <a:r>
              <a:rPr lang="en-US" sz="2800" dirty="0"/>
              <a:t> </a:t>
            </a:r>
            <a:r>
              <a:rPr lang="en-US" sz="2800" dirty="0" smtClean="0"/>
              <a:t>                    </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2800" dirty="0" smtClean="0"/>
              <a:t>OBJECTIVES:</a:t>
            </a:r>
            <a:endParaRPr lang="en-US" sz="2800" dirty="0"/>
          </a:p>
        </p:txBody>
      </p:sp>
      <p:sp>
        <p:nvSpPr>
          <p:cNvPr id="3" name="Content Placeholder 2"/>
          <p:cNvSpPr>
            <a:spLocks noGrp="1"/>
          </p:cNvSpPr>
          <p:nvPr>
            <p:ph sz="half" idx="1"/>
          </p:nvPr>
        </p:nvSpPr>
        <p:spPr/>
        <p:txBody>
          <a:bodyPr>
            <a:normAutofit fontScale="55000" lnSpcReduction="20000"/>
          </a:bodyPr>
          <a:lstStyle/>
          <a:p>
            <a:r>
              <a:rPr lang="en-US" dirty="0" smtClean="0"/>
              <a:t>The primary objective of this project is to leverage machine learning to predict house prices accurately. This endeavor serves multiple purposes:</a:t>
            </a:r>
          </a:p>
          <a:p>
            <a:r>
              <a:rPr lang="en-US" dirty="0" smtClean="0"/>
              <a:t>1. *Informed Decision-Making*: For prospective homebuyers, understanding the factors that influence house prices can be invaluable. By building predictive models, we aim to provide insights into how various features, such as location, size, amenities, and market trends, affect property values. This information empowers buyers to make more informed decisions and negotiate better deals.</a:t>
            </a:r>
          </a:p>
          <a:p>
            <a:r>
              <a:rPr lang="en-US" dirty="0" smtClean="0"/>
              <a:t>2. *Real Estate Investment*: Investors in the real estate market are constantly seeking opportunities to maximize returns. Predicting house prices can help identify potentially lucrative investments. By analyzing historical data and market trends, we intend to develop models that can guide investors in selecting properties that align with their financial goals.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2400" dirty="0" smtClean="0"/>
              <a:t>DATA SELECTION</a:t>
            </a:r>
            <a:endParaRPr lang="en-US" sz="2400" dirty="0"/>
          </a:p>
        </p:txBody>
      </p:sp>
      <p:sp>
        <p:nvSpPr>
          <p:cNvPr id="3" name="Content Placeholder 2"/>
          <p:cNvSpPr>
            <a:spLocks noGrp="1"/>
          </p:cNvSpPr>
          <p:nvPr>
            <p:ph sz="half" idx="1"/>
          </p:nvPr>
        </p:nvSpPr>
        <p:spPr/>
        <p:txBody>
          <a:bodyPr>
            <a:normAutofit fontScale="47500" lnSpcReduction="20000"/>
          </a:bodyPr>
          <a:lstStyle/>
          <a:p>
            <a:r>
              <a:rPr lang="en-US" dirty="0" smtClean="0"/>
              <a:t>:*Selecting an appropriate data source is a crucial step in predicting house prices using machine learning. You can obtain housing data from various sources, including:</a:t>
            </a:r>
          </a:p>
          <a:p>
            <a:r>
              <a:rPr lang="en-US" dirty="0" smtClean="0"/>
              <a:t>1.Real Estate Websites: Websites like </a:t>
            </a:r>
            <a:r>
              <a:rPr lang="en-US" dirty="0" err="1" smtClean="0"/>
              <a:t>Zillow</a:t>
            </a:r>
            <a:r>
              <a:rPr lang="en-US" dirty="0" smtClean="0"/>
              <a:t>, Realtor.com, and </a:t>
            </a:r>
            <a:r>
              <a:rPr lang="en-US" dirty="0" err="1" smtClean="0"/>
              <a:t>Redfin</a:t>
            </a:r>
            <a:r>
              <a:rPr lang="en-US" dirty="0" smtClean="0"/>
              <a:t> often provide extensive datasets on property listings, including information on price, location, size, features, and historical sales data</a:t>
            </a:r>
          </a:p>
          <a:p>
            <a:r>
              <a:rPr lang="en-US" dirty="0" smtClean="0"/>
              <a:t>2. Government Databases: Many government agencies maintain databases of property transactions, assessments, and tax records. These can be valuable sources of historical data</a:t>
            </a:r>
          </a:p>
          <a:p>
            <a:r>
              <a:rPr lang="en-US" dirty="0" smtClean="0"/>
              <a:t>3.Open Data Portals: Some cities and regions provide open access to property data, which can be used for analysis and prediction.</a:t>
            </a:r>
          </a:p>
          <a:p>
            <a:r>
              <a:rPr lang="en-US" dirty="0" smtClean="0"/>
              <a:t>4. </a:t>
            </a:r>
            <a:r>
              <a:rPr lang="en-US" dirty="0" err="1" smtClean="0"/>
              <a:t>Kaggle</a:t>
            </a:r>
            <a:r>
              <a:rPr lang="en-US" dirty="0" smtClean="0"/>
              <a:t> and Other Data Science Competitions: Platforms like </a:t>
            </a:r>
            <a:r>
              <a:rPr lang="en-US" dirty="0" err="1" smtClean="0"/>
              <a:t>Kaggle</a:t>
            </a:r>
            <a:r>
              <a:rPr lang="en-US" dirty="0" smtClean="0"/>
              <a:t> often host machine learning competitions related to house price prediction. You can use the datasets provided for these competitions.</a:t>
            </a:r>
          </a:p>
          <a:p>
            <a:r>
              <a:rPr lang="en-US" dirty="0" smtClean="0"/>
              <a:t>5. Web Scraping: If necessary, you can use web scraping techniques to gather data from real estate websites or other online sources.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G3.jpg"/>
          <p:cNvPicPr>
            <a:picLocks noGrp="1" noChangeAspect="1"/>
          </p:cNvPicPr>
          <p:nvPr>
            <p:ph sz="half" idx="2"/>
          </p:nvPr>
        </p:nvPicPr>
        <p:blipFill>
          <a:blip r:embed="rId2"/>
          <a:stretch>
            <a:fillRect/>
          </a:stretch>
        </p:blipFill>
        <p:spPr>
          <a:xfrm>
            <a:off x="0" y="1"/>
            <a:ext cx="9144000" cy="6858000"/>
          </a:xfrm>
        </p:spPr>
      </p:pic>
      <p:sp>
        <p:nvSpPr>
          <p:cNvPr id="5" name="Title 4"/>
          <p:cNvSpPr>
            <a:spLocks noGrp="1"/>
          </p:cNvSpPr>
          <p:nvPr>
            <p:ph type="title"/>
          </p:nvPr>
        </p:nvSpPr>
        <p:spPr/>
        <p:txBody>
          <a:bodyPr>
            <a:normAutofit/>
          </a:bodyPr>
          <a:lstStyle/>
          <a:p>
            <a:r>
              <a:rPr lang="en-US" sz="2800" dirty="0" smtClean="0"/>
              <a:t>DATA PROCESSING</a:t>
            </a:r>
            <a:endParaRPr lang="en-US" sz="2800" dirty="0"/>
          </a:p>
        </p:txBody>
      </p:sp>
      <p:sp>
        <p:nvSpPr>
          <p:cNvPr id="6" name="Content Placeholder 5"/>
          <p:cNvSpPr>
            <a:spLocks noGrp="1"/>
          </p:cNvSpPr>
          <p:nvPr>
            <p:ph sz="half" idx="1"/>
          </p:nvPr>
        </p:nvSpPr>
        <p:spPr/>
        <p:txBody>
          <a:bodyPr>
            <a:normAutofit fontScale="47500" lnSpcReduction="20000"/>
          </a:bodyPr>
          <a:lstStyle/>
          <a:p>
            <a:pPr>
              <a:buNone/>
            </a:pPr>
            <a:r>
              <a:rPr lang="en-US" dirty="0"/>
              <a:t> </a:t>
            </a:r>
            <a:r>
              <a:rPr lang="en-US" dirty="0" smtClean="0"/>
              <a:t> Once you have collected your data, you'll need to preprocess it to prepare it for machine learning. This involves several steps:</a:t>
            </a:r>
          </a:p>
          <a:p>
            <a:pPr>
              <a:buNone/>
            </a:pPr>
            <a:r>
              <a:rPr lang="en-US" dirty="0"/>
              <a:t> </a:t>
            </a:r>
            <a:r>
              <a:rPr lang="en-US" dirty="0" smtClean="0"/>
              <a:t>          1. Data Cleaning: Identify and handle missing values, outliers, and inconsistencies in the data. This might involve imputing missing values, removing outliers, and correcting </a:t>
            </a:r>
          </a:p>
          <a:p>
            <a:pPr>
              <a:buNone/>
            </a:pPr>
            <a:r>
              <a:rPr lang="en-US" dirty="0"/>
              <a:t> </a:t>
            </a:r>
            <a:r>
              <a:rPr lang="en-US" dirty="0" smtClean="0"/>
              <a:t>           2.Feature Selection: Analyze the importance of each feature in predicting house prices. You may need to eliminate less relevant features or perform feature engineering to create new meaningful features.</a:t>
            </a:r>
          </a:p>
          <a:p>
            <a:pPr>
              <a:buNone/>
            </a:pPr>
            <a:r>
              <a:rPr lang="en-US" dirty="0" smtClean="0"/>
              <a:t>          3.Data Transformation: Convert categorical variables into numerical representations using techniques like one-hot encoding or label encoding. Scale numerical features to have consistent ranges (e.g., using Min-Max scaling or Standardization).</a:t>
            </a:r>
          </a:p>
          <a:p>
            <a:pPr>
              <a:buNone/>
            </a:pPr>
            <a:r>
              <a:rPr lang="en-US" dirty="0"/>
              <a:t> </a:t>
            </a:r>
            <a:r>
              <a:rPr lang="en-US" dirty="0" smtClean="0"/>
              <a:t>         4. Splitting the Data: Divide the dataset into training, validation, and test sets. The training set is used to train your machine learning models, the validation set helps in </a:t>
            </a:r>
            <a:r>
              <a:rPr lang="en-US" dirty="0" err="1" smtClean="0"/>
              <a:t>hyperparameter</a:t>
            </a:r>
            <a:r>
              <a:rPr lang="en-US" dirty="0" smtClean="0"/>
              <a:t> tuning and model selection, and the test set is used to evaluate the final model's performance.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800" dirty="0" smtClean="0"/>
              <a:t>FEATURE  SELECTION</a:t>
            </a:r>
            <a:endParaRPr lang="en-US" sz="2800" dirty="0"/>
          </a:p>
        </p:txBody>
      </p:sp>
      <p:sp>
        <p:nvSpPr>
          <p:cNvPr id="9" name="Content Placeholder 8"/>
          <p:cNvSpPr>
            <a:spLocks noGrp="1"/>
          </p:cNvSpPr>
          <p:nvPr>
            <p:ph sz="half" idx="1"/>
          </p:nvPr>
        </p:nvSpPr>
        <p:spPr/>
        <p:txBody>
          <a:bodyPr>
            <a:normAutofit fontScale="47500" lnSpcReduction="20000"/>
          </a:bodyPr>
          <a:lstStyle/>
          <a:p>
            <a:endParaRPr lang="en-US"/>
          </a:p>
        </p:txBody>
      </p:sp>
      <p:sp>
        <p:nvSpPr>
          <p:cNvPr id="10" name="Content Placeholder 9"/>
          <p:cNvSpPr>
            <a:spLocks noGrp="1"/>
          </p:cNvSpPr>
          <p:nvPr>
            <p:ph sz="half" idx="2"/>
          </p:nvPr>
        </p:nvSpPr>
        <p:spPr/>
        <p:txBody>
          <a:bodyPr>
            <a:normAutofit fontScale="47500" lnSpcReduction="20000"/>
          </a:bodyPr>
          <a:lstStyle/>
          <a:p>
            <a:r>
              <a:rPr lang="en-US" dirty="0" smtClean="0"/>
              <a:t>Feature selection is a critical step in predicting house prices using machine learning. It involves choosing the most relevant and informative features (attributes) from your dataset to improve the accuracy and efficiency of your predictive model. Here are some methods and considerations for feature selection:</a:t>
            </a:r>
          </a:p>
          <a:p>
            <a:r>
              <a:rPr lang="en-US" dirty="0" smtClean="0"/>
              <a:t>1. </a:t>
            </a:r>
            <a:r>
              <a:rPr lang="en-US" dirty="0" err="1" smtClean="0"/>
              <a:t>Univariate</a:t>
            </a:r>
            <a:r>
              <a:rPr lang="en-US" dirty="0" smtClean="0"/>
              <a:t> Feature Selection: - Statistical Tests:* You can use statistical tests like chi-squared, ANOVA, or mutual information to evaluate the statistical significance of each feature in relation to the target variable.   - </a:t>
            </a:r>
            <a:r>
              <a:rPr lang="en-US" dirty="0" err="1" smtClean="0"/>
              <a:t>SelectKBest</a:t>
            </a:r>
            <a:r>
              <a:rPr lang="en-US" dirty="0" smtClean="0"/>
              <a:t>: </a:t>
            </a:r>
            <a:r>
              <a:rPr lang="en-US" dirty="0" err="1" smtClean="0"/>
              <a:t>Scikit</a:t>
            </a:r>
            <a:r>
              <a:rPr lang="en-US" dirty="0" smtClean="0"/>
              <a:t>-learn provides the `</a:t>
            </a:r>
            <a:r>
              <a:rPr lang="en-US" dirty="0" err="1" smtClean="0"/>
              <a:t>SelectKBest</a:t>
            </a:r>
            <a:r>
              <a:rPr lang="en-US" dirty="0" smtClean="0"/>
              <a:t>` method, which allows you to select the top k features based on a scoring function.</a:t>
            </a:r>
          </a:p>
          <a:p>
            <a:r>
              <a:rPr lang="en-US" dirty="0" smtClean="0"/>
              <a:t>2. Recursive Feature Elimination (RFE):   - RFE is an iterative method that starts with all features and gradually removes the least important ones based on the model's performance. This is often used with models that provide feature importance scores, like decision trees.</a:t>
            </a:r>
          </a:p>
          <a:p>
            <a:r>
              <a:rPr lang="en-US" dirty="0" smtClean="0"/>
              <a:t>3. Feature Importance from Tree-Based Models:   - Algorithms like Random Forests and Gradient Boosting Machines can measure feature importance. Features that contribute more to reducing impurity or error are considered more important.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MODEL SELECTION</a:t>
            </a:r>
            <a:endParaRPr lang="en-US" sz="2800" dirty="0"/>
          </a:p>
        </p:txBody>
      </p:sp>
      <p:sp>
        <p:nvSpPr>
          <p:cNvPr id="7" name="Content Placeholder 6"/>
          <p:cNvSpPr>
            <a:spLocks noGrp="1"/>
          </p:cNvSpPr>
          <p:nvPr>
            <p:ph sz="half" idx="1"/>
          </p:nvPr>
        </p:nvSpPr>
        <p:spPr/>
        <p:txBody>
          <a:bodyPr>
            <a:normAutofit fontScale="62500" lnSpcReduction="20000"/>
          </a:bodyPr>
          <a:lstStyle/>
          <a:p>
            <a:endParaRPr lang="en-US"/>
          </a:p>
        </p:txBody>
      </p:sp>
      <p:sp>
        <p:nvSpPr>
          <p:cNvPr id="8" name="Content Placeholder 7"/>
          <p:cNvSpPr>
            <a:spLocks noGrp="1"/>
          </p:cNvSpPr>
          <p:nvPr>
            <p:ph sz="half" idx="2"/>
          </p:nvPr>
        </p:nvSpPr>
        <p:spPr/>
        <p:txBody>
          <a:bodyPr>
            <a:normAutofit fontScale="62500" lnSpcReduction="20000"/>
          </a:bodyPr>
          <a:lstStyle/>
          <a:p>
            <a:r>
              <a:rPr lang="en-US" dirty="0" smtClean="0"/>
              <a:t>1. Linear Regression: A classic choice for regression tasks, linear regression models the relationship between features and house prices linearly. It's simple and interpretable but assumes a linear relationship.</a:t>
            </a:r>
          </a:p>
          <a:p>
            <a:r>
              <a:rPr lang="en-US" dirty="0" smtClean="0"/>
              <a:t>2. Decision Trees: Decision tree models capture non-linear relationships and interactions between features. They are interpretable and can handle both numerical and categorical data.</a:t>
            </a:r>
          </a:p>
          <a:p>
            <a:r>
              <a:rPr lang="en-US" dirty="0" smtClean="0"/>
              <a:t>3. Random Forests: An ensemble of decision trees, random forests improve predictive accuracy and reduce </a:t>
            </a:r>
            <a:r>
              <a:rPr lang="en-US" dirty="0" err="1" smtClean="0"/>
              <a:t>overfitting</a:t>
            </a:r>
            <a:r>
              <a:rPr lang="en-US" dirty="0" smtClean="0"/>
              <a:t>. They excel at handling complex datasets with many features.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1046</Words>
  <Application>Microsoft Office PowerPoint</Application>
  <PresentationFormat>On-screen Show (4:3)</PresentationFormat>
  <Paragraphs>45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DEPARTMENT OF ELECTRONICS AND COMMUNICATION ENGINEERING</vt:lpstr>
      <vt:lpstr>PROBLEM STATEMENT :PREDICTING HOUSE PRICES USING MACHINE LEARNING</vt:lpstr>
      <vt:lpstr>Slide 3</vt:lpstr>
      <vt:lpstr>OBJECTIVES:</vt:lpstr>
      <vt:lpstr>DATA SELECTION</vt:lpstr>
      <vt:lpstr>DATA PROCESSING</vt:lpstr>
      <vt:lpstr>FEATURE  SELECTION</vt:lpstr>
      <vt:lpstr>MODEL SELECTION</vt:lpstr>
      <vt:lpstr>Slide 9</vt:lpstr>
      <vt:lpstr>            EVALUATION    When predicting house prices using machine learning models, it's crucial to assess their performance accurately. Here are key evaluation aspects: 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 2. Cross-Validation:Use techniques like k-fold cross-validation to assess how well the model generalizes to unseen data. It helps detect overfitting and provides more robust performance estimates.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Administrator</dc:creator>
  <cp:lastModifiedBy>Administrator</cp:lastModifiedBy>
  <cp:revision>7</cp:revision>
  <dcterms:created xsi:type="dcterms:W3CDTF">2023-09-30T06:09:56Z</dcterms:created>
  <dcterms:modified xsi:type="dcterms:W3CDTF">2023-09-30T07:48:22Z</dcterms:modified>
</cp:coreProperties>
</file>