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S.Keerthana</a:t>
            </a:r>
            <a:endParaRPr lang="en-US" sz="2400" dirty="0"/>
          </a:p>
          <a:p>
            <a:r>
              <a:rPr lang="en-US" sz="2400" dirty="0"/>
              <a:t>REGISTER NO:  312201633</a:t>
            </a:r>
          </a:p>
          <a:p>
            <a:r>
              <a:rPr lang="en-US" sz="2400" dirty="0"/>
              <a:t>DEPARTMENT:  B.COM(general) commerce</a:t>
            </a:r>
          </a:p>
          <a:p>
            <a:r>
              <a:rPr lang="en-US" sz="2400" dirty="0"/>
              <a:t>COLLEGE: Prof . </a:t>
            </a:r>
            <a:r>
              <a:rPr lang="en-US" sz="2400" dirty="0" err="1"/>
              <a:t>Dhanapalan</a:t>
            </a:r>
            <a:r>
              <a:rPr lang="en-US" sz="2400"/>
              <a:t>  college </a:t>
            </a:r>
            <a:r>
              <a:rPr lang="en-US" sz="2400" dirty="0"/>
              <a:t>of science and management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13ACA235-FF07-30A1-549B-3526EBC709B0}"/>
              </a:ext>
            </a:extLst>
          </p:cNvPr>
          <p:cNvSpPr>
            <a:spLocks noChangeArrowheads="1"/>
          </p:cNvSpPr>
          <p:nvPr/>
        </p:nvSpPr>
        <p:spPr bwMode="auto">
          <a:xfrm>
            <a:off x="383822" y="2535712"/>
            <a:ext cx="9906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2.Data Cleaning and Transformation:</a:t>
            </a:r>
            <a:r>
              <a:rPr kumimoji="0" lang="en-US" altLang="en-US" sz="1800" b="0" i="0" u="none" strike="noStrike" cap="none" normalizeH="0" baseline="0" dirty="0">
                <a:ln>
                  <a:noFill/>
                </a:ln>
                <a:solidFill>
                  <a:schemeClr val="tx1"/>
                </a:solidFill>
                <a:effectLst/>
                <a:latin typeface="Arial" panose="020B0604020202020204" pitchFamily="34" charset="0"/>
              </a:rPr>
              <a:t> Cleanse the data by removing duplicates, correcting errors, and standardizing formats to ensure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Trend Analysis:</a:t>
            </a:r>
            <a:r>
              <a:rPr kumimoji="0" lang="en-US" altLang="en-US" sz="1800" b="0" i="0" u="none" strike="noStrike" cap="none" normalizeH="0" baseline="0" dirty="0">
                <a:ln>
                  <a:noFill/>
                </a:ln>
                <a:solidFill>
                  <a:schemeClr val="tx1"/>
                </a:solidFill>
                <a:effectLst/>
                <a:latin typeface="Arial" panose="020B0604020202020204" pitchFamily="34" charset="0"/>
              </a:rPr>
              <a:t> Utilize PivotTables and charts to examine trends in employee performance and retention over time.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 and Pattern Detection:</a:t>
            </a:r>
            <a:r>
              <a:rPr kumimoji="0" lang="en-US" altLang="en-US" sz="1800" b="0" i="0" u="none" strike="noStrike" cap="none" normalizeH="0" baseline="0" dirty="0">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and Reporting:</a:t>
            </a:r>
            <a:r>
              <a:rPr kumimoji="0" lang="en-US" altLang="en-US" sz="1800" b="0" i="0" u="none" strike="noStrike" cap="none" normalizeH="0" baseline="0" dirty="0">
                <a:ln>
                  <a:noFill/>
                </a:ln>
                <a:solidFill>
                  <a:schemeClr val="tx1"/>
                </a:solidFill>
                <a:effectLst/>
                <a:latin typeface="Arial" panose="020B0604020202020204" pitchFamily="34" charset="0"/>
              </a:rPr>
              <a:t> Develop dashboards and visual reports to effectively communicate insights and support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028EFED-CC1A-5040-0E85-E9E0945DAD3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CD95370C-F996-CCB2-DB9A-10C484217F96}"/>
              </a:ext>
            </a:extLst>
          </p:cNvPr>
          <p:cNvSpPr>
            <a:spLocks noChangeArrowheads="1"/>
          </p:cNvSpPr>
          <p:nvPr/>
        </p:nvSpPr>
        <p:spPr bwMode="auto">
          <a:xfrm>
            <a:off x="369712" y="1564780"/>
            <a:ext cx="96773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1.Data Input and Integration:</a:t>
            </a:r>
            <a:r>
              <a:rPr kumimoji="0" lang="en-US" altLang="en-US" b="0" i="0" u="none" strike="noStrike" cap="none" normalizeH="0" baseline="0" dirty="0">
                <a:ln>
                  <a:noFill/>
                </a:ln>
                <a:solidFill>
                  <a:schemeClr val="tx1"/>
                </a:solidFill>
                <a:effectLst/>
                <a:latin typeface="Arial" panose="020B0604020202020204" pitchFamily="34" charset="0"/>
              </a:rPr>
              <a:t> Import and consolidate employee data from various sources into Excel for a unified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16F2DE2C-F6DA-4598-735E-271CD7D87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209365"/>
            <a:ext cx="7220958" cy="4439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B6FFD7-6BD8-A7B2-8911-4D723A93EE87}"/>
              </a:ext>
            </a:extLst>
          </p:cNvPr>
          <p:cNvSpPr txBox="1"/>
          <p:nvPr/>
        </p:nvSpPr>
        <p:spPr>
          <a:xfrm>
            <a:off x="838200" y="1828800"/>
            <a:ext cx="7772400" cy="3477875"/>
          </a:xfrm>
          <a:prstGeom prst="rect">
            <a:avLst/>
          </a:prstGeom>
          <a:noFill/>
        </p:spPr>
        <p:txBody>
          <a:bodyPr wrap="square">
            <a:spAutoFit/>
          </a:bodyPr>
          <a:lstStyle/>
          <a:p>
            <a:r>
              <a:rPr lang="en-US" sz="2000" dirty="0"/>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lang="en-US"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282412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
            <a:extLst>
              <a:ext uri="{FF2B5EF4-FFF2-40B4-BE49-F238E27FC236}">
                <a16:creationId xmlns:a16="http://schemas.microsoft.com/office/drawing/2014/main" id="{51CB56D5-9BFC-0EE4-FCAE-61EDBE9FCC33}"/>
              </a:ext>
            </a:extLst>
          </p:cNvPr>
          <p:cNvSpPr>
            <a:spLocks noChangeArrowheads="1"/>
          </p:cNvSpPr>
          <p:nvPr/>
        </p:nvSpPr>
        <p:spPr bwMode="auto">
          <a:xfrm>
            <a:off x="641948" y="2088526"/>
            <a:ext cx="8530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13AF3E7C-990B-4EB7-D4C9-34E8584F73BC}"/>
              </a:ext>
            </a:extLst>
          </p:cNvPr>
          <p:cNvSpPr>
            <a:spLocks noChangeArrowheads="1"/>
          </p:cNvSpPr>
          <p:nvPr/>
        </p:nvSpPr>
        <p:spPr bwMode="auto">
          <a:xfrm>
            <a:off x="834072" y="579261"/>
            <a:ext cx="715740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b="1" dirty="0">
              <a:latin typeface="Arial" panose="020B0604020202020204" pitchFamily="34" charset="0"/>
            </a:endParaRPr>
          </a:p>
          <a:p>
            <a:pPr eaLnBrk="0" fontAlgn="base" hangingPunct="0">
              <a:spcBef>
                <a:spcPct val="0"/>
              </a:spcBef>
              <a:spcAft>
                <a:spcPct val="0"/>
              </a:spcAft>
            </a:pPr>
            <a:r>
              <a:rPr lang="en-US" altLang="en-US" b="1" dirty="0">
                <a:latin typeface="Arial" panose="020B0604020202020204" pitchFamily="34" charset="0"/>
              </a:rPr>
              <a:t>1.</a:t>
            </a:r>
            <a:r>
              <a:rPr kumimoji="0" lang="en-US" altLang="en-US" b="1" i="0" u="none" strike="noStrike" cap="none" normalizeH="0" baseline="0" dirty="0">
                <a:ln>
                  <a:noFill/>
                </a:ln>
                <a:solidFill>
                  <a:schemeClr val="tx1"/>
                </a:solidFill>
                <a:effectLst/>
                <a:latin typeface="Arial" panose="020B0604020202020204" pitchFamily="34" charset="0"/>
              </a:rPr>
              <a:t>Identify Trends:</a:t>
            </a:r>
            <a:r>
              <a:rPr kumimoji="0" lang="en-US" altLang="en-US" b="0" i="0" u="none" strike="noStrike" cap="none" normalizeH="0" baseline="0" dirty="0">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2.</a:t>
            </a:r>
            <a:r>
              <a:rPr kumimoji="0" lang="en-US" altLang="en-US" sz="1800" b="1" i="0" u="none" strike="noStrike" cap="none" normalizeH="0" baseline="0" dirty="0">
                <a:ln>
                  <a:noFill/>
                </a:ln>
                <a:solidFill>
                  <a:schemeClr val="tx1"/>
                </a:solidFill>
                <a:effectLst/>
                <a:latin typeface="Arial" panose="020B0604020202020204" pitchFamily="34" charset="0"/>
              </a:rPr>
              <a:t>Assess Correlations:</a:t>
            </a:r>
            <a:r>
              <a:rPr kumimoji="0" lang="en-US" altLang="en-US" sz="1800" b="0" i="0" u="none" strike="noStrike" cap="none" normalizeH="0" baseline="0" dirty="0">
                <a:ln>
                  <a:noFill/>
                </a:ln>
                <a:solidFill>
                  <a:schemeClr val="tx1"/>
                </a:solidFill>
                <a:effectLst/>
                <a:latin typeface="Arial" panose="020B0604020202020204" pitchFamily="34" charset="0"/>
              </a:rPr>
              <a:t> Use Excel to explore relationships between employee tenure, productivity metrics, and departmental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Generate Visualizations:</a:t>
            </a:r>
            <a:r>
              <a:rPr kumimoji="0" lang="en-US" altLang="en-US" sz="1800" b="0" i="0" u="none" strike="noStrike" cap="none" normalizeH="0" baseline="0" dirty="0">
                <a:ln>
                  <a:noFill/>
                </a:ln>
                <a:solidFill>
                  <a:schemeClr val="tx1"/>
                </a:solidFill>
                <a:effectLst/>
                <a:latin typeface="Arial" panose="020B0604020202020204" pitchFamily="34" charset="0"/>
              </a:rPr>
              <a:t> Create charts and graphs to visualize key insights and trends from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Provide Recommendations:</a:t>
            </a:r>
            <a:r>
              <a:rPr kumimoji="0" lang="en-US" altLang="en-US" sz="1800" b="0" i="0" u="none" strike="noStrike" cap="none" normalizeH="0" baseline="0" dirty="0">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67774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F97F48D2-C7B7-24A7-F1DB-C49AC7DC581E}"/>
              </a:ext>
            </a:extLst>
          </p:cNvPr>
          <p:cNvSpPr>
            <a:spLocks noChangeArrowheads="1"/>
          </p:cNvSpPr>
          <p:nvPr/>
        </p:nvSpPr>
        <p:spPr bwMode="auto">
          <a:xfrm>
            <a:off x="457200" y="1669256"/>
            <a:ext cx="10287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Analyze employee data to uncover trends in performance and retention.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kumimoji="0" lang="en-US" altLang="en-US" sz="1800" b="0" i="0" u="none" strike="noStrike" cap="none" normalizeH="0" baseline="0" dirty="0">
                <a:ln>
                  <a:noFill/>
                </a:ln>
                <a:solidFill>
                  <a:schemeClr val="tx1"/>
                </a:solidFill>
                <a:effectLst/>
                <a:latin typeface="Arial" panose="020B0604020202020204" pitchFamily="34" charset="0"/>
              </a:rPr>
              <a:t> Employee records, performance reviews, and departmental metrics.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Approach:</a:t>
            </a:r>
            <a:r>
              <a:rPr kumimoji="0" lang="en-US" altLang="en-US" sz="1800" b="0" i="0" u="none" strike="noStrike" cap="none" normalizeH="0" baseline="0" dirty="0">
                <a:ln>
                  <a:noFill/>
                </a:ln>
                <a:solidFill>
                  <a:schemeClr val="tx1"/>
                </a:solidFill>
                <a:effectLst/>
                <a:latin typeface="Arial" panose="020B0604020202020204" pitchFamily="34" charset="0"/>
              </a:rPr>
              <a:t> Clean and preprocess data, identify trends, assess correlations.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Key Variables:</a:t>
            </a:r>
            <a:r>
              <a:rPr kumimoji="0" lang="en-US" altLang="en-US" sz="1800" b="0" i="0" u="none" strike="noStrike" cap="none" normalizeH="0" baseline="0" dirty="0">
                <a:ln>
                  <a:noFill/>
                </a:ln>
                <a:solidFill>
                  <a:schemeClr val="tx1"/>
                </a:solidFill>
                <a:effectLst/>
                <a:latin typeface="Arial" panose="020B0604020202020204" pitchFamily="34" charset="0"/>
              </a:rPr>
              <a:t> Tenure, job role, performance scores, productivity metrics.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 Use Excel charts and graphs to represent insights.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Findings:</a:t>
            </a:r>
            <a:r>
              <a:rPr kumimoji="0" lang="en-US" altLang="en-US" sz="1800" b="0" i="0" u="none" strike="noStrike" cap="none" normalizeH="0" baseline="0" dirty="0">
                <a:ln>
                  <a:noFill/>
                </a:ln>
                <a:solidFill>
                  <a:schemeClr val="tx1"/>
                </a:solidFill>
                <a:effectLst/>
                <a:latin typeface="Arial" panose="020B0604020202020204" pitchFamily="34" charset="0"/>
              </a:rPr>
              <a:t> Discover trends in employee performance and retention rates.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Correlations:</a:t>
            </a:r>
            <a:r>
              <a:rPr kumimoji="0" lang="en-US" altLang="en-US" sz="1800" b="0" i="0" u="none" strike="noStrike" cap="none" normalizeH="0" baseline="0" dirty="0">
                <a:ln>
                  <a:noFill/>
                </a:ln>
                <a:solidFill>
                  <a:schemeClr val="tx1"/>
                </a:solidFill>
                <a:effectLst/>
                <a:latin typeface="Arial" panose="020B0604020202020204" pitchFamily="34" charset="0"/>
              </a:rPr>
              <a:t> Examine relationships between tenure, productivity, and departmental success.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r>
              <a:rPr kumimoji="0" lang="en-US" altLang="en-US" sz="1800" b="0" i="0" u="none" strike="noStrike" cap="none" normalizeH="0" baseline="0" dirty="0">
                <a:ln>
                  <a:noFill/>
                </a:ln>
                <a:solidFill>
                  <a:schemeClr val="tx1"/>
                </a:solidFill>
                <a:effectLst/>
                <a:latin typeface="Arial" panose="020B0604020202020204" pitchFamily="34" charset="0"/>
              </a:rPr>
              <a:t> Propose actionable improvements for workforce management.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Next Steps:</a:t>
            </a:r>
            <a:r>
              <a:rPr kumimoji="0" lang="en-US" altLang="en-US" sz="1800" b="0" i="0" u="none" strike="noStrike" cap="none" normalizeH="0" baseline="0" dirty="0">
                <a:ln>
                  <a:noFill/>
                </a:ln>
                <a:solidFill>
                  <a:schemeClr val="tx1"/>
                </a:solidFill>
                <a:effectLst/>
                <a:latin typeface="Arial" panose="020B0604020202020204" pitchFamily="34" charset="0"/>
              </a:rPr>
              <a:t> Develop an implementation plan and suggest areas for further analysis.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r>
              <a:rPr kumimoji="0" lang="en-US" altLang="en-US" sz="1800" b="0" i="0" u="none" strike="noStrike" cap="none" normalizeH="0" baseline="0" dirty="0">
                <a:ln>
                  <a:noFill/>
                </a:ln>
                <a:solidFill>
                  <a:schemeClr val="tx1"/>
                </a:solidFill>
                <a:effectLst/>
                <a:latin typeface="Arial" panose="020B0604020202020204" pitchFamily="34" charset="0"/>
              </a:rPr>
              <a:t> Summarize insights and invite questions for further discussion.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E85E68CF-236A-5FF5-E477-6D60ACD0B9D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17957218-CE18-0A0C-AB28-ECEEE38609BA}"/>
              </a:ext>
            </a:extLst>
          </p:cNvPr>
          <p:cNvSpPr>
            <a:spLocks noChangeArrowheads="1"/>
          </p:cNvSpPr>
          <p:nvPr/>
        </p:nvSpPr>
        <p:spPr bwMode="auto">
          <a:xfrm>
            <a:off x="914400" y="2197433"/>
            <a:ext cx="9144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4772A2E-606A-E223-122E-BBF2336D5CDA}"/>
              </a:ext>
            </a:extLst>
          </p:cNvPr>
          <p:cNvSpPr txBox="1"/>
          <p:nvPr/>
        </p:nvSpPr>
        <p:spPr>
          <a:xfrm>
            <a:off x="2819400" y="1695450"/>
            <a:ext cx="6333066" cy="5355312"/>
          </a:xfrm>
          <a:prstGeom prst="rect">
            <a:avLst/>
          </a:prstGeom>
          <a:noFill/>
        </p:spPr>
        <p:txBody>
          <a:bodyPr wrap="square">
            <a:spAutoFit/>
          </a:bodyPr>
          <a:lstStyle/>
          <a:p>
            <a:pPr>
              <a:buFont typeface="+mj-lt"/>
              <a:buAutoNum type="arabicPeriod"/>
            </a:pPr>
            <a:r>
              <a:rPr lang="en-US" b="1" dirty="0"/>
              <a:t>Enhanced Decision-Making:</a:t>
            </a:r>
            <a:r>
              <a:rPr lang="en-US" dirty="0"/>
              <a:t> Provides actionable insights into employee performance and retention trends, enabling informed strategic decisions.</a:t>
            </a:r>
          </a:p>
          <a:p>
            <a:pPr>
              <a:buFont typeface="+mj-lt"/>
              <a:buAutoNum type="arabicPeriod"/>
            </a:pPr>
            <a:r>
              <a:rPr lang="en-US" b="1" dirty="0"/>
              <a:t>Data-Driven HR Strategies:</a:t>
            </a:r>
            <a:r>
              <a:rPr lang="en-US" dirty="0"/>
              <a:t> Supports the development of targeted HR policies and practices to improve recruitment, training, and employee retention.</a:t>
            </a:r>
          </a:p>
          <a:p>
            <a:pPr>
              <a:buFont typeface="+mj-lt"/>
              <a:buAutoNum type="arabicPeriod"/>
            </a:pPr>
            <a:r>
              <a:rPr lang="en-US" b="1" dirty="0"/>
              <a:t>Increased Efficiency:</a:t>
            </a:r>
            <a:r>
              <a:rPr lang="en-US" dirty="0"/>
              <a:t> Streamlines the analysis process with Excel’s powerful tools, saving time and resources while delivering comprehensive insights.</a:t>
            </a:r>
          </a:p>
          <a:p>
            <a:pPr>
              <a:buFont typeface="+mj-lt"/>
              <a:buAutoNum type="arabicPeriod"/>
            </a:pPr>
            <a:r>
              <a:rPr lang="en-US" b="1" dirty="0"/>
              <a:t>Visual Insights:</a:t>
            </a:r>
            <a:r>
              <a:rPr lang="en-US" dirty="0"/>
              <a:t> Utilizes Excel’s visualization capabilities to clearly present data trends and correlations, making complex information easily understandable.</a:t>
            </a:r>
          </a:p>
          <a:p>
            <a:pPr>
              <a:buFont typeface="+mj-lt"/>
              <a:buAutoNum type="arabicPeriod"/>
            </a:pPr>
            <a:r>
              <a:rPr lang="en-US" b="1" dirty="0"/>
              <a:t>Performance Optimization:</a:t>
            </a:r>
            <a:r>
              <a:rPr lang="en-US" dirty="0"/>
              <a:t> Identifies key factors affecting employee productivity, allowing for targeted interventions to enhance overall workforce effectiveness.</a:t>
            </a:r>
          </a:p>
          <a:p>
            <a:pPr>
              <a:buFont typeface="+mj-lt"/>
              <a:buAutoNum type="arabicPeriod"/>
            </a:pPr>
            <a:r>
              <a:rPr lang="en-US" b="1" dirty="0"/>
              <a:t>Strategic Planning:</a:t>
            </a:r>
            <a:r>
              <a:rPr lang="en-US" dirty="0"/>
              <a:t> Facilitates better alignment of HR initiatives with organizational goals through detailed analysis and trend forecasting.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A4B16842-E919-4D19-489D-AF264ADCDA8C}"/>
              </a:ext>
            </a:extLst>
          </p:cNvPr>
          <p:cNvSpPr>
            <a:spLocks noChangeArrowheads="1"/>
          </p:cNvSpPr>
          <p:nvPr/>
        </p:nvSpPr>
        <p:spPr bwMode="auto">
          <a:xfrm>
            <a:off x="609600" y="1295400"/>
            <a:ext cx="8305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kumimoji="0" lang="en-US" altLang="en-US" sz="1800"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serves as a unique identifier for tracking and referencing individuals within the dataset. </a:t>
            </a:r>
            <a:r>
              <a:rPr kumimoji="0" lang="en-US" altLang="en-US" sz="1800" b="1" i="0" u="none" strike="noStrike" cap="none" normalizeH="0" baseline="0" dirty="0">
                <a:ln>
                  <a:noFill/>
                </a:ln>
                <a:solidFill>
                  <a:schemeClr val="tx1"/>
                </a:solidFill>
                <a:effectLst/>
                <a:latin typeface="Arial" panose="020B0604020202020204" pitchFamily="34" charset="0"/>
              </a:rPr>
              <a:t>Name</a:t>
            </a:r>
            <a:r>
              <a:rPr kumimoji="0" lang="en-US" altLang="en-US" sz="1800" b="0" i="0" u="none" strike="noStrike" cap="none" normalizeH="0" baseline="0" dirty="0">
                <a:ln>
                  <a:noFill/>
                </a:ln>
                <a:solidFill>
                  <a:schemeClr val="tx1"/>
                </a:solidFill>
                <a:effectLst/>
                <a:latin typeface="Arial" panose="020B0604020202020204" pitchFamily="34" charset="0"/>
              </a:rPr>
              <a:t> captures the full name of each employee, while </a:t>
            </a: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Job Title</a:t>
            </a:r>
            <a:r>
              <a:rPr kumimoji="0" lang="en-US" altLang="en-US" sz="1800" b="0" i="0" u="none" strike="noStrike" cap="none" normalizeH="0" baseline="0" dirty="0">
                <a:ln>
                  <a:noFill/>
                </a:ln>
                <a:solidFill>
                  <a:schemeClr val="tx1"/>
                </a:solidFill>
                <a:effectLst/>
                <a:latin typeface="Arial" panose="020B0604020202020204" pitchFamily="34" charset="0"/>
              </a:rPr>
              <a:t> provide context on their role within the organization. The </a:t>
            </a:r>
            <a:r>
              <a:rPr kumimoji="0" lang="en-US" altLang="en-US" sz="1800" b="1" i="0" u="none" strike="noStrike" cap="none" normalizeH="0" baseline="0" dirty="0">
                <a:ln>
                  <a:noFill/>
                </a:ln>
                <a:solidFill>
                  <a:schemeClr val="tx1"/>
                </a:solidFill>
                <a:effectLst/>
                <a:latin typeface="Arial" panose="020B0604020202020204" pitchFamily="34" charset="0"/>
              </a:rPr>
              <a:t>Hire Date</a:t>
            </a:r>
            <a:r>
              <a:rPr kumimoji="0" lang="en-US" altLang="en-US" sz="1800" b="0" i="0" u="none" strike="noStrike" cap="none" normalizeH="0" baseline="0" dirty="0">
                <a:ln>
                  <a:noFill/>
                </a:ln>
                <a:solidFill>
                  <a:schemeClr val="tx1"/>
                </a:solidFill>
                <a:effectLst/>
                <a:latin typeface="Arial" panose="020B0604020202020204" pitchFamily="34" charset="0"/>
              </a:rPr>
              <a:t> allows calculation of </a:t>
            </a:r>
            <a:r>
              <a:rPr kumimoji="0" lang="en-US" altLang="en-US" sz="1800" b="1" i="0" u="none" strike="noStrike" cap="none" normalizeH="0" baseline="0" dirty="0">
                <a:ln>
                  <a:noFill/>
                </a:ln>
                <a:solidFill>
                  <a:schemeClr val="tx1"/>
                </a:solidFill>
                <a:effectLst/>
                <a:latin typeface="Arial" panose="020B0604020202020204" pitchFamily="34" charset="0"/>
              </a:rPr>
              <a:t>Tenure</a:t>
            </a:r>
            <a:r>
              <a:rPr kumimoji="0" lang="en-US" altLang="en-US" sz="1800" b="0" i="0" u="none" strike="noStrike" cap="none" normalizeH="0" baseline="0" dirty="0">
                <a:ln>
                  <a:noFill/>
                </a:ln>
                <a:solidFill>
                  <a:schemeClr val="tx1"/>
                </a:solidFill>
                <a:effectLst/>
                <a:latin typeface="Arial" panose="020B0604020202020204" pitchFamily="34" charset="0"/>
              </a:rPr>
              <a:t>, indicating how long the employee has been with the company. </a:t>
            </a:r>
            <a:r>
              <a:rPr kumimoji="0" lang="en-US" altLang="en-US" sz="1800" b="1" i="0" u="none" strike="noStrike" cap="none" normalizeH="0" baseline="0" dirty="0">
                <a:ln>
                  <a:noFill/>
                </a:ln>
                <a:solidFill>
                  <a:schemeClr val="tx1"/>
                </a:solidFill>
                <a:effectLst/>
                <a:latin typeface="Arial" panose="020B0604020202020204" pitchFamily="34" charset="0"/>
              </a:rPr>
              <a:t>Performance Score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Productivity Metrics</a:t>
            </a:r>
            <a:r>
              <a:rPr kumimoji="0" lang="en-US" altLang="en-US" sz="1800" b="0" i="0" u="none" strike="noStrike" cap="none" normalizeH="0" baseline="0" dirty="0">
                <a:ln>
                  <a:noFill/>
                </a:ln>
                <a:solidFill>
                  <a:schemeClr val="tx1"/>
                </a:solidFill>
                <a:effectLst/>
                <a:latin typeface="Arial" panose="020B0604020202020204" pitchFamily="34" charset="0"/>
              </a:rPr>
              <a:t> offer insights into employee effectiveness and output. </a:t>
            </a:r>
            <a:r>
              <a:rPr kumimoji="0" lang="en-US" altLang="en-US" sz="1800" b="1" i="0" u="none" strike="noStrike" cap="none" normalizeH="0" baseline="0" dirty="0">
                <a:ln>
                  <a:noFill/>
                </a:ln>
                <a:solidFill>
                  <a:schemeClr val="tx1"/>
                </a:solidFill>
                <a:effectLst/>
                <a:latin typeface="Arial" panose="020B0604020202020204" pitchFamily="34" charset="0"/>
              </a:rPr>
              <a:t>Salary</a:t>
            </a:r>
            <a:r>
              <a:rPr kumimoji="0" lang="en-US" altLang="en-US" sz="1800" b="0" i="0" u="none" strike="noStrike" cap="none" normalizeH="0" baseline="0" dirty="0">
                <a:ln>
                  <a:noFill/>
                </a:ln>
                <a:solidFill>
                  <a:schemeClr val="tx1"/>
                </a:solidFill>
                <a:effectLst/>
                <a:latin typeface="Arial" panose="020B0604020202020204" pitchFamily="34" charset="0"/>
              </a:rPr>
              <a:t> details financial compensation, and </a:t>
            </a:r>
            <a:r>
              <a:rPr kumimoji="0" lang="en-US" altLang="en-US" sz="1800" b="1" i="0" u="none" strike="noStrike" cap="none" normalizeH="0" baseline="0" dirty="0">
                <a:ln>
                  <a:noFill/>
                </a:ln>
                <a:solidFill>
                  <a:schemeClr val="tx1"/>
                </a:solidFill>
                <a:effectLst/>
                <a:latin typeface="Arial" panose="020B0604020202020204" pitchFamily="34" charset="0"/>
              </a:rPr>
              <a:t>Promotion History</a:t>
            </a:r>
            <a:r>
              <a:rPr kumimoji="0" lang="en-US" altLang="en-US" sz="1800" b="0" i="0" u="none" strike="noStrike" cap="none" normalizeH="0" baseline="0" dirty="0">
                <a:ln>
                  <a:noFill/>
                </a:ln>
                <a:solidFill>
                  <a:schemeClr val="tx1"/>
                </a:solidFill>
                <a:effectLst/>
                <a:latin typeface="Arial" panose="020B0604020202020204" pitchFamily="34" charset="0"/>
              </a:rPr>
              <a:t> tracks career advancement within the company. </a:t>
            </a:r>
            <a:r>
              <a:rPr kumimoji="0" lang="en-US" altLang="en-US" sz="1800" b="1" i="0" u="none" strike="noStrike" cap="none" normalizeH="0" baseline="0" dirty="0">
                <a:ln>
                  <a:noFill/>
                </a:ln>
                <a:solidFill>
                  <a:schemeClr val="tx1"/>
                </a:solidFill>
                <a:effectLst/>
                <a:latin typeface="Arial" panose="020B0604020202020204" pitchFamily="34" charset="0"/>
              </a:rPr>
              <a:t>Absenteeism</a:t>
            </a:r>
            <a:r>
              <a:rPr kumimoji="0" lang="en-US" altLang="en-US" sz="1800" b="0" i="0" u="none" strike="noStrike" cap="none" normalizeH="0" baseline="0" dirty="0">
                <a:ln>
                  <a:noFill/>
                </a:ln>
                <a:solidFill>
                  <a:schemeClr val="tx1"/>
                </a:solidFill>
                <a:effectLst/>
                <a:latin typeface="Arial" panose="020B0604020202020204" pitchFamily="34" charset="0"/>
              </a:rPr>
              <a:t> records the number of days employees have been absent and reasons for their leave, while </a:t>
            </a:r>
            <a:r>
              <a:rPr kumimoji="0" lang="en-US" altLang="en-US" sz="1800" b="1" i="0" u="none" strike="noStrike" cap="none" normalizeH="0" baseline="0" dirty="0">
                <a:ln>
                  <a:noFill/>
                </a:ln>
                <a:solidFill>
                  <a:schemeClr val="tx1"/>
                </a:solidFill>
                <a:effectLst/>
                <a:latin typeface="Arial" panose="020B0604020202020204" pitchFamily="34" charset="0"/>
              </a:rPr>
              <a:t>Training and Development</a:t>
            </a:r>
            <a:r>
              <a:rPr kumimoji="0" lang="en-US" altLang="en-US" sz="1800" b="0" i="0" u="none" strike="noStrike" cap="none" normalizeH="0" baseline="0" dirty="0">
                <a:ln>
                  <a:noFill/>
                </a:ln>
                <a:solidFill>
                  <a:schemeClr val="tx1"/>
                </a:solidFill>
                <a:effectLst/>
                <a:latin typeface="Arial" panose="020B0604020202020204" pitchFamily="34" charset="0"/>
              </a:rPr>
              <a:t> logs participation in professional growth opportunities. </a:t>
            </a:r>
            <a:r>
              <a:rPr kumimoji="0" lang="en-US" altLang="en-US" sz="1800" b="1" i="0" u="none" strike="noStrike" cap="none" normalizeH="0" baseline="0" dirty="0">
                <a:ln>
                  <a:noFill/>
                </a:ln>
                <a:solidFill>
                  <a:schemeClr val="tx1"/>
                </a:solidFill>
                <a:effectLst/>
                <a:latin typeface="Arial" panose="020B0604020202020204" pitchFamily="34" charset="0"/>
              </a:rPr>
              <a:t>Employee Status</a:t>
            </a:r>
            <a:r>
              <a:rPr kumimoji="0" lang="en-US" altLang="en-US" sz="1800" b="0" i="0" u="none" strike="noStrike" cap="none" normalizeH="0" baseline="0" dirty="0">
                <a:ln>
                  <a:noFill/>
                </a:ln>
                <a:solidFill>
                  <a:schemeClr val="tx1"/>
                </a:solidFill>
                <a:effectLst/>
                <a:latin typeface="Arial" panose="020B0604020202020204" pitchFamily="34" charset="0"/>
              </a:rPr>
              <a:t> indicates current employment conditions, and </a:t>
            </a:r>
            <a:r>
              <a:rPr kumimoji="0" lang="en-US" altLang="en-US" sz="1800" b="1" i="0" u="none" strike="noStrike" cap="none" normalizeH="0" baseline="0" dirty="0">
                <a:ln>
                  <a:noFill/>
                </a:ln>
                <a:solidFill>
                  <a:schemeClr val="tx1"/>
                </a:solidFill>
                <a:effectLst/>
                <a:latin typeface="Arial" panose="020B0604020202020204" pitchFamily="34" charset="0"/>
              </a:rPr>
              <a:t>Location</a:t>
            </a:r>
            <a:r>
              <a:rPr kumimoji="0" lang="en-US" altLang="en-US" sz="1800" b="0" i="0" u="none" strike="noStrike" cap="none" normalizeH="0" baseline="0" dirty="0">
                <a:ln>
                  <a:noFill/>
                </a:ln>
                <a:solidFill>
                  <a:schemeClr val="tx1"/>
                </a:solidFill>
                <a:effectLst/>
                <a:latin typeface="Arial" panose="020B0604020202020204" pitchFamily="34" charset="0"/>
              </a:rPr>
              <a:t> specifies the employee’s base office or remote working arrangement. Finally, </a:t>
            </a:r>
            <a:r>
              <a:rPr kumimoji="0" lang="en-US" altLang="en-US" sz="1800" b="1" i="0" u="none" strike="noStrike" cap="none" normalizeH="0" baseline="0" dirty="0">
                <a:ln>
                  <a:noFill/>
                </a:ln>
                <a:solidFill>
                  <a:schemeClr val="tx1"/>
                </a:solidFill>
                <a:effectLst/>
                <a:latin typeface="Arial" panose="020B0604020202020204" pitchFamily="34" charset="0"/>
              </a:rPr>
              <a:t>Supervisor ID</a:t>
            </a:r>
            <a:r>
              <a:rPr kumimoji="0" lang="en-US" altLang="en-US" sz="1800" b="0" i="0" u="none" strike="noStrike" cap="none" normalizeH="0" baseline="0" dirty="0">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69186"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252C532-897D-3132-ECDF-B1937D30D5C4}"/>
              </a:ext>
            </a:extLst>
          </p:cNvPr>
          <p:cNvSpPr txBox="1"/>
          <p:nvPr/>
        </p:nvSpPr>
        <p:spPr>
          <a:xfrm>
            <a:off x="2381250" y="1752600"/>
            <a:ext cx="6487936" cy="4247317"/>
          </a:xfrm>
          <a:prstGeom prst="rect">
            <a:avLst/>
          </a:prstGeom>
          <a:noFill/>
        </p:spPr>
        <p:txBody>
          <a:bodyPr wrap="square">
            <a:spAutoFit/>
          </a:bodyPr>
          <a:lstStyle/>
          <a:p>
            <a:pPr>
              <a:buFont typeface="+mj-lt"/>
              <a:buAutoNum type="arabicPeriod"/>
            </a:pPr>
            <a:r>
              <a:rPr lang="en-US" b="1" dirty="0"/>
              <a:t>Deep Insights</a:t>
            </a:r>
            <a:r>
              <a:rPr lang="en-US" dirty="0"/>
              <a:t>: Reveal hidden trends and correlations in employee performance and retention, offering a deeper understanding of workforce dynamics.</a:t>
            </a:r>
          </a:p>
          <a:p>
            <a:pPr>
              <a:buFont typeface="+mj-lt"/>
              <a:buAutoNum type="arabicPeriod"/>
            </a:pPr>
            <a:r>
              <a:rPr lang="en-US" b="1" dirty="0"/>
              <a:t>Empowered Decision Making</a:t>
            </a:r>
            <a:r>
              <a:rPr lang="en-US" dirty="0"/>
              <a:t>: Equip HR and management with actionable data-driven insights, enabling strategic decisions based on solid evidence.</a:t>
            </a:r>
          </a:p>
          <a:p>
            <a:pPr>
              <a:buFont typeface="+mj-lt"/>
              <a:buAutoNum type="arabicPeriod"/>
            </a:pPr>
            <a:r>
              <a:rPr lang="en-US" b="1" dirty="0"/>
              <a:t>Stunning Visualizations</a:t>
            </a:r>
            <a:r>
              <a:rPr lang="en-US" dirty="0"/>
              <a:t>: Leverage Excel’s powerful charting tools to turn complex data into clear, impactful visuals that communicate key findings effectively.</a:t>
            </a:r>
          </a:p>
          <a:p>
            <a:pPr>
              <a:buFont typeface="+mj-lt"/>
              <a:buAutoNum type="arabicPeriod"/>
            </a:pPr>
            <a:r>
              <a:rPr lang="en-US" b="1" dirty="0"/>
              <a:t>Optimized Workforce Strategies</a:t>
            </a:r>
            <a:r>
              <a:rPr lang="en-US" dirty="0"/>
              <a:t>: Enhance recruitment, training, and resource allocation by identifying critical factors that impact employee satisfaction and productivity.</a:t>
            </a:r>
          </a:p>
          <a:p>
            <a:pPr>
              <a:buFont typeface="+mj-lt"/>
              <a:buAutoNum type="arabicPeriod"/>
            </a:pPr>
            <a:r>
              <a:rPr lang="en-US" b="1" dirty="0"/>
              <a:t>Predictive Analytics</a:t>
            </a:r>
            <a:r>
              <a:rPr lang="en-US" dirty="0"/>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1072</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moulee279@gmail.com</cp:lastModifiedBy>
  <cp:revision>15</cp:revision>
  <dcterms:created xsi:type="dcterms:W3CDTF">2024-03-29T15:07:22Z</dcterms:created>
  <dcterms:modified xsi:type="dcterms:W3CDTF">2024-09-10T06:38:19Z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