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SCIENCE%20AI_%20LUX\week%201\Excel_jumi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SCIENCE%20AI_%20LUX\week%201\Excel_jumi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SCIENCE%20AI_%20LUX\week%201\Excel_jumi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DATA%20SCIENCE%20AI_%20LUX\week%201\Excel_jumi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[Excel_jumia.xlsx]Discount Category VS Rating!PivotTable2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Discount Category vs Rating Average</a:t>
            </a:r>
          </a:p>
        </c:rich>
      </c:tx>
      <c:layout>
        <c:manualLayout>
          <c:xMode val="edge"/>
          <c:yMode val="edge"/>
          <c:x val="0.22265266841644796"/>
          <c:y val="0.1193496646252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'Discount Category VS Rating'!$B$3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19-40D7-BC0E-8F1848D492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19-40D7-BC0E-8F1848D492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619-40D7-BC0E-8F1848D492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'Discount Category VS Rating'!$A$4:$A$7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'Discount Category VS Rating'!$B$4:$B$7</c:f>
              <c:numCache>
                <c:formatCode>0.0</c:formatCode>
                <c:ptCount val="3"/>
                <c:pt idx="0">
                  <c:v>3.7050847457627123</c:v>
                </c:pt>
                <c:pt idx="1">
                  <c:v>3.7833333333333323</c:v>
                </c:pt>
                <c:pt idx="2">
                  <c:v>4.1437499999999989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19-40D7-BC0E-8F1848D492C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2"/>
                </a:solidFill>
                <a:effectLst/>
              </a:rPr>
              <a:t>Discount Percentage vs. Number of Reviews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layout>
        <c:manualLayout>
          <c:xMode val="edge"/>
          <c:yMode val="edge"/>
          <c:x val="0.15220122484689413"/>
          <c:y val="7.8703703703703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Excel_jumia!$G$1</c:f>
              <c:strCache>
                <c:ptCount val="1"/>
                <c:pt idx="0">
                  <c:v>Review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Excel_jumia!$E$2:$E$110</c:f>
              <c:numCache>
                <c:formatCode>0%</c:formatCode>
                <c:ptCount val="109"/>
                <c:pt idx="0">
                  <c:v>0.49</c:v>
                </c:pt>
                <c:pt idx="1">
                  <c:v>0.24</c:v>
                </c:pt>
                <c:pt idx="2">
                  <c:v>0.35</c:v>
                </c:pt>
                <c:pt idx="3">
                  <c:v>0.49</c:v>
                </c:pt>
                <c:pt idx="4">
                  <c:v>0.34</c:v>
                </c:pt>
                <c:pt idx="5">
                  <c:v>0.41</c:v>
                </c:pt>
                <c:pt idx="6">
                  <c:v>0.27</c:v>
                </c:pt>
                <c:pt idx="7">
                  <c:v>0.25</c:v>
                </c:pt>
                <c:pt idx="8">
                  <c:v>0.3</c:v>
                </c:pt>
                <c:pt idx="9">
                  <c:v>0.27</c:v>
                </c:pt>
                <c:pt idx="10">
                  <c:v>0.45</c:v>
                </c:pt>
                <c:pt idx="11">
                  <c:v>0.22</c:v>
                </c:pt>
                <c:pt idx="12">
                  <c:v>0.52</c:v>
                </c:pt>
                <c:pt idx="13">
                  <c:v>0.09</c:v>
                </c:pt>
                <c:pt idx="14">
                  <c:v>0.23</c:v>
                </c:pt>
                <c:pt idx="15">
                  <c:v>0.47</c:v>
                </c:pt>
                <c:pt idx="16">
                  <c:v>0.55000000000000004</c:v>
                </c:pt>
                <c:pt idx="17">
                  <c:v>0.32</c:v>
                </c:pt>
                <c:pt idx="18">
                  <c:v>0.53</c:v>
                </c:pt>
                <c:pt idx="19">
                  <c:v>0.46</c:v>
                </c:pt>
                <c:pt idx="20">
                  <c:v>0.38</c:v>
                </c:pt>
                <c:pt idx="21">
                  <c:v>0.42</c:v>
                </c:pt>
                <c:pt idx="22">
                  <c:v>0.48</c:v>
                </c:pt>
                <c:pt idx="23">
                  <c:v>0.5</c:v>
                </c:pt>
                <c:pt idx="24">
                  <c:v>0.27</c:v>
                </c:pt>
                <c:pt idx="25">
                  <c:v>0.5</c:v>
                </c:pt>
                <c:pt idx="26">
                  <c:v>0.41</c:v>
                </c:pt>
                <c:pt idx="27">
                  <c:v>0.5</c:v>
                </c:pt>
                <c:pt idx="28">
                  <c:v>0.36</c:v>
                </c:pt>
                <c:pt idx="29">
                  <c:v>0.47</c:v>
                </c:pt>
                <c:pt idx="30">
                  <c:v>0.42</c:v>
                </c:pt>
                <c:pt idx="31">
                  <c:v>0.49</c:v>
                </c:pt>
                <c:pt idx="32">
                  <c:v>0.38</c:v>
                </c:pt>
                <c:pt idx="33">
                  <c:v>0.47</c:v>
                </c:pt>
                <c:pt idx="34">
                  <c:v>0.49</c:v>
                </c:pt>
                <c:pt idx="35">
                  <c:v>0.48</c:v>
                </c:pt>
                <c:pt idx="36">
                  <c:v>0.18</c:v>
                </c:pt>
                <c:pt idx="37">
                  <c:v>0.34</c:v>
                </c:pt>
                <c:pt idx="38">
                  <c:v>0.33</c:v>
                </c:pt>
                <c:pt idx="39">
                  <c:v>0.34</c:v>
                </c:pt>
                <c:pt idx="40">
                  <c:v>0.41</c:v>
                </c:pt>
                <c:pt idx="41">
                  <c:v>0.34</c:v>
                </c:pt>
                <c:pt idx="42">
                  <c:v>0.43</c:v>
                </c:pt>
                <c:pt idx="43">
                  <c:v>0.49</c:v>
                </c:pt>
                <c:pt idx="44">
                  <c:v>0.47</c:v>
                </c:pt>
                <c:pt idx="45">
                  <c:v>0.43</c:v>
                </c:pt>
                <c:pt idx="46">
                  <c:v>0.49</c:v>
                </c:pt>
                <c:pt idx="47">
                  <c:v>0.42</c:v>
                </c:pt>
                <c:pt idx="48">
                  <c:v>0.45</c:v>
                </c:pt>
                <c:pt idx="49">
                  <c:v>0.64</c:v>
                </c:pt>
                <c:pt idx="50">
                  <c:v>0.61</c:v>
                </c:pt>
                <c:pt idx="51">
                  <c:v>0.5</c:v>
                </c:pt>
                <c:pt idx="52">
                  <c:v>0.49</c:v>
                </c:pt>
                <c:pt idx="53">
                  <c:v>0.49</c:v>
                </c:pt>
                <c:pt idx="54">
                  <c:v>0.5</c:v>
                </c:pt>
                <c:pt idx="55">
                  <c:v>0.14000000000000001</c:v>
                </c:pt>
                <c:pt idx="56">
                  <c:v>0.14000000000000001</c:v>
                </c:pt>
                <c:pt idx="57">
                  <c:v>0.49</c:v>
                </c:pt>
                <c:pt idx="58">
                  <c:v>0.2</c:v>
                </c:pt>
                <c:pt idx="59">
                  <c:v>0.04</c:v>
                </c:pt>
                <c:pt idx="60">
                  <c:v>0.47</c:v>
                </c:pt>
                <c:pt idx="61">
                  <c:v>0.08</c:v>
                </c:pt>
                <c:pt idx="62">
                  <c:v>0.11</c:v>
                </c:pt>
                <c:pt idx="63">
                  <c:v>0.48</c:v>
                </c:pt>
                <c:pt idx="64">
                  <c:v>0.22</c:v>
                </c:pt>
                <c:pt idx="65">
                  <c:v>0.04</c:v>
                </c:pt>
                <c:pt idx="66">
                  <c:v>0.24</c:v>
                </c:pt>
                <c:pt idx="67">
                  <c:v>0.02</c:v>
                </c:pt>
                <c:pt idx="68">
                  <c:v>0.03</c:v>
                </c:pt>
                <c:pt idx="69">
                  <c:v>0.02</c:v>
                </c:pt>
                <c:pt idx="70">
                  <c:v>0.02</c:v>
                </c:pt>
                <c:pt idx="71">
                  <c:v>0.02</c:v>
                </c:pt>
                <c:pt idx="72">
                  <c:v>0.02</c:v>
                </c:pt>
                <c:pt idx="73">
                  <c:v>0.02</c:v>
                </c:pt>
                <c:pt idx="74">
                  <c:v>0.01</c:v>
                </c:pt>
                <c:pt idx="75">
                  <c:v>0.54</c:v>
                </c:pt>
                <c:pt idx="76">
                  <c:v>0.48</c:v>
                </c:pt>
                <c:pt idx="77">
                  <c:v>0.33</c:v>
                </c:pt>
                <c:pt idx="78">
                  <c:v>0.52</c:v>
                </c:pt>
                <c:pt idx="79">
                  <c:v>0.54</c:v>
                </c:pt>
                <c:pt idx="80">
                  <c:v>0.47</c:v>
                </c:pt>
                <c:pt idx="81">
                  <c:v>0.5</c:v>
                </c:pt>
                <c:pt idx="82">
                  <c:v>0.37</c:v>
                </c:pt>
                <c:pt idx="83">
                  <c:v>0.47</c:v>
                </c:pt>
                <c:pt idx="84">
                  <c:v>0.45</c:v>
                </c:pt>
                <c:pt idx="85">
                  <c:v>0.35</c:v>
                </c:pt>
                <c:pt idx="86">
                  <c:v>0.42</c:v>
                </c:pt>
                <c:pt idx="87">
                  <c:v>0.13</c:v>
                </c:pt>
                <c:pt idx="88">
                  <c:v>0.43</c:v>
                </c:pt>
                <c:pt idx="89">
                  <c:v>0.39</c:v>
                </c:pt>
                <c:pt idx="90">
                  <c:v>0.55000000000000004</c:v>
                </c:pt>
                <c:pt idx="91">
                  <c:v>0.45</c:v>
                </c:pt>
                <c:pt idx="92">
                  <c:v>0.28999999999999998</c:v>
                </c:pt>
                <c:pt idx="93">
                  <c:v>0.19</c:v>
                </c:pt>
                <c:pt idx="94">
                  <c:v>0.26</c:v>
                </c:pt>
                <c:pt idx="95">
                  <c:v>0.43</c:v>
                </c:pt>
                <c:pt idx="96">
                  <c:v>0.49</c:v>
                </c:pt>
                <c:pt idx="97">
                  <c:v>0.38</c:v>
                </c:pt>
                <c:pt idx="98">
                  <c:v>0.37</c:v>
                </c:pt>
                <c:pt idx="99">
                  <c:v>0.38</c:v>
                </c:pt>
                <c:pt idx="100">
                  <c:v>0.51</c:v>
                </c:pt>
                <c:pt idx="101">
                  <c:v>0.53</c:v>
                </c:pt>
                <c:pt idx="102">
                  <c:v>0.46</c:v>
                </c:pt>
                <c:pt idx="103">
                  <c:v>0.4</c:v>
                </c:pt>
                <c:pt idx="104">
                  <c:v>0.46</c:v>
                </c:pt>
                <c:pt idx="105">
                  <c:v>0.21</c:v>
                </c:pt>
                <c:pt idx="106">
                  <c:v>0.49</c:v>
                </c:pt>
                <c:pt idx="107">
                  <c:v>0.5</c:v>
                </c:pt>
                <c:pt idx="108">
                  <c:v>0.49</c:v>
                </c:pt>
              </c:numCache>
            </c:numRef>
          </c:xVal>
          <c:yVal>
            <c:numRef>
              <c:f>Excel_jumia!$G$2:$G$110</c:f>
              <c:numCache>
                <c:formatCode>0</c:formatCode>
                <c:ptCount val="109"/>
                <c:pt idx="0">
                  <c:v>69</c:v>
                </c:pt>
                <c:pt idx="1">
                  <c:v>55</c:v>
                </c:pt>
                <c:pt idx="2">
                  <c:v>49</c:v>
                </c:pt>
                <c:pt idx="3">
                  <c:v>44</c:v>
                </c:pt>
                <c:pt idx="4">
                  <c:v>39</c:v>
                </c:pt>
                <c:pt idx="5">
                  <c:v>36</c:v>
                </c:pt>
                <c:pt idx="6">
                  <c:v>32</c:v>
                </c:pt>
                <c:pt idx="7">
                  <c:v>24</c:v>
                </c:pt>
                <c:pt idx="8">
                  <c:v>20</c:v>
                </c:pt>
                <c:pt idx="9">
                  <c:v>20</c:v>
                </c:pt>
                <c:pt idx="10">
                  <c:v>17</c:v>
                </c:pt>
                <c:pt idx="11">
                  <c:v>16</c:v>
                </c:pt>
                <c:pt idx="12">
                  <c:v>15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12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12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12</c:v>
                </c:pt>
                <c:pt idx="65">
                  <c:v>12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10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7E2-4A12-8522-7F0A084E2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435408"/>
        <c:axId val="1695435888"/>
      </c:scatterChart>
      <c:valAx>
        <c:axId val="169543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Discount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435888"/>
        <c:crosses val="autoZero"/>
        <c:crossBetween val="midCat"/>
      </c:valAx>
      <c:valAx>
        <c:axId val="169543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of reviews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435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2"/>
                </a:solidFill>
              </a:rPr>
              <a:t>Rating vs Number of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Excel_jumia!$H$1</c:f>
              <c:strCache>
                <c:ptCount val="1"/>
                <c:pt idx="0">
                  <c:v>Rating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3.5908136482939633E-2"/>
                  <c:y val="4.923155438903470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Excel_jumia!$G$2:$G$110</c:f>
              <c:numCache>
                <c:formatCode>0</c:formatCode>
                <c:ptCount val="109"/>
                <c:pt idx="0">
                  <c:v>69</c:v>
                </c:pt>
                <c:pt idx="1">
                  <c:v>55</c:v>
                </c:pt>
                <c:pt idx="2">
                  <c:v>49</c:v>
                </c:pt>
                <c:pt idx="3">
                  <c:v>44</c:v>
                </c:pt>
                <c:pt idx="4">
                  <c:v>39</c:v>
                </c:pt>
                <c:pt idx="5">
                  <c:v>36</c:v>
                </c:pt>
                <c:pt idx="6">
                  <c:v>32</c:v>
                </c:pt>
                <c:pt idx="7">
                  <c:v>24</c:v>
                </c:pt>
                <c:pt idx="8">
                  <c:v>20</c:v>
                </c:pt>
                <c:pt idx="9">
                  <c:v>20</c:v>
                </c:pt>
                <c:pt idx="10">
                  <c:v>17</c:v>
                </c:pt>
                <c:pt idx="11">
                  <c:v>16</c:v>
                </c:pt>
                <c:pt idx="12">
                  <c:v>15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12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12</c:v>
                </c:pt>
                <c:pt idx="39">
                  <c:v>12</c:v>
                </c:pt>
                <c:pt idx="40">
                  <c:v>12</c:v>
                </c:pt>
                <c:pt idx="41">
                  <c:v>12</c:v>
                </c:pt>
                <c:pt idx="42">
                  <c:v>12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12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12</c:v>
                </c:pt>
                <c:pt idx="60">
                  <c:v>12</c:v>
                </c:pt>
                <c:pt idx="61">
                  <c:v>12</c:v>
                </c:pt>
                <c:pt idx="62">
                  <c:v>12</c:v>
                </c:pt>
                <c:pt idx="63">
                  <c:v>12</c:v>
                </c:pt>
                <c:pt idx="64">
                  <c:v>12</c:v>
                </c:pt>
                <c:pt idx="65">
                  <c:v>12</c:v>
                </c:pt>
                <c:pt idx="66">
                  <c:v>12</c:v>
                </c:pt>
                <c:pt idx="67">
                  <c:v>12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10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7</c:v>
                </c:pt>
                <c:pt idx="80">
                  <c:v>7</c:v>
                </c:pt>
                <c:pt idx="81">
                  <c:v>7</c:v>
                </c:pt>
                <c:pt idx="82">
                  <c:v>7</c:v>
                </c:pt>
                <c:pt idx="83">
                  <c:v>6</c:v>
                </c:pt>
                <c:pt idx="84">
                  <c:v>6</c:v>
                </c:pt>
                <c:pt idx="85">
                  <c:v>6</c:v>
                </c:pt>
                <c:pt idx="86">
                  <c:v>6</c:v>
                </c:pt>
                <c:pt idx="87">
                  <c:v>6</c:v>
                </c:pt>
                <c:pt idx="88">
                  <c:v>6</c:v>
                </c:pt>
                <c:pt idx="89">
                  <c:v>5</c:v>
                </c:pt>
                <c:pt idx="90">
                  <c:v>5</c:v>
                </c:pt>
                <c:pt idx="91">
                  <c:v>5</c:v>
                </c:pt>
                <c:pt idx="92">
                  <c:v>5</c:v>
                </c:pt>
                <c:pt idx="93">
                  <c:v>5</c:v>
                </c:pt>
                <c:pt idx="94">
                  <c:v>5</c:v>
                </c:pt>
                <c:pt idx="95">
                  <c:v>5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</c:numCache>
            </c:numRef>
          </c:xVal>
          <c:yVal>
            <c:numRef>
              <c:f>Excel_jumia!$H$2:$H$110</c:f>
              <c:numCache>
                <c:formatCode>0.0</c:formatCode>
                <c:ptCount val="109"/>
                <c:pt idx="0">
                  <c:v>2.8</c:v>
                </c:pt>
                <c:pt idx="1">
                  <c:v>4.5999999999999996</c:v>
                </c:pt>
                <c:pt idx="2">
                  <c:v>4.5999999999999996</c:v>
                </c:pt>
                <c:pt idx="3">
                  <c:v>4.5999999999999996</c:v>
                </c:pt>
                <c:pt idx="4">
                  <c:v>4.7</c:v>
                </c:pt>
                <c:pt idx="5">
                  <c:v>4.3</c:v>
                </c:pt>
                <c:pt idx="6">
                  <c:v>4.5</c:v>
                </c:pt>
                <c:pt idx="7">
                  <c:v>4.5999999999999996</c:v>
                </c:pt>
                <c:pt idx="8">
                  <c:v>4.0999999999999996</c:v>
                </c:pt>
                <c:pt idx="9">
                  <c:v>4.7</c:v>
                </c:pt>
                <c:pt idx="10">
                  <c:v>2.6</c:v>
                </c:pt>
                <c:pt idx="11">
                  <c:v>2.9</c:v>
                </c:pt>
                <c:pt idx="12">
                  <c:v>2.7</c:v>
                </c:pt>
                <c:pt idx="13">
                  <c:v>4</c:v>
                </c:pt>
                <c:pt idx="14">
                  <c:v>4.4000000000000004</c:v>
                </c:pt>
                <c:pt idx="15">
                  <c:v>4.0999999999999996</c:v>
                </c:pt>
                <c:pt idx="16">
                  <c:v>2.1</c:v>
                </c:pt>
                <c:pt idx="17">
                  <c:v>3.8</c:v>
                </c:pt>
                <c:pt idx="18">
                  <c:v>3.3</c:v>
                </c:pt>
                <c:pt idx="19">
                  <c:v>3.8</c:v>
                </c:pt>
                <c:pt idx="20">
                  <c:v>3.8</c:v>
                </c:pt>
                <c:pt idx="21">
                  <c:v>3.8</c:v>
                </c:pt>
                <c:pt idx="22">
                  <c:v>3.8</c:v>
                </c:pt>
                <c:pt idx="23">
                  <c:v>3.8</c:v>
                </c:pt>
                <c:pt idx="24">
                  <c:v>3.8</c:v>
                </c:pt>
                <c:pt idx="25">
                  <c:v>3.8</c:v>
                </c:pt>
                <c:pt idx="26">
                  <c:v>3.8</c:v>
                </c:pt>
                <c:pt idx="27">
                  <c:v>3.8</c:v>
                </c:pt>
                <c:pt idx="28">
                  <c:v>3.8</c:v>
                </c:pt>
                <c:pt idx="29">
                  <c:v>3.8</c:v>
                </c:pt>
                <c:pt idx="30">
                  <c:v>3.8</c:v>
                </c:pt>
                <c:pt idx="31">
                  <c:v>3.8</c:v>
                </c:pt>
                <c:pt idx="32">
                  <c:v>3.8</c:v>
                </c:pt>
                <c:pt idx="33">
                  <c:v>3.8</c:v>
                </c:pt>
                <c:pt idx="34">
                  <c:v>3.8</c:v>
                </c:pt>
                <c:pt idx="35">
                  <c:v>3.8</c:v>
                </c:pt>
                <c:pt idx="36">
                  <c:v>3.8</c:v>
                </c:pt>
                <c:pt idx="37">
                  <c:v>3.8</c:v>
                </c:pt>
                <c:pt idx="38">
                  <c:v>3.8</c:v>
                </c:pt>
                <c:pt idx="39">
                  <c:v>3.8</c:v>
                </c:pt>
                <c:pt idx="40">
                  <c:v>3.8</c:v>
                </c:pt>
                <c:pt idx="41">
                  <c:v>4.7</c:v>
                </c:pt>
                <c:pt idx="42">
                  <c:v>3.8</c:v>
                </c:pt>
                <c:pt idx="43">
                  <c:v>3.8</c:v>
                </c:pt>
                <c:pt idx="44">
                  <c:v>4.8</c:v>
                </c:pt>
                <c:pt idx="45">
                  <c:v>3.8</c:v>
                </c:pt>
                <c:pt idx="46">
                  <c:v>3.8</c:v>
                </c:pt>
                <c:pt idx="47">
                  <c:v>3.8</c:v>
                </c:pt>
                <c:pt idx="48">
                  <c:v>3.8</c:v>
                </c:pt>
                <c:pt idx="49">
                  <c:v>3.8</c:v>
                </c:pt>
                <c:pt idx="50">
                  <c:v>3.8</c:v>
                </c:pt>
                <c:pt idx="51">
                  <c:v>3.8</c:v>
                </c:pt>
                <c:pt idx="52">
                  <c:v>3.8</c:v>
                </c:pt>
                <c:pt idx="53">
                  <c:v>3.8</c:v>
                </c:pt>
                <c:pt idx="54">
                  <c:v>3.8</c:v>
                </c:pt>
                <c:pt idx="55">
                  <c:v>3.8</c:v>
                </c:pt>
                <c:pt idx="56">
                  <c:v>3.8</c:v>
                </c:pt>
                <c:pt idx="57">
                  <c:v>3.8</c:v>
                </c:pt>
                <c:pt idx="58">
                  <c:v>4.0999999999999996</c:v>
                </c:pt>
                <c:pt idx="59">
                  <c:v>3.8</c:v>
                </c:pt>
                <c:pt idx="60">
                  <c:v>3.8</c:v>
                </c:pt>
                <c:pt idx="61">
                  <c:v>3.8</c:v>
                </c:pt>
                <c:pt idx="62">
                  <c:v>3.8</c:v>
                </c:pt>
                <c:pt idx="63">
                  <c:v>3.8</c:v>
                </c:pt>
                <c:pt idx="64">
                  <c:v>3.8</c:v>
                </c:pt>
                <c:pt idx="65">
                  <c:v>3.8</c:v>
                </c:pt>
                <c:pt idx="66">
                  <c:v>3.8</c:v>
                </c:pt>
                <c:pt idx="67">
                  <c:v>3.8</c:v>
                </c:pt>
                <c:pt idx="68">
                  <c:v>3.8</c:v>
                </c:pt>
                <c:pt idx="69">
                  <c:v>3.8</c:v>
                </c:pt>
                <c:pt idx="70">
                  <c:v>3.8</c:v>
                </c:pt>
                <c:pt idx="71">
                  <c:v>3.8</c:v>
                </c:pt>
                <c:pt idx="72">
                  <c:v>3.8</c:v>
                </c:pt>
                <c:pt idx="73">
                  <c:v>3.8</c:v>
                </c:pt>
                <c:pt idx="74">
                  <c:v>3.8</c:v>
                </c:pt>
                <c:pt idx="75">
                  <c:v>3</c:v>
                </c:pt>
                <c:pt idx="76">
                  <c:v>4.3</c:v>
                </c:pt>
                <c:pt idx="77">
                  <c:v>4.2</c:v>
                </c:pt>
                <c:pt idx="78">
                  <c:v>4.3</c:v>
                </c:pt>
                <c:pt idx="79">
                  <c:v>4.3</c:v>
                </c:pt>
                <c:pt idx="80">
                  <c:v>2.1</c:v>
                </c:pt>
                <c:pt idx="81">
                  <c:v>2.2999999999999998</c:v>
                </c:pt>
                <c:pt idx="82">
                  <c:v>4.7</c:v>
                </c:pt>
                <c:pt idx="83">
                  <c:v>2.2000000000000002</c:v>
                </c:pt>
                <c:pt idx="84">
                  <c:v>2.2000000000000002</c:v>
                </c:pt>
                <c:pt idx="85">
                  <c:v>4</c:v>
                </c:pt>
                <c:pt idx="86">
                  <c:v>4.5</c:v>
                </c:pt>
                <c:pt idx="87">
                  <c:v>2.5</c:v>
                </c:pt>
                <c:pt idx="88">
                  <c:v>2.2999999999999998</c:v>
                </c:pt>
                <c:pt idx="89">
                  <c:v>3</c:v>
                </c:pt>
                <c:pt idx="90">
                  <c:v>4.8</c:v>
                </c:pt>
                <c:pt idx="91">
                  <c:v>3.8</c:v>
                </c:pt>
                <c:pt idx="92">
                  <c:v>3</c:v>
                </c:pt>
                <c:pt idx="93">
                  <c:v>4.5999999999999996</c:v>
                </c:pt>
                <c:pt idx="94">
                  <c:v>4.8</c:v>
                </c:pt>
                <c:pt idx="95">
                  <c:v>3</c:v>
                </c:pt>
                <c:pt idx="96">
                  <c:v>5</c:v>
                </c:pt>
                <c:pt idx="97">
                  <c:v>4.5</c:v>
                </c:pt>
                <c:pt idx="98">
                  <c:v>4</c:v>
                </c:pt>
                <c:pt idx="99">
                  <c:v>4.5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5</c:v>
                </c:pt>
                <c:pt idx="104">
                  <c:v>3</c:v>
                </c:pt>
                <c:pt idx="105">
                  <c:v>5</c:v>
                </c:pt>
                <c:pt idx="106">
                  <c:v>5</c:v>
                </c:pt>
                <c:pt idx="107">
                  <c:v>2</c:v>
                </c:pt>
                <c:pt idx="10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61E-4D3D-B25F-3369E4AD5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6517152"/>
        <c:axId val="1846516192"/>
      </c:scatterChart>
      <c:valAx>
        <c:axId val="1846517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of Reviews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516192"/>
        <c:crosses val="autoZero"/>
        <c:crossBetween val="midCat"/>
      </c:valAx>
      <c:valAx>
        <c:axId val="18465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6517152"/>
        <c:crosses val="autoZero"/>
        <c:crossBetween val="midCat"/>
      </c:valAx>
      <c:spPr>
        <a:noFill/>
        <a:ln>
          <a:solidFill>
            <a:schemeClr val="accent1">
              <a:alpha val="9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[Excel_jumia.xlsx]Top 10 products_H discounts!PivotTable1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2"/>
                </a:solidFill>
              </a:rPr>
              <a:t>Top 10 products with the highest discounts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10 products_H discounts'!$B$3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products_H discounts'!$A$4:$A$14</c:f>
              <c:strCache>
                <c:ptCount val="10"/>
                <c:pt idx="0">
                  <c:v>4pcs Bathroom/Kitchen Towel Rack,Roll Paper Holder,Towel Bars,Hook</c:v>
                </c:pt>
                <c:pt idx="1">
                  <c:v>Electric LED UV Mosquito Killer Lamp, Outdoor/Indoor Fly Killer Trap Light -USB</c:v>
                </c:pt>
                <c:pt idx="2">
                  <c:v>LASA FOLDING TABLE SERVING STAND</c:v>
                </c:pt>
                <c:pt idx="3">
                  <c:v>LED Eye Protection  Desk Lamp , Study, Reading, USB Fan - Double Pen Holder</c:v>
                </c:pt>
                <c:pt idx="4">
                  <c:v>LASA Stainless Steel Double Wall Mount Soap Dispenser - 500ml</c:v>
                </c:pt>
                <c:pt idx="5">
                  <c:v>MultiFunctional Storage Rack Multi-layer Booelf</c:v>
                </c:pt>
                <c:pt idx="6">
                  <c:v>LASA Aluminum Folding Truck Hand Cart - 68kg Max</c:v>
                </c:pt>
                <c:pt idx="7">
                  <c:v>32PCS Portable Cordless Drill Set With Cyclic Battery Drive -26 Variable Speed</c:v>
                </c:pt>
                <c:pt idx="8">
                  <c:v>LASA 3 Tier Bamboo Shoe Bench Storage Shelf</c:v>
                </c:pt>
                <c:pt idx="9">
                  <c:v>5-PCS Stainless Steel Cooking Pot Set With Steamed Slices</c:v>
                </c:pt>
              </c:strCache>
            </c:strRef>
          </c:cat>
          <c:val>
            <c:numRef>
              <c:f>'Top 10 products_H discounts'!$B$4:$B$14</c:f>
              <c:numCache>
                <c:formatCode>0.00</c:formatCode>
                <c:ptCount val="10"/>
                <c:pt idx="0">
                  <c:v>1360</c:v>
                </c:pt>
                <c:pt idx="1">
                  <c:v>1418</c:v>
                </c:pt>
                <c:pt idx="2">
                  <c:v>1526</c:v>
                </c:pt>
                <c:pt idx="3">
                  <c:v>1670</c:v>
                </c:pt>
                <c:pt idx="4">
                  <c:v>1721</c:v>
                </c:pt>
                <c:pt idx="5">
                  <c:v>1880</c:v>
                </c:pt>
                <c:pt idx="6">
                  <c:v>1946</c:v>
                </c:pt>
                <c:pt idx="7">
                  <c:v>2393</c:v>
                </c:pt>
                <c:pt idx="8">
                  <c:v>2452</c:v>
                </c:pt>
                <c:pt idx="9">
                  <c:v>2585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C0-4380-BB1E-1FAD0C3D6F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83285440"/>
        <c:axId val="1283286880"/>
      </c:barChart>
      <c:catAx>
        <c:axId val="1283285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286880"/>
        <c:crosses val="autoZero"/>
        <c:auto val="1"/>
        <c:lblAlgn val="ctr"/>
        <c:lblOffset val="100"/>
        <c:noMultiLvlLbl val="0"/>
      </c:catAx>
      <c:valAx>
        <c:axId val="1283286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28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3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A0AE-9591-4BB7-9D15-7221A55373F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A532-A7E5-4397-AA1A-5A665E95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6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A0AE-9591-4BB7-9D15-7221A55373F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A532-A7E5-4397-AA1A-5A665E95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7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9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A0AE-9591-4BB7-9D15-7221A55373F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A532-A7E5-4397-AA1A-5A665E95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A0AE-9591-4BB7-9D15-7221A55373F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A532-A7E5-4397-AA1A-5A665E95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6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A0AE-9591-4BB7-9D15-7221A55373F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A532-A7E5-4397-AA1A-5A665E95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7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A0AE-9591-4BB7-9D15-7221A55373F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A532-A7E5-4397-AA1A-5A665E95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0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A0AE-9591-4BB7-9D15-7221A55373F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A532-A7E5-4397-AA1A-5A665E95A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8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A0AE-9591-4BB7-9D15-7221A55373F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A532-A7E5-4397-AA1A-5A665E95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2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90A0AE-9591-4BB7-9D15-7221A55373F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A532-A7E5-4397-AA1A-5A665E95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6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A0AE-9591-4BB7-9D15-7221A55373F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91A532-A7E5-4397-AA1A-5A665E95AED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7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40A7-558D-96B9-6D3D-E6B083E3F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Jumia Product Performance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EBF17-2883-F4E9-0638-B1AD48555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Pricing, Discounts, and Customer Reviews</a:t>
            </a:r>
          </a:p>
          <a:p>
            <a:r>
              <a:rPr lang="en-US" dirty="0"/>
              <a:t>By Keffas Mutethia Nyamu</a:t>
            </a:r>
          </a:p>
        </p:txBody>
      </p:sp>
    </p:spTree>
    <p:extLst>
      <p:ext uri="{BB962C8B-B14F-4D97-AF65-F5344CB8AC3E}">
        <p14:creationId xmlns:p14="http://schemas.microsoft.com/office/powerpoint/2010/main" val="249426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9718-1B6C-AE54-8FA7-3DA17105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products with the highest Discounts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B74351-17EA-D396-B834-F8CE7D6218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414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300A-5681-6730-25D1-9535A87E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Demo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28E1-B2AE-180E-0A69-26166835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Excel dashboard includes slicers, charts, and KPIs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26FDF-6176-D2C9-35B1-1DC62E0AA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35" y="2321774"/>
            <a:ext cx="9754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D884-F732-30DE-010E-C7C8FD9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DB9F-74E1-1476-C9C5-5C012CFF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Jumia can:</a:t>
            </a:r>
          </a:p>
          <a:p>
            <a:pPr marL="0" indent="0">
              <a:buNone/>
            </a:pPr>
            <a:r>
              <a:rPr lang="en-US" dirty="0"/>
              <a:t>           Focus on medium discounts for better engagement</a:t>
            </a:r>
          </a:p>
          <a:p>
            <a:pPr marL="0" indent="0">
              <a:buNone/>
            </a:pPr>
            <a:r>
              <a:rPr lang="en-US" dirty="0"/>
              <a:t>           Investigate low-rated but popular products</a:t>
            </a:r>
          </a:p>
          <a:p>
            <a:pPr marL="0" indent="0">
              <a:buNone/>
            </a:pPr>
            <a:r>
              <a:rPr lang="en-US" dirty="0"/>
              <a:t>           Use customer reviews as feedback for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1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CCF5-4FC1-F85C-E156-85AAA4000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765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1A06-1823-C5FC-6924-2F695819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D85B-7060-E554-7B32-0B23E5EB9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To analyze product performance using Excel dashboard</a:t>
            </a:r>
          </a:p>
          <a:p>
            <a:r>
              <a:rPr lang="en-US" dirty="0"/>
              <a:t>Dataset includes prices, discounts, reviews, and ratings</a:t>
            </a:r>
          </a:p>
          <a:p>
            <a:r>
              <a:rPr lang="en-US" dirty="0"/>
              <a:t>Key goal: Help Jumia identify trends and improvement areas</a:t>
            </a:r>
          </a:p>
        </p:txBody>
      </p:sp>
    </p:spTree>
    <p:extLst>
      <p:ext uri="{BB962C8B-B14F-4D97-AF65-F5344CB8AC3E}">
        <p14:creationId xmlns:p14="http://schemas.microsoft.com/office/powerpoint/2010/main" val="38876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1766-53AB-89AC-B6A3-04BDCA73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Enrichment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595F-9D01-8F43-4CE9-4D3F3F23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Removed duplicates guided by the product type column.</a:t>
            </a:r>
          </a:p>
          <a:p>
            <a:r>
              <a:rPr lang="en-US" dirty="0"/>
              <a:t>I replaced the empty cells in Ratings with the average rating values of 3.8 and empty  cells in reviews with average of 12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Converted prices and ratings to numeric format</a:t>
            </a:r>
          </a:p>
          <a:p>
            <a:r>
              <a:rPr lang="en-US" dirty="0"/>
              <a:t>Created:</a:t>
            </a:r>
          </a:p>
          <a:p>
            <a:pPr marL="0" indent="0">
              <a:buNone/>
            </a:pPr>
            <a:r>
              <a:rPr lang="en-US" dirty="0"/>
              <a:t>      Absolute discount Amount column</a:t>
            </a:r>
          </a:p>
          <a:p>
            <a:pPr marL="0" indent="0">
              <a:buNone/>
            </a:pPr>
            <a:r>
              <a:rPr lang="en-US" dirty="0"/>
              <a:t>      Product Rating categories: Poor, Average, Excellent</a:t>
            </a:r>
          </a:p>
          <a:p>
            <a:pPr marL="0" indent="0">
              <a:buNone/>
            </a:pPr>
            <a:r>
              <a:rPr lang="en-US" dirty="0"/>
              <a:t>       Discount percentage categories: Low (&lt;20%), Medium (20–40%), High (&gt;40%)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3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A2F0-5505-0C9C-3557-29AAE0D1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E46E0-735F-93B0-AB13-C002F2505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5086" cy="31273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Average Current Price: KSh 1,195.05</a:t>
            </a:r>
          </a:p>
          <a:p>
            <a:r>
              <a:rPr lang="en-US" sz="2000" dirty="0"/>
              <a:t>Average Old Price: KSh 1,822.16</a:t>
            </a:r>
          </a:p>
          <a:p>
            <a:r>
              <a:rPr lang="en-US" sz="2000" dirty="0"/>
              <a:t>Average Discount: 36%</a:t>
            </a:r>
          </a:p>
          <a:p>
            <a:r>
              <a:rPr lang="en-US" sz="2000" dirty="0"/>
              <a:t>Average Rating: 3.8</a:t>
            </a:r>
          </a:p>
          <a:p>
            <a:r>
              <a:rPr lang="en-US" sz="2000" dirty="0"/>
              <a:t>Most Expensive: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32PCS Portable Cordless Drill Set with Cyclic Battery Drive -26 Variable Speed </a:t>
            </a:r>
          </a:p>
          <a:p>
            <a:pPr marL="0" indent="0">
              <a:buNone/>
            </a:pPr>
            <a:r>
              <a:rPr lang="en-US" sz="2000" dirty="0"/>
              <a:t>(KSh 3,750)</a:t>
            </a:r>
          </a:p>
          <a:p>
            <a:r>
              <a:rPr lang="en-US" sz="2400" dirty="0"/>
              <a:t>Least Expensive: 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3PCS Single Head Knitting Crochet Sweater Needle Set</a:t>
            </a:r>
            <a:r>
              <a:rPr lang="en-US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/>
              <a:t>KSh 38</a:t>
            </a:r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D651D-8B34-CCCD-B6B1-AF133C09D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7" y="5082978"/>
            <a:ext cx="1157012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0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7DD9-99C2-0253-B2D4-B62EB0DD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&amp; Discount Categories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44A8DC-DBA1-5F33-1597-D07C12B935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016125"/>
          <a:ext cx="9604375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834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9B9F-B5FD-3EA0-CC2A-656AAE58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Discounts vs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35C4-0217-2B52-D26E-6E75912F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8714" cy="4351338"/>
          </a:xfrm>
        </p:spPr>
        <p:txBody>
          <a:bodyPr/>
          <a:lstStyle/>
          <a:p>
            <a:r>
              <a:rPr lang="en-US" dirty="0"/>
              <a:t>Correlation: -0.06841 → very weak negative relationship</a:t>
            </a:r>
          </a:p>
          <a:p>
            <a:r>
              <a:rPr lang="en-US" dirty="0"/>
              <a:t>Higher discounts slightly </a:t>
            </a:r>
            <a:r>
              <a:rPr lang="en-US" b="1" dirty="0"/>
              <a:t>reduce</a:t>
            </a:r>
            <a:r>
              <a:rPr lang="en-US" dirty="0"/>
              <a:t> review numbers</a:t>
            </a:r>
          </a:p>
          <a:p>
            <a:r>
              <a:rPr lang="en-US" dirty="0"/>
              <a:t>Impact is negligible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1CD320-2331-4F1C-B0F9-A8EA0B949F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346264"/>
              </p:ext>
            </p:extLst>
          </p:nvPr>
        </p:nvGraphicFramePr>
        <p:xfrm>
          <a:off x="5246914" y="1589561"/>
          <a:ext cx="6106886" cy="4125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302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1500-E4FA-6B60-F69C-7A550B4B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– Ratings vs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99C7-1074-0886-6A68-30328A4A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2141536"/>
            <a:ext cx="4060371" cy="4351338"/>
          </a:xfrm>
        </p:spPr>
        <p:txBody>
          <a:bodyPr/>
          <a:lstStyle/>
          <a:p>
            <a:r>
              <a:rPr lang="en-US" dirty="0"/>
              <a:t>Correlation: 0.05921 → very weak positive relationship</a:t>
            </a:r>
          </a:p>
          <a:p>
            <a:r>
              <a:rPr lang="en-US" dirty="0"/>
              <a:t>Higher ratings slightly </a:t>
            </a:r>
            <a:r>
              <a:rPr lang="en-US" b="1" dirty="0"/>
              <a:t>increase</a:t>
            </a:r>
            <a:r>
              <a:rPr lang="en-US" dirty="0"/>
              <a:t> review numbers</a:t>
            </a:r>
          </a:p>
          <a:p>
            <a:r>
              <a:rPr lang="en-US" dirty="0"/>
              <a:t>Still not a strong predictor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7FE8AE-6189-4C0F-BA01-C5FA48F523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907789"/>
              </p:ext>
            </p:extLst>
          </p:nvPr>
        </p:nvGraphicFramePr>
        <p:xfrm>
          <a:off x="5627914" y="1690687"/>
          <a:ext cx="6030686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849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8EAA-F9A5-B8B4-D699-39ED5710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Rated Products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6C7768-9AC2-B29B-0E83-B4E669BCD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814721"/>
              </p:ext>
            </p:extLst>
          </p:nvPr>
        </p:nvGraphicFramePr>
        <p:xfrm>
          <a:off x="838200" y="1825625"/>
          <a:ext cx="10221686" cy="3388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0843">
                  <a:extLst>
                    <a:ext uri="{9D8B030D-6E8A-4147-A177-3AD203B41FA5}">
                      <a16:colId xmlns:a16="http://schemas.microsoft.com/office/drawing/2014/main" val="1777282114"/>
                    </a:ext>
                  </a:extLst>
                </a:gridCol>
                <a:gridCol w="5110843">
                  <a:extLst>
                    <a:ext uri="{9D8B030D-6E8A-4147-A177-3AD203B41FA5}">
                      <a16:colId xmlns:a16="http://schemas.microsoft.com/office/drawing/2014/main" val="1477433243"/>
                    </a:ext>
                  </a:extLst>
                </a:gridCol>
              </a:tblGrid>
              <a:tr h="564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Top 5 Products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997585"/>
                  </a:ext>
                </a:extLst>
              </a:tr>
              <a:tr h="564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Konka Healty Electric Kettle, 24-hour Heat Preservation,1.5L,800W,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0895624"/>
                  </a:ext>
                </a:extLst>
              </a:tr>
              <a:tr h="564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LASA Aluminum Folding Truck Hand Cart - 68kg Max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6212121"/>
                  </a:ext>
                </a:extLst>
              </a:tr>
              <a:tr h="564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DIY File Folder, Office Drawer File Holder, Pen Holder, Desktop Storage Rack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9374793"/>
                  </a:ext>
                </a:extLst>
              </a:tr>
              <a:tr h="564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Bedroom Simple Floor Hanging Clothes Rack Single Pole Hat Rack -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7377063"/>
                  </a:ext>
                </a:extLst>
              </a:tr>
              <a:tr h="5647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Anti-Skid Absorbent Insulation Coaster  For Home Office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273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08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B176-0F3D-2C8F-04C3-EFBF4EF2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Rated Products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85BE84-8231-517D-FC0B-6C647B827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865556"/>
              </p:ext>
            </p:extLst>
          </p:nvPr>
        </p:nvGraphicFramePr>
        <p:xfrm>
          <a:off x="968829" y="1690688"/>
          <a:ext cx="9982200" cy="43539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807823">
                  <a:extLst>
                    <a:ext uri="{9D8B030D-6E8A-4147-A177-3AD203B41FA5}">
                      <a16:colId xmlns:a16="http://schemas.microsoft.com/office/drawing/2014/main" val="2995462832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185500272"/>
                    </a:ext>
                  </a:extLst>
                </a:gridCol>
              </a:tblGrid>
              <a:tr h="734786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none" strike="noStrike" dirty="0">
                          <a:effectLst/>
                        </a:rPr>
                        <a:t>Product</a:t>
                      </a:r>
                      <a:endParaRPr lang="en-US" sz="4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Rating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4760038"/>
                  </a:ext>
                </a:extLst>
              </a:tr>
              <a:tr h="7347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Artificial Potted Flowers Room Decorative Flowers (2 Pieces)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400" u="none" strike="noStrike" dirty="0">
                          <a:effectLst/>
                        </a:rPr>
                        <a:t>2.2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3411768"/>
                  </a:ext>
                </a:extLst>
              </a:tr>
              <a:tr h="7347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7-piece Set Of Storage Bags, Travel Storage Bags, Shoe Bags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400" u="none" strike="noStrike" dirty="0">
                          <a:effectLst/>
                        </a:rPr>
                        <a:t>2.2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3788898"/>
                  </a:ext>
                </a:extLst>
              </a:tr>
              <a:tr h="7347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5-PCS Stainless Steel Cooking Pot Set With Steamed Slices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400" u="none" strike="noStrike" dirty="0">
                          <a:effectLst/>
                        </a:rPr>
                        <a:t>2.1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9986207"/>
                  </a:ext>
                </a:extLst>
              </a:tr>
              <a:tr h="7347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Electric LED UV Mosquito Killer Lamp, Outdoor/Indoor Fly Killer Trap Light -USB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400" u="none" strike="noStrike" dirty="0">
                          <a:effectLst/>
                        </a:rPr>
                        <a:t>2.1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3629266"/>
                  </a:ext>
                </a:extLst>
              </a:tr>
              <a:tr h="63681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Wall-mounted Sticker Punch-free Plug Fixer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400" u="none" strike="noStrike" dirty="0">
                          <a:effectLst/>
                        </a:rPr>
                        <a:t>2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059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554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446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Jumia Product Performance Dashboard</vt:lpstr>
      <vt:lpstr>Project Overview</vt:lpstr>
      <vt:lpstr>Data Cleaning &amp; Enrichment</vt:lpstr>
      <vt:lpstr>Descriptive Statistics</vt:lpstr>
      <vt:lpstr>Rating &amp; Discount Categories</vt:lpstr>
      <vt:lpstr>Trend Analysis – Discounts vs Reviews</vt:lpstr>
      <vt:lpstr>Trend Analysis – Ratings vs Reviews</vt:lpstr>
      <vt:lpstr>Top Rated Products</vt:lpstr>
      <vt:lpstr>Low Rated Products</vt:lpstr>
      <vt:lpstr>Top 10 products with the highest Discounts</vt:lpstr>
      <vt:lpstr>Dashboard Demo &amp; 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Keffas Mutethia</dc:creator>
  <cp:lastModifiedBy>Keffas Mutethia</cp:lastModifiedBy>
  <cp:revision>1</cp:revision>
  <dcterms:created xsi:type="dcterms:W3CDTF">2025-06-11T12:56:14Z</dcterms:created>
  <dcterms:modified xsi:type="dcterms:W3CDTF">2025-06-11T13:44:51Z</dcterms:modified>
</cp:coreProperties>
</file>