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32918400"/>
  <p:notesSz cx="37441188" cy="512064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3000"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0" hangingPunct="1">
      <a:defRPr sz="3000"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0" hangingPunct="1">
      <a:defRPr sz="3000"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0" hangingPunct="1">
      <a:defRPr sz="3000"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52">
          <p15:clr>
            <a:srgbClr val="A4A3A4"/>
          </p15:clr>
        </p15:guide>
        <p15:guide id="2" pos="2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CD"/>
    <a:srgbClr val="FE7AFE"/>
    <a:srgbClr val="F8F8F8"/>
    <a:srgbClr val="EAEAEA"/>
    <a:srgbClr val="FFFFBF"/>
    <a:srgbClr val="FFFF9D"/>
    <a:srgbClr val="FFF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 autoAdjust="0"/>
  </p:normalViewPr>
  <p:slideViewPr>
    <p:cSldViewPr>
      <p:cViewPr>
        <p:scale>
          <a:sx n="17" d="100"/>
          <a:sy n="17" d="100"/>
        </p:scale>
        <p:origin x="3066" y="852"/>
      </p:cViewPr>
      <p:guideLst>
        <p:guide orient="horz" pos="9552"/>
        <p:guide pos="25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6224250" cy="282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37031" tIns="268519" rIns="537031" bIns="268519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5373688">
              <a:defRPr sz="7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1216938" y="0"/>
            <a:ext cx="16224250" cy="282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37031" tIns="268519" rIns="537031" bIns="268519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5373688">
              <a:defRPr sz="7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53722588"/>
            <a:ext cx="16224250" cy="282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37031" tIns="268519" rIns="537031" bIns="268519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5373688">
              <a:defRPr sz="7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1216938" y="53722588"/>
            <a:ext cx="16224250" cy="282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37031" tIns="268519" rIns="537031" bIns="268519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5373688">
              <a:defRPr sz="7100" smtClean="0"/>
            </a:lvl1pPr>
          </a:lstStyle>
          <a:p>
            <a:pPr>
              <a:defRPr/>
            </a:pPr>
            <a:fld id="{C3821831-2B9E-4755-9FF2-D0B0BEF817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68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6224250" cy="282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39231" tIns="269615" rIns="539231" bIns="269615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5392738">
              <a:defRPr sz="7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1207412" y="0"/>
            <a:ext cx="16225838" cy="282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39231" tIns="269615" rIns="539231" bIns="269615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5392738">
              <a:defRPr sz="7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83113" y="4241800"/>
            <a:ext cx="28274962" cy="21205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44913" y="26860500"/>
            <a:ext cx="29952950" cy="2544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39231" tIns="269615" rIns="539231" bIns="269615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53713062"/>
            <a:ext cx="16224250" cy="282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39231" tIns="269615" rIns="539231" bIns="269615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5392738">
              <a:defRPr sz="7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1207412" y="53713062"/>
            <a:ext cx="16225838" cy="282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39231" tIns="269615" rIns="539231" bIns="269615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5392738">
              <a:defRPr sz="7100" smtClean="0"/>
            </a:lvl1pPr>
          </a:lstStyle>
          <a:p>
            <a:pPr>
              <a:defRPr/>
            </a:pPr>
            <a:fld id="{A7A3E3C6-57BD-4827-A686-7B170B46C0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350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defPPr>
              <a:defRPr kern="1200" smtId="4294967295"/>
            </a:defPPr>
            <a:lvl1pPr defTabSz="5392738" eaLnBrk="0" hangingPunct="0">
              <a:defRPr sz="3000">
                <a:solidFill>
                  <a:schemeClr val="tx1"/>
                </a:solidFill>
                <a:latin typeface="Arial"/>
              </a:defRPr>
            </a:lvl1pPr>
            <a:lvl2pPr marL="742950" indent="-285750" defTabSz="5392738" eaLnBrk="0" hangingPunct="0">
              <a:defRPr sz="3000">
                <a:solidFill>
                  <a:schemeClr val="tx1"/>
                </a:solidFill>
                <a:latin typeface="Arial"/>
              </a:defRPr>
            </a:lvl2pPr>
            <a:lvl3pPr marL="1143000" indent="-228600" defTabSz="5392738" eaLnBrk="0" hangingPunct="0">
              <a:defRPr sz="3000">
                <a:solidFill>
                  <a:schemeClr val="tx1"/>
                </a:solidFill>
                <a:latin typeface="Arial"/>
              </a:defRPr>
            </a:lvl3pPr>
            <a:lvl4pPr marL="1600200" indent="-228600" defTabSz="5392738" eaLnBrk="0" hangingPunct="0">
              <a:defRPr sz="3000">
                <a:solidFill>
                  <a:schemeClr val="tx1"/>
                </a:solidFill>
                <a:latin typeface="Arial"/>
              </a:defRPr>
            </a:lvl4pPr>
            <a:lvl5pPr marL="2057400" indent="-228600" defTabSz="5392738" eaLnBrk="0" hangingPunct="0">
              <a:defRPr sz="3000">
                <a:solidFill>
                  <a:schemeClr val="tx1"/>
                </a:solidFill>
                <a:latin typeface="Arial"/>
              </a:defRPr>
            </a:lvl5pPr>
            <a:lvl6pPr marL="2514600" indent="-228600" defTabSz="5392738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6pPr>
            <a:lvl7pPr marL="2971800" indent="-228600" defTabSz="5392738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7pPr>
            <a:lvl8pPr marL="3429000" indent="-228600" defTabSz="5392738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8pPr>
            <a:lvl9pPr marL="3886200" indent="-228600" defTabSz="5392738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/>
            <a:fld id="{8013D4E7-0005-4E28-B809-46F629ED953E}" type="slidenum">
              <a:rPr lang="en-US" sz="7100"/>
              <a:pPr eaLnBrk="1" hangingPunct="1"/>
              <a:t>1</a:t>
            </a:fld>
            <a:endParaRPr lang="en-US" sz="71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>
            <a:defPPr>
              <a:defRPr kern="1200" smtId="4294967295"/>
            </a:defPPr>
          </a:lstStyle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5" y="10226675"/>
            <a:ext cx="37306250" cy="7054850"/>
          </a:xfr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363" y="18653125"/>
            <a:ext cx="30724475" cy="8413750"/>
          </a:xfrm>
        </p:spPr>
        <p:txBody>
          <a:bodyPr/>
          <a:lstStyle>
            <a:defPPr>
              <a:defRPr kern="1200" smtId="4294967295"/>
            </a:defPPr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44064D7D-464A-4708-9759-403F89E210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560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AEC84F10-113F-4F09-A76B-2176B34E08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3582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3025" y="1319213"/>
            <a:ext cx="9874250" cy="28087638"/>
          </a:xfrm>
        </p:spPr>
        <p:txBody>
          <a:bodyPr vert="eaVert"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5513" y="1319213"/>
            <a:ext cx="29475112" cy="28087638"/>
          </a:xfrm>
        </p:spPr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039F5895-A9FE-429D-AE19-E169F67F1C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7286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B78A6E67-DA7B-4FCC-A18A-FC7C8A034C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1884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0" y="21153438"/>
            <a:ext cx="37307838" cy="6537325"/>
          </a:xfrm>
        </p:spPr>
        <p:txBody>
          <a:bodyPr anchor="t"/>
          <a:lstStyle>
            <a:defPPr>
              <a:defRPr kern="1200" smtId="4294967295"/>
            </a:defPPr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0" y="13952538"/>
            <a:ext cx="37307838" cy="7200900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9AB7E099-5C0A-4709-9BBB-71DECD41AB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9019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5513" y="7681913"/>
            <a:ext cx="19673888" cy="21724938"/>
          </a:xfrm>
        </p:spPr>
        <p:txBody>
          <a:bodyPr/>
          <a:lstStyle>
            <a:defPPr>
              <a:defRPr kern="1200" smtId="4294967295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21800" y="7681913"/>
            <a:ext cx="19675475" cy="21724938"/>
          </a:xfrm>
        </p:spPr>
        <p:txBody>
          <a:bodyPr/>
          <a:lstStyle>
            <a:defPPr>
              <a:defRPr kern="1200" smtId="4294967295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B03D45C2-6D5F-448B-95B1-CD0C538780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4679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</p:spPr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5" y="7369175"/>
            <a:ext cx="19392900" cy="3070225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5" y="10439400"/>
            <a:ext cx="19392900" cy="18965862"/>
          </a:xfrm>
        </p:spPr>
        <p:txBody>
          <a:bodyPr/>
          <a:lstStyle>
            <a:defPPr>
              <a:defRPr kern="1200" smtId="4294967295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438" y="7369175"/>
            <a:ext cx="19400838" cy="3070225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438" y="10439400"/>
            <a:ext cx="19400838" cy="18965862"/>
          </a:xfrm>
        </p:spPr>
        <p:txBody>
          <a:bodyPr/>
          <a:lstStyle>
            <a:defPPr>
              <a:defRPr kern="1200" smtId="4294967295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18610943-C3CC-4B71-9F28-BF9409E4CB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0360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6D78326B-3987-4EE9-9239-5FDA69C812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0409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61F3B20C-577A-4608-AF62-749557E31E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7807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1275"/>
            <a:ext cx="14439900" cy="5576888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5" y="1311275"/>
            <a:ext cx="24536400" cy="28093988"/>
          </a:xfrm>
        </p:spPr>
        <p:txBody>
          <a:bodyPr/>
          <a:lstStyle>
            <a:defPPr>
              <a:defRPr kern="1200" smtId="4294967295"/>
            </a:defPPr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5" y="6888163"/>
            <a:ext cx="14439900" cy="22517100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87CA0EE2-436D-4402-9038-3DA719D297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663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663" y="23042562"/>
            <a:ext cx="26335038" cy="2720975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663" y="2941638"/>
            <a:ext cx="26335038" cy="19750088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663" y="25763538"/>
            <a:ext cx="26335038" cy="3862387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35C1286E-2D26-43B2-8CD4-A2F0A623D1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4198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BF"/>
            </a:gs>
            <a:gs pos="100000">
              <a:srgbClr val="FFFFE5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5513" y="1319213"/>
            <a:ext cx="39501762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anchor="ctr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5513" y="7681913"/>
            <a:ext cx="39501762" cy="2172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95513" y="29978350"/>
            <a:ext cx="1024096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4703763">
              <a:defRPr sz="7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7112" y="29978350"/>
            <a:ext cx="1389856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ctr" defTabSz="4703763">
              <a:defRPr sz="7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6312" y="29978350"/>
            <a:ext cx="1024096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4703763">
              <a:defRPr sz="7200" smtClean="0"/>
            </a:lvl1pPr>
          </a:lstStyle>
          <a:p>
            <a:pPr>
              <a:defRPr/>
            </a:pPr>
            <a:fld id="{EAD58424-6508-4C08-B0AB-A12183DAE9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New picture"/>
          <p:cNvPicPr/>
          <p:nvPr/>
        </p:nvPicPr>
        <p:blipFill dpi="0">
          <a:blip r:embed="rId13"/>
          <a:stretch>
            <a:fillRect/>
          </a:stretch>
        </p:blipFill>
        <p:spPr>
          <a:xfrm rot="16200000">
            <a:off x="-11506200" y="16459200"/>
            <a:ext cx="14274800" cy="4368800"/>
          </a:xfrm>
          <a:prstGeom prst="rect">
            <a:avLst/>
          </a:prstGeom>
        </p:spPr>
      </p:pic>
      <p:pic>
        <p:nvPicPr>
          <p:cNvPr id="1032" name="New picture"/>
          <p:cNvPicPr/>
          <p:nvPr/>
        </p:nvPicPr>
        <p:blipFill dpi="0">
          <a:blip r:embed="rId13"/>
          <a:stretch>
            <a:fillRect/>
          </a:stretch>
        </p:blipFill>
        <p:spPr>
          <a:xfrm rot="5400000">
            <a:off x="41122600" y="16459200"/>
            <a:ext cx="14274800" cy="4368800"/>
          </a:xfrm>
          <a:prstGeom prst="rect">
            <a:avLst/>
          </a:prstGeom>
        </p:spPr>
      </p:pic>
      <p:pic>
        <p:nvPicPr>
          <p:cNvPr id="1033" name="New picture"/>
          <p:cNvPicPr/>
          <p:nvPr/>
        </p:nvPicPr>
        <p:blipFill dpi="0">
          <a:blip r:embed="rId14"/>
          <a:stretch>
            <a:fillRect/>
          </a:stretch>
        </p:blipFill>
        <p:spPr>
          <a:xfrm>
            <a:off x="6661150" y="33426400"/>
            <a:ext cx="30568900" cy="1549400"/>
          </a:xfrm>
          <a:prstGeom prst="rect">
            <a:avLst/>
          </a:prstGeom>
        </p:spPr>
      </p:pic>
      <p:sp>
        <p:nvSpPr>
          <p:cNvPr id="1034" name="New shape"/>
          <p:cNvSpPr/>
          <p:nvPr/>
        </p:nvSpPr>
        <p:spPr>
          <a:xfrm>
            <a:off x="6661150" y="33997900"/>
            <a:ext cx="219456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l"/>
            <a:r>
              <a:rPr sz="4880">
                <a:solidFill>
                  <a:srgbClr val="808080"/>
                </a:solidFill>
              </a:rPr>
              <a:t>Template ID: crimsoncream  Size: 48x36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defPPr>
        <a:defRPr kern="1200" smtId="4294967295"/>
      </a:defPPr>
      <a:lvl1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2pPr>
      <a:lvl3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3pPr>
      <a:lvl4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4pPr>
      <a:lvl5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5pPr>
      <a:lvl6pPr marL="4572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6pPr>
      <a:lvl7pPr marL="9144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7pPr>
      <a:lvl8pPr marL="13716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8pPr>
      <a:lvl9pPr marL="18288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9pPr>
    </p:titleStyle>
    <p:bodyStyle>
      <a:defPPr>
        <a:defRPr kern="1200" smtId="4294967295"/>
      </a:defPPr>
      <a:lvl1pPr marL="1765300" indent="-1765300" algn="l" defTabSz="4703763" rtl="0" eaLnBrk="0" fontAlgn="base" hangingPunct="0">
        <a:spcBef>
          <a:spcPct val="20000"/>
        </a:spcBef>
        <a:spcAft>
          <a:spcPct val="0"/>
        </a:spcAft>
        <a:buChar char="•"/>
        <a:defRPr sz="16500">
          <a:solidFill>
            <a:schemeClr val="tx1"/>
          </a:solidFill>
          <a:latin typeface="+mn-lt"/>
          <a:ea typeface="+mn-ea"/>
          <a:cs typeface="+mn-cs"/>
        </a:defRPr>
      </a:lvl1pPr>
      <a:lvl2pPr marL="3822700" indent="-1471613" algn="l" defTabSz="4703763" rtl="0" eaLnBrk="0" fontAlgn="base" hangingPunct="0">
        <a:spcBef>
          <a:spcPct val="20000"/>
        </a:spcBef>
        <a:spcAft>
          <a:spcPct val="0"/>
        </a:spcAft>
        <a:buChar char="–"/>
        <a:defRPr sz="14400">
          <a:solidFill>
            <a:schemeClr val="tx1"/>
          </a:solidFill>
          <a:latin typeface="+mn-lt"/>
        </a:defRPr>
      </a:lvl2pPr>
      <a:lvl3pPr marL="5880100" indent="-1176338" algn="l" defTabSz="4703763" rtl="0" eaLnBrk="0" fontAlgn="base" hangingPunct="0">
        <a:spcBef>
          <a:spcPct val="20000"/>
        </a:spcBef>
        <a:spcAft>
          <a:spcPct val="0"/>
        </a:spcAft>
        <a:buChar char="•"/>
        <a:defRPr sz="12300">
          <a:solidFill>
            <a:schemeClr val="tx1"/>
          </a:solidFill>
          <a:latin typeface="+mn-lt"/>
        </a:defRPr>
      </a:lvl3pPr>
      <a:lvl4pPr marL="8229600" indent="-1176338" algn="l" defTabSz="4703763" rtl="0" eaLnBrk="0" fontAlgn="base" hangingPunct="0">
        <a:spcBef>
          <a:spcPct val="20000"/>
        </a:spcBef>
        <a:spcAft>
          <a:spcPct val="0"/>
        </a:spcAft>
        <a:buChar char="–"/>
        <a:defRPr sz="10400">
          <a:solidFill>
            <a:schemeClr val="tx1"/>
          </a:solidFill>
          <a:latin typeface="+mn-lt"/>
        </a:defRPr>
      </a:lvl4pPr>
      <a:lvl5pPr marL="10580688" indent="-1174750" algn="l" defTabSz="4703763" rtl="0" eaLnBrk="0" fontAlgn="base" hangingPunct="0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5pPr>
      <a:lvl6pPr marL="11037888" indent="-1174750" algn="l" defTabSz="4703763" rtl="0" fontAlgn="base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6pPr>
      <a:lvl7pPr marL="11495088" indent="-1174750" algn="l" defTabSz="4703763" rtl="0" fontAlgn="base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7pPr>
      <a:lvl8pPr marL="11952288" indent="-1174750" algn="l" defTabSz="4703763" rtl="0" fontAlgn="base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8pPr>
      <a:lvl9pPr marL="12409488" indent="-1174750" algn="l" defTabSz="4703763" rtl="0" fontAlgn="base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emf"/><Relationship Id="rId4" Type="http://schemas.openxmlformats.org/officeDocument/2006/relationships/image" Target="../media/image4.png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2">
                <a:lumMod val="20000"/>
                <a:lumOff val="80000"/>
              </a:schemeClr>
            </a:gs>
            <a:gs pos="100000">
              <a:schemeClr val="accent2">
                <a:lumMod val="20000"/>
                <a:lumOff val="80000"/>
                <a:alpha val="47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6"/>
          <p:cNvSpPr>
            <a:spLocks noChangeArrowheads="1"/>
          </p:cNvSpPr>
          <p:nvPr/>
        </p:nvSpPr>
        <p:spPr bwMode="auto">
          <a:xfrm>
            <a:off x="0" y="-1"/>
            <a:ext cx="43891200" cy="3404085"/>
          </a:xfrm>
          <a:prstGeom prst="rect">
            <a:avLst/>
          </a:prstGeom>
          <a:gradFill rotWithShape="0">
            <a:gsLst>
              <a:gs pos="0">
                <a:schemeClr val="tx2">
                  <a:lumMod val="50000"/>
                </a:schemeClr>
              </a:gs>
              <a:gs pos="50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1"/>
            <a:tileRect/>
          </a:gradFill>
          <a:ln w="9525">
            <a:noFill/>
            <a:miter lim="800000"/>
          </a:ln>
          <a:extLst/>
        </p:spPr>
        <p:txBody>
          <a:bodyPr lIns="109721" tIns="54861" rIns="109721" bIns="54861" anchor="ctr"/>
          <a:lstStyle>
            <a:defPPr>
              <a:defRPr kern="1200" smtId="4294967295"/>
            </a:defPPr>
          </a:lstStyle>
          <a:p>
            <a:pPr algn="ctr" defTabSz="3762375">
              <a:defRPr/>
            </a:pPr>
            <a:r>
              <a:rPr lang="en-US" sz="6600" b="1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Change-Point Detection and Clustering Method</a:t>
            </a:r>
          </a:p>
          <a:p>
            <a:pPr algn="ctr" defTabSz="3762375">
              <a:defRPr/>
            </a:pPr>
            <a:r>
              <a:rPr lang="en-US" sz="6600" b="1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in the Recurrent-Event Context</a:t>
            </a:r>
          </a:p>
          <a:p>
            <a:pPr algn="ctr" defTabSz="3762375">
              <a:defRPr/>
            </a:pPr>
            <a:r>
              <a:rPr lang="en-US" sz="4800" b="1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Qing Li</a:t>
            </a:r>
            <a:r>
              <a:rPr lang="en-US" sz="4800" b="1" baseline="300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1,2</a:t>
            </a:r>
            <a:r>
              <a:rPr lang="en-US" sz="4800" b="1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 sz="4800" b="1" dirty="0" err="1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Kehui</a:t>
            </a:r>
            <a:r>
              <a:rPr lang="en-US" sz="4800" b="1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Yao</a:t>
            </a:r>
            <a:r>
              <a:rPr lang="en-US" sz="4800" b="1" baseline="300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4800" b="1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 sz="4800" b="1" dirty="0" err="1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Xinyu</a:t>
            </a:r>
            <a:r>
              <a:rPr lang="en-US" sz="4800" b="1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Zhang</a:t>
            </a:r>
            <a:r>
              <a:rPr lang="en-US" sz="4800" b="1" baseline="300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  <a:p>
            <a:pPr algn="ctr" defTabSz="3762375">
              <a:defRPr/>
            </a:pPr>
            <a:r>
              <a:rPr lang="en-US" sz="4400" b="1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University of Wisconsin-Madison</a:t>
            </a:r>
            <a:r>
              <a:rPr lang="en-US" sz="4400" b="1" baseline="300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4400" b="1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Iowa State University</a:t>
            </a:r>
            <a:r>
              <a:rPr lang="en-US" sz="4400" b="1" baseline="300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051" name="Rectangle 7"/>
          <p:cNvSpPr>
            <a:spLocks noChangeArrowheads="1"/>
          </p:cNvSpPr>
          <p:nvPr/>
        </p:nvSpPr>
        <p:spPr bwMode="auto">
          <a:xfrm>
            <a:off x="0" y="3695700"/>
            <a:ext cx="10358438" cy="10287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lIns="137160" tIns="68580" rIns="137160" bIns="68580" anchor="ctr"/>
          <a:lstStyle>
            <a:defPPr>
              <a:defRPr kern="1200" smtId="4294967295"/>
            </a:defPPr>
          </a:lstStyle>
          <a:p>
            <a:pPr algn="ctr" defTabSz="4703763"/>
            <a:r>
              <a:rPr lang="en-US" sz="5700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2053" name="Rectangle 18"/>
          <p:cNvSpPr>
            <a:spLocks noChangeArrowheads="1"/>
          </p:cNvSpPr>
          <p:nvPr/>
        </p:nvSpPr>
        <p:spPr bwMode="auto">
          <a:xfrm>
            <a:off x="33473061" y="24560763"/>
            <a:ext cx="10358437" cy="10287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lIns="137160" tIns="68580" rIns="137160" bIns="68580" anchor="ctr"/>
          <a:lstStyle>
            <a:defPPr>
              <a:defRPr kern="1200" smtId="4294967295"/>
            </a:defPPr>
          </a:lstStyle>
          <a:p>
            <a:pPr algn="ctr" defTabSz="4703763"/>
            <a:r>
              <a:rPr lang="en-US" sz="5700" dirty="0">
                <a:solidFill>
                  <a:schemeClr val="bg1"/>
                </a:solidFill>
              </a:rPr>
              <a:t>Acknowledgement</a:t>
            </a:r>
          </a:p>
        </p:txBody>
      </p:sp>
      <p:sp>
        <p:nvSpPr>
          <p:cNvPr id="2055" name="Rectangle 35"/>
          <p:cNvSpPr>
            <a:spLocks noChangeArrowheads="1"/>
          </p:cNvSpPr>
          <p:nvPr/>
        </p:nvSpPr>
        <p:spPr bwMode="auto">
          <a:xfrm>
            <a:off x="0" y="20005892"/>
            <a:ext cx="10483403" cy="204130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lIns="137160" tIns="68580" rIns="137160" bIns="68580" anchor="ctr"/>
          <a:lstStyle>
            <a:defPPr>
              <a:defRPr kern="1200" smtId="4294967295"/>
            </a:defPPr>
          </a:lstStyle>
          <a:p>
            <a:pPr algn="ctr" defTabSz="4703763"/>
            <a:r>
              <a:rPr lang="en-US" sz="5700" dirty="0">
                <a:solidFill>
                  <a:schemeClr val="bg1"/>
                </a:solidFill>
              </a:rPr>
              <a:t>Clustering Given the No. of </a:t>
            </a:r>
          </a:p>
          <a:p>
            <a:pPr algn="ctr" defTabSz="4703763"/>
            <a:r>
              <a:rPr lang="en-US" sz="5700" dirty="0">
                <a:solidFill>
                  <a:schemeClr val="bg1"/>
                </a:solidFill>
              </a:rPr>
              <a:t>Clusters: Recurrent-K-Means</a:t>
            </a:r>
          </a:p>
        </p:txBody>
      </p:sp>
      <p:sp>
        <p:nvSpPr>
          <p:cNvPr id="2058" name="Text Box 58"/>
          <p:cNvSpPr txBox="1">
            <a:spLocks noChangeArrowheads="1"/>
          </p:cNvSpPr>
          <p:nvPr/>
        </p:nvSpPr>
        <p:spPr bwMode="auto">
          <a:xfrm>
            <a:off x="609600" y="5791200"/>
            <a:ext cx="91440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kern="1200" smtId="4294967295"/>
            </a:defPPr>
            <a:lvl1pPr eaLnBrk="0" hangingPunct="0">
              <a:defRPr sz="30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2063" name="Rectangle 78"/>
          <p:cNvSpPr>
            <a:spLocks noChangeArrowheads="1"/>
          </p:cNvSpPr>
          <p:nvPr/>
        </p:nvSpPr>
        <p:spPr bwMode="auto">
          <a:xfrm>
            <a:off x="11321292" y="18563901"/>
            <a:ext cx="10437457" cy="10287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lIns="137160" tIns="68580" rIns="137160" bIns="68580" anchor="ctr"/>
          <a:lstStyle>
            <a:defPPr>
              <a:defRPr kern="1200" smtId="4294967295"/>
            </a:defPPr>
          </a:lstStyle>
          <a:p>
            <a:pPr algn="ctr" defTabSz="4703763"/>
            <a:r>
              <a:rPr lang="en-US" sz="5700" dirty="0">
                <a:solidFill>
                  <a:schemeClr val="bg1"/>
                </a:solidFill>
              </a:rPr>
              <a:t>Simulation </a:t>
            </a:r>
          </a:p>
        </p:txBody>
      </p:sp>
      <p:sp>
        <p:nvSpPr>
          <p:cNvPr id="2076" name="Text Box 172"/>
          <p:cNvSpPr txBox="1">
            <a:spLocks noChangeArrowheads="1"/>
          </p:cNvSpPr>
          <p:nvPr/>
        </p:nvSpPr>
        <p:spPr bwMode="auto">
          <a:xfrm>
            <a:off x="33473061" y="16188252"/>
            <a:ext cx="10358437" cy="799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kern="1200" smtId="4294967295"/>
            </a:defPPr>
            <a:lvl1pPr marL="457200" indent="-457200" eaLnBrk="0" hangingPunct="0">
              <a:defRPr sz="30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9pPr>
          </a:lstStyle>
          <a:p>
            <a:pPr algn="just" eaLnBrk="1" hangingPunct="1">
              <a:spcBef>
                <a:spcPct val="20000"/>
              </a:spcBef>
              <a:buFontTx/>
              <a:buChar char="•"/>
            </a:pPr>
            <a:endParaRPr lang="en-US" sz="24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600" dirty="0" err="1"/>
              <a:t>Frobish</a:t>
            </a:r>
            <a:r>
              <a:rPr lang="en-US" altLang="zh-CN" sz="3600" dirty="0"/>
              <a:t>, D. and Ebrahimi, N. (2009). Parametric estimation of change-points for actual event data in recurrent events models. Computational Statistics and Data Analysis, 53:671–682. 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600" dirty="0"/>
              <a:t>Li, Q., Guo, F., Kim, I., </a:t>
            </a:r>
            <a:r>
              <a:rPr lang="en-US" altLang="zh-CN" sz="3600" dirty="0" err="1"/>
              <a:t>Klauer</a:t>
            </a:r>
            <a:r>
              <a:rPr lang="en-US" altLang="zh-CN" sz="3600" dirty="0"/>
              <a:t>, S., and Simons-</a:t>
            </a:r>
            <a:r>
              <a:rPr lang="en-US" altLang="zh-CN" sz="3600" dirty="0" err="1"/>
              <a:t>Monton</a:t>
            </a:r>
            <a:r>
              <a:rPr lang="en-US" altLang="zh-CN" sz="3600" dirty="0"/>
              <a:t>, B. (2017a). A Bayesian finite mixture change-point model for assessing the risk of novice teenage drivers. Journal of Applied Statistics, 45:604–625. 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600" dirty="0"/>
              <a:t>Li, Q., Guo, F., </a:t>
            </a:r>
            <a:r>
              <a:rPr lang="en-US" altLang="zh-CN" sz="3600" dirty="0" err="1"/>
              <a:t>Klauer</a:t>
            </a:r>
            <a:r>
              <a:rPr lang="en-US" altLang="zh-CN" sz="3600" dirty="0"/>
              <a:t>, S., and Simons-</a:t>
            </a:r>
            <a:r>
              <a:rPr lang="en-US" altLang="zh-CN" sz="3600" dirty="0" err="1"/>
              <a:t>Monton</a:t>
            </a:r>
            <a:r>
              <a:rPr lang="en-US" altLang="zh-CN" sz="3600" dirty="0"/>
              <a:t>, B. (2017b). Evaluation of risk change-point for novice teenage drivers. Accident Analysis &amp; Prevention, 108:139–146.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6" y="-29449"/>
            <a:ext cx="2675196" cy="3200400"/>
          </a:xfrm>
          <a:prstGeom prst="rect">
            <a:avLst/>
          </a:prstGeom>
        </p:spPr>
      </p:pic>
      <p:sp>
        <p:nvSpPr>
          <p:cNvPr id="50" name="Rectangle 18">
            <a:extLst>
              <a:ext uri="{FF2B5EF4-FFF2-40B4-BE49-F238E27FC236}">
                <a16:creationId xmlns:a16="http://schemas.microsoft.com/office/drawing/2014/main" id="{B9833A68-3572-4624-ACD1-AA6DBE6CB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2762" y="15195588"/>
            <a:ext cx="10358437" cy="10287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lIns="137160" tIns="68580" rIns="137160" bIns="68580" anchor="ctr"/>
          <a:lstStyle>
            <a:defPPr>
              <a:defRPr kern="1200" smtId="4294967295"/>
            </a:defPPr>
          </a:lstStyle>
          <a:p>
            <a:pPr algn="ctr" defTabSz="4703763"/>
            <a:r>
              <a:rPr lang="en-US" sz="5700" dirty="0">
                <a:solidFill>
                  <a:schemeClr val="bg1"/>
                </a:solidFill>
              </a:rPr>
              <a:t>Reference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 Box 172"/>
              <p:cNvSpPr txBox="1">
                <a:spLocks noChangeArrowheads="1"/>
              </p:cNvSpPr>
              <p:nvPr/>
            </p:nvSpPr>
            <p:spPr bwMode="auto">
              <a:xfrm>
                <a:off x="94486" y="22187322"/>
                <a:ext cx="10358437" cy="94820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kern="1200" smtId="4294967295"/>
                </a:defPPr>
                <a:lvl1pPr marL="457200" indent="-457200" eaLnBrk="0" hangingPunct="0">
                  <a:defRPr sz="3000">
                    <a:solidFill>
                      <a:schemeClr val="tx1"/>
                    </a:solidFill>
                    <a:latin typeface="Arial"/>
                  </a:defRPr>
                </a:lvl1pPr>
                <a:lvl2pPr marL="742950" indent="-285750" eaLnBrk="0" hangingPunct="0">
                  <a:defRPr sz="3000">
                    <a:solidFill>
                      <a:schemeClr val="tx1"/>
                    </a:solidFill>
                    <a:latin typeface="Arial"/>
                  </a:defRPr>
                </a:lvl2pPr>
                <a:lvl3pPr marL="1143000" indent="-228600" eaLnBrk="0" hangingPunct="0">
                  <a:defRPr sz="3000">
                    <a:solidFill>
                      <a:schemeClr val="tx1"/>
                    </a:solidFill>
                    <a:latin typeface="Arial"/>
                  </a:defRPr>
                </a:lvl3pPr>
                <a:lvl4pPr marL="1600200" indent="-228600" eaLnBrk="0" hangingPunct="0">
                  <a:defRPr sz="3000">
                    <a:solidFill>
                      <a:schemeClr val="tx1"/>
                    </a:solidFill>
                    <a:latin typeface="Arial"/>
                  </a:defRPr>
                </a:lvl4pPr>
                <a:lvl5pPr marL="2057400" indent="-228600" eaLnBrk="0" hangingPunct="0">
                  <a:defRPr sz="3000">
                    <a:solidFill>
                      <a:schemeClr val="tx1"/>
                    </a:solidFill>
                    <a:latin typeface="Arial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FontTx/>
                  <a:buChar char="•"/>
                </a:pPr>
                <a:r>
                  <a:rPr lang="en-US" sz="3600" dirty="0"/>
                  <a:t>Score (distance) function: the original k-means algorithm uses the Euclidean distance from each observation to the cluster centroid. We use the log likelihood measure instead, </a:t>
                </a:r>
              </a:p>
              <a:p>
                <a:pPr marL="0" indent="0" eaLnBrk="1" hangingPunct="1">
                  <a:spcBef>
                    <a:spcPct val="20000"/>
                  </a:spcBef>
                </a:pPr>
                <a:r>
                  <a:rPr lang="en-US" altLang="zh-CN" sz="3600" b="0" dirty="0">
                    <a:solidFill>
                      <a:srgbClr val="FF0000"/>
                    </a:solidFill>
                    <a:ea typeface="Cambria Math" charset="0"/>
                    <a:cs typeface="Cambria Math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3600" b="0" i="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</m:e>
                      <m:sub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𝑗𝑘</m:t>
                        </m:r>
                      </m:sub>
                    </m:sSub>
                    <m:r>
                      <a:rPr lang="en-US" altLang="zh-CN" sz="36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zh-CN" sz="36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𝑙𝑜𝑔</m:t>
                    </m:r>
                    <m:sSub>
                      <m:sSubPr>
                        <m:ctrlPr>
                          <a:rPr lang="en-US" altLang="zh-CN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</m:t>
                        </m:r>
                      </m:e>
                      <m:sub>
                        <m:d>
                          <m:dPr>
                            <m:ctrlPr>
                              <a:rPr lang="mr-IN" altLang="zh-CN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3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𝑘</m:t>
                            </m:r>
                          </m:e>
                        </m:d>
                      </m:sub>
                    </m:sSub>
                    <m:r>
                      <a:rPr lang="en-US" altLang="zh-CN" sz="36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b>
                      <m:sSubPr>
                        <m:ctrlPr>
                          <a:rPr lang="en-US" altLang="zh-CN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𝜏</m:t>
                        </m:r>
                      </m:e>
                      <m:sub>
                        <m:r>
                          <a:rPr lang="en-US" altLang="zh-CN" sz="36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  <m:r>
                      <a:rPr lang="en-US" altLang="zh-CN" sz="3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sSub>
                      <m:sSubPr>
                        <m:ctrlPr>
                          <a:rPr lang="en-US" altLang="zh-CN" sz="36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lang="en-US" altLang="zh-CN" sz="36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𝑘𝑏</m:t>
                        </m:r>
                      </m:sub>
                    </m:sSub>
                    <m:sSub>
                      <m:sSubPr>
                        <m:ctrlPr>
                          <a:rPr lang="en-US" altLang="zh-CN" sz="36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altLang="zh-CN" sz="36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lang="en-US" altLang="zh-CN" sz="36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𝑘𝑎</m:t>
                        </m:r>
                      </m:sub>
                    </m:sSub>
                    <m:r>
                      <a:rPr lang="en-US" altLang="zh-CN" sz="3600" i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  <m:sSub>
                      <m:sSubPr>
                        <m:ctrlPr>
                          <a:rPr lang="en-US" altLang="zh-CN" sz="36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  <m:sub>
                        <m:d>
                          <m:dPr>
                            <m:ctrlPr>
                              <a:rPr lang="mr-IN" altLang="zh-CN" sz="3600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FFFFFF"/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3600" b="0" i="1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FFFFFF"/>
                                  </a:outerShdw>
                                </a:effectLst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𝑗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)</a:t>
                </a:r>
              </a:p>
              <a:p>
                <a:pPr eaLnBrk="1" hangingPunct="1">
                  <a:spcBef>
                    <a:spcPct val="20000"/>
                  </a:spcBef>
                  <a:buFontTx/>
                  <a:buChar char="•"/>
                </a:pPr>
                <a:r>
                  <a:rPr lang="en-US" sz="3600" dirty="0">
                    <a:solidFill>
                      <a:schemeClr val="tx1"/>
                    </a:solidFill>
                  </a:rPr>
                  <a:t>Initialization:  Given an initial set of K centroids including the change-point and the intensity rates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altLang="zh-CN" sz="3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lang="en-US" altLang="zh-CN" sz="36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𝜏</m:t>
                        </m:r>
                      </m:e>
                      <m:sub>
                        <m:r>
                          <a:rPr lang="en-US" altLang="zh-CN" sz="3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𝑘</m:t>
                        </m:r>
                      </m:sub>
                      <m:sup>
                        <m:d>
                          <m:dPr>
                            <m:ctrlPr>
                              <a:rPr lang="mr-IN" altLang="zh-CN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0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zh-CN" sz="3600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3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600" i="1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lang="en-US" altLang="zh-CN" sz="36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𝑘𝑏</m:t>
                        </m:r>
                      </m:sub>
                      <m:sup>
                        <m:d>
                          <m:dPr>
                            <m:ctrlPr>
                              <a:rPr lang="mr-IN" altLang="zh-CN" sz="3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6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0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zh-CN" sz="36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3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600" i="1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lang="en-US" altLang="zh-CN" sz="36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𝑘𝑎</m:t>
                        </m:r>
                      </m:sub>
                      <m:sup>
                        <m:d>
                          <m:dPr>
                            <m:ctrlPr>
                              <a:rPr lang="mr-IN" altLang="zh-CN" sz="3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6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0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zh-CN" sz="3600" dirty="0">
                    <a:solidFill>
                      <a:schemeClr val="tx1"/>
                    </a:solidFill>
                  </a:rPr>
                  <a:t>), </a:t>
                </a:r>
                <a14:m>
                  <m:oMath xmlns:m="http://schemas.openxmlformats.org/officeDocument/2006/math">
                    <m:r>
                      <a:rPr lang="en-US" altLang="zh-CN" sz="3600" i="1" dirty="0">
                        <a:solidFill>
                          <a:schemeClr val="tx1"/>
                        </a:solidFill>
                        <a:latin typeface="Cambria Math" charset="0"/>
                      </a:rPr>
                      <m:t>𝑘</m:t>
                    </m:r>
                    <m:r>
                      <a:rPr lang="en-US" altLang="zh-CN" sz="3600" i="1" dirty="0">
                        <a:solidFill>
                          <a:schemeClr val="tx1"/>
                        </a:solidFill>
                        <a:latin typeface="Cambria Math" charset="0"/>
                      </a:rPr>
                      <m:t>=1,…,</m:t>
                    </m:r>
                    <m:r>
                      <a:rPr lang="en-US" altLang="zh-CN" sz="3600" i="1" dirty="0">
                        <a:solidFill>
                          <a:schemeClr val="tx1"/>
                        </a:solidFill>
                        <a:latin typeface="Cambria Math" charset="0"/>
                      </a:rPr>
                      <m:t>𝐾</m:t>
                    </m:r>
                    <m:r>
                      <a:rPr lang="en-US" altLang="zh-CN" sz="3600" i="1" dirty="0">
                        <a:solidFill>
                          <a:schemeClr val="tx1"/>
                        </a:solidFill>
                        <a:latin typeface="Cambria Math" charset="0"/>
                      </a:rPr>
                      <m:t>.</m:t>
                    </m:r>
                  </m:oMath>
                </a14:m>
                <a:endParaRPr lang="en-US" sz="3600" dirty="0">
                  <a:solidFill>
                    <a:schemeClr val="tx1"/>
                  </a:solidFill>
                </a:endParaRPr>
              </a:p>
              <a:p>
                <a:pPr eaLnBrk="1" hangingPunct="1">
                  <a:spcBef>
                    <a:spcPct val="20000"/>
                  </a:spcBef>
                  <a:buFontTx/>
                  <a:buChar char="•"/>
                </a:pPr>
                <a:r>
                  <a:rPr lang="en-US" altLang="zh-CN" sz="3600" dirty="0">
                    <a:solidFill>
                      <a:schemeClr val="tx1"/>
                    </a:solidFill>
                  </a:rPr>
                  <a:t>Iterative updating:                                 </a:t>
                </a:r>
                <a:r>
                  <a:rPr lang="en-US" altLang="zh-CN" sz="3600" dirty="0">
                    <a:solidFill>
                      <a:srgbClr val="0070C0"/>
                    </a:solidFill>
                  </a:rPr>
                  <a:t>Assignment:</a:t>
                </a:r>
                <a:r>
                  <a:rPr lang="en-US" altLang="zh-CN" sz="3600" dirty="0">
                    <a:solidFill>
                      <a:schemeClr val="tx1"/>
                    </a:solidFill>
                  </a:rPr>
                  <a:t> assign each observation to the cluster with the largest score function.        </a:t>
                </a:r>
                <a:r>
                  <a:rPr lang="en-US" altLang="zh-CN" sz="3600" dirty="0">
                    <a:solidFill>
                      <a:srgbClr val="0070C0"/>
                    </a:solidFill>
                  </a:rPr>
                  <a:t>Update:</a:t>
                </a:r>
                <a:r>
                  <a:rPr lang="en-US" altLang="zh-CN" sz="3600" dirty="0">
                    <a:solidFill>
                      <a:schemeClr val="tx1"/>
                    </a:solidFill>
                  </a:rPr>
                  <a:t> update the centroids based on the new  </a:t>
                </a:r>
                <a:r>
                  <a:rPr lang="en-US" altLang="zh-CN" sz="3600" dirty="0"/>
                  <a:t>a</a:t>
                </a:r>
                <a:r>
                  <a:rPr lang="en-US" altLang="zh-CN" sz="3600" dirty="0">
                    <a:solidFill>
                      <a:schemeClr val="tx1"/>
                    </a:solidFill>
                  </a:rPr>
                  <a:t>ssignment using MLE for the change-points and intensity rates.                                            </a:t>
                </a:r>
                <a:r>
                  <a:rPr lang="en-US" altLang="zh-CN" sz="3600" dirty="0">
                    <a:solidFill>
                      <a:srgbClr val="0070C0"/>
                    </a:solidFill>
                  </a:rPr>
                  <a:t>When to stop: </a:t>
                </a:r>
                <a:r>
                  <a:rPr lang="en-US" altLang="zh-CN" sz="3600" dirty="0"/>
                  <a:t>Repeat the updating steps until the assignments stops changing. </a:t>
                </a:r>
              </a:p>
            </p:txBody>
          </p:sp>
        </mc:Choice>
        <mc:Fallback xmlns="">
          <p:sp>
            <p:nvSpPr>
              <p:cNvPr id="49" name="Text Box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486" y="22187322"/>
                <a:ext cx="10358437" cy="9482019"/>
              </a:xfrm>
              <a:prstGeom prst="rect">
                <a:avLst/>
              </a:prstGeom>
              <a:blipFill>
                <a:blip r:embed="rId4"/>
                <a:stretch>
                  <a:fillRect l="-1588" t="-1029" r="-3118" b="-147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68"/>
          <p:cNvSpPr>
            <a:spLocks noChangeArrowheads="1"/>
          </p:cNvSpPr>
          <p:nvPr/>
        </p:nvSpPr>
        <p:spPr bwMode="auto">
          <a:xfrm>
            <a:off x="22161452" y="3713459"/>
            <a:ext cx="10358437" cy="9906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xtLst/>
        </p:spPr>
        <p:txBody>
          <a:bodyPr wrap="none" lIns="137160" tIns="68580" rIns="137160" bIns="68580" anchor="ctr"/>
          <a:lstStyle>
            <a:defPPr>
              <a:defRPr kern="1200" smtId="4294967295"/>
            </a:defPPr>
          </a:lstStyle>
          <a:p>
            <a:pPr algn="ctr" defTabSz="4703763">
              <a:defRPr/>
            </a:pPr>
            <a:r>
              <a:rPr lang="en-US" sz="5700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Coal Mining Data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 Box 172"/>
              <p:cNvSpPr txBox="1">
                <a:spLocks noChangeArrowheads="1"/>
              </p:cNvSpPr>
              <p:nvPr/>
            </p:nvSpPr>
            <p:spPr bwMode="auto">
              <a:xfrm>
                <a:off x="12193" y="4829846"/>
                <a:ext cx="10278642" cy="72920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kern="1200" smtId="4294967295"/>
                </a:defPPr>
                <a:lvl1pPr marL="457200" indent="-457200" eaLnBrk="0" hangingPunct="0">
                  <a:defRPr sz="3000">
                    <a:solidFill>
                      <a:schemeClr val="tx1"/>
                    </a:solidFill>
                    <a:latin typeface="Arial"/>
                  </a:defRPr>
                </a:lvl1pPr>
                <a:lvl2pPr marL="742950" indent="-285750" eaLnBrk="0" hangingPunct="0">
                  <a:defRPr sz="3000">
                    <a:solidFill>
                      <a:schemeClr val="tx1"/>
                    </a:solidFill>
                    <a:latin typeface="Arial"/>
                  </a:defRPr>
                </a:lvl2pPr>
                <a:lvl3pPr marL="1143000" indent="-228600" eaLnBrk="0" hangingPunct="0">
                  <a:defRPr sz="3000">
                    <a:solidFill>
                      <a:schemeClr val="tx1"/>
                    </a:solidFill>
                    <a:latin typeface="Arial"/>
                  </a:defRPr>
                </a:lvl3pPr>
                <a:lvl4pPr marL="1600200" indent="-228600" eaLnBrk="0" hangingPunct="0">
                  <a:defRPr sz="3000">
                    <a:solidFill>
                      <a:schemeClr val="tx1"/>
                    </a:solidFill>
                    <a:latin typeface="Arial"/>
                  </a:defRPr>
                </a:lvl4pPr>
                <a:lvl5pPr marL="2057400" indent="-228600" eaLnBrk="0" hangingPunct="0">
                  <a:defRPr sz="3000">
                    <a:solidFill>
                      <a:schemeClr val="tx1"/>
                    </a:solidFill>
                    <a:latin typeface="Arial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/>
                  </a:defRPr>
                </a:lvl9pPr>
              </a:lstStyle>
              <a:p>
                <a:pPr marL="571500" indent="-571500" fontAlgn="ctr">
                  <a:spcBef>
                    <a:spcPct val="20000"/>
                  </a:spcBef>
                  <a:buSzPct val="50000"/>
                  <a:buFont typeface="Wingdings" charset="2"/>
                  <a:buChar char="l"/>
                </a:pPr>
                <a:r>
                  <a:rPr lang="en-US" altLang="zh-CN" sz="3600" dirty="0"/>
                  <a:t>Each sampling unit has multiple events. </a:t>
                </a:r>
              </a:p>
              <a:p>
                <a:pPr marL="571500" indent="-571500" fontAlgn="ctr">
                  <a:spcBef>
                    <a:spcPct val="20000"/>
                  </a:spcBef>
                  <a:buSzPct val="50000"/>
                  <a:buFont typeface="Wingdings" charset="2"/>
                  <a:buChar char="l"/>
                </a:pPr>
                <a:r>
                  <a:rPr lang="en-US" altLang="zh-CN" sz="3600" dirty="0"/>
                  <a:t>Change-points exist in the event rates. </a:t>
                </a:r>
              </a:p>
              <a:p>
                <a:pPr marL="571500" indent="-571500" fontAlgn="ctr">
                  <a:spcBef>
                    <a:spcPct val="20000"/>
                  </a:spcBef>
                  <a:buSzPct val="50000"/>
                  <a:buFont typeface="Wingdings" charset="2"/>
                  <a:buChar char="l"/>
                </a:pPr>
                <a:r>
                  <a:rPr lang="en-US" altLang="zh-CN" sz="3600" dirty="0"/>
                  <a:t>Clusters exist. </a:t>
                </a:r>
                <a:r>
                  <a:rPr lang="en-US" altLang="zh-CN" sz="3600" dirty="0" smtClean="0"/>
                  <a:t>                                                                 The </a:t>
                </a:r>
                <a:r>
                  <a:rPr lang="en-US" altLang="zh-CN" sz="3600" dirty="0"/>
                  <a:t>event counts follow non-homogeneous              Poisson processes (NHPP).</a:t>
                </a:r>
              </a:p>
              <a:p>
                <a:pPr marL="0" indent="0">
                  <a:spcBef>
                    <a:spcPct val="20000"/>
                  </a:spcBef>
                  <a:defRPr/>
                </a:pPr>
                <a14:m>
                  <m:oMath xmlns:m="http://schemas.openxmlformats.org/officeDocument/2006/math">
                    <m:r>
                      <a:rPr lang="en-US" altLang="zh-CN" sz="3600" i="1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mbria Math" charset="0"/>
                      </a:rPr>
                      <m:t>      </m:t>
                    </m:r>
                    <m:r>
                      <a:rPr lang="en-US" altLang="zh-CN" sz="3600" i="1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mbria Math" charset="0"/>
                      </a:rPr>
                      <m:t>𝑁</m:t>
                    </m:r>
                    <m:d>
                      <m:dPr>
                        <m:ctrlPr>
                          <a:rPr lang="mr-IN" altLang="zh-CN" sz="3600" i="1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600" i="1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3600" i="1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charset="0"/>
                          </a:rPr>
                          <m:t>+</m:t>
                        </m:r>
                        <m:r>
                          <a:rPr lang="en-US" altLang="zh-CN" sz="3600" i="1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charset="0"/>
                          </a:rPr>
                          <m:t>𝑠</m:t>
                        </m:r>
                      </m:e>
                    </m:d>
                    <m:r>
                      <a:rPr lang="en-US" altLang="zh-CN" sz="3600" i="1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mbria Math" charset="0"/>
                      </a:rPr>
                      <m:t>−</m:t>
                    </m:r>
                    <m:r>
                      <a:rPr lang="en-US" altLang="zh-CN" sz="3600" i="1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mbria Math" charset="0"/>
                      </a:rPr>
                      <m:t>𝑁</m:t>
                    </m:r>
                    <m:d>
                      <m:dPr>
                        <m:ctrlPr>
                          <a:rPr lang="mr-IN" altLang="zh-CN" sz="3600" i="1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600" i="1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lang="en-US" altLang="zh-CN" sz="3600" i="1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mbria Math" charset="0"/>
                        <a:ea typeface="Cambria Math" charset="0"/>
                        <a:cs typeface="Cambria Math" charset="0"/>
                      </a:rPr>
                      <m:t>~ </m:t>
                    </m:r>
                    <m:r>
                      <a:rPr lang="en-US" altLang="zh-CN" sz="3600" i="1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mbria Math" charset="0"/>
                        <a:ea typeface="Cambria Math" charset="0"/>
                        <a:cs typeface="Cambria Math" charset="0"/>
                      </a:rPr>
                      <m:t>𝑃𝑜𝑖𝑠𝑠𝑜𝑛</m:t>
                    </m:r>
                    <m:d>
                      <m:dPr>
                        <m:ctrlPr>
                          <a:rPr lang="mr-IN" altLang="zh-CN" sz="3600" i="1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nary>
                          <m:naryPr>
                            <m:ctrlPr>
                              <a:rPr lang="is-IS" altLang="zh-CN" sz="3600" i="1">
                                <a:effectLst>
                                  <a:outerShdw blurRad="38100" dist="38100" dir="2700000" algn="tl">
                                    <a:srgbClr val="FFFFFF"/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3600" i="1">
                                <a:effectLst>
                                  <a:outerShdw blurRad="38100" dist="38100" dir="2700000" algn="tl">
                                    <a:srgbClr val="FFFFFF"/>
                                  </a:outerShdw>
                                </a:effectLst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3600" i="1">
                                <a:effectLst>
                                  <a:outerShdw blurRad="38100" dist="38100" dir="2700000" algn="tl">
                                    <a:srgbClr val="FFFFFF"/>
                                  </a:outerShdw>
                                </a:effectLst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  <m:r>
                              <a:rPr lang="en-US" altLang="zh-CN" sz="3600" i="1">
                                <a:effectLst>
                                  <a:outerShdw blurRad="38100" dist="38100" dir="2700000" algn="tl">
                                    <a:srgbClr val="FFFFFF"/>
                                  </a:outerShdw>
                                </a:effectLst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</m:t>
                            </m:r>
                            <m:r>
                              <a:rPr lang="en-US" altLang="zh-CN" sz="3600" i="1">
                                <a:effectLst>
                                  <a:outerShdw blurRad="38100" dist="38100" dir="2700000" algn="tl">
                                    <a:srgbClr val="FFFFFF"/>
                                  </a:outerShdw>
                                </a:effectLst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𝑠</m:t>
                            </m:r>
                          </m:sup>
                          <m:e>
                            <m:r>
                              <a:rPr lang="is-IS" altLang="zh-CN" sz="3600" i="1">
                                <a:effectLst>
                                  <a:outerShdw blurRad="38100" dist="38100" dir="2700000" algn="tl">
                                    <a:srgbClr val="FFFFFF"/>
                                  </a:outerShdw>
                                </a:effectLst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mr-IN" altLang="zh-CN" sz="3600" i="1">
                                    <a:effectLst>
                                      <a:outerShdw blurRad="38100" dist="38100" dir="2700000" algn="tl">
                                        <a:srgbClr val="FFFFFF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mr-IN" altLang="zh-CN" sz="3600" i="1">
                                    <a:effectLst>
                                      <a:outerShdw blurRad="38100" dist="38100" dir="2700000" algn="tl">
                                        <a:srgbClr val="FFFFFF"/>
                                      </a:outerShdw>
                                    </a:effectLst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𝛼</m:t>
                                </m:r>
                              </m:e>
                            </m:d>
                            <m:r>
                              <a:rPr lang="en-US" altLang="zh-CN" sz="3600" i="1">
                                <a:effectLst>
                                  <a:outerShdw blurRad="38100" dist="38100" dir="2700000" algn="tl">
                                    <a:srgbClr val="FFFFFF"/>
                                  </a:outerShdw>
                                </a:effectLst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  <m:r>
                              <a:rPr lang="en-US" altLang="zh-CN" sz="3600" i="1">
                                <a:effectLst>
                                  <a:outerShdw blurRad="38100" dist="38100" dir="2700000" algn="tl">
                                    <a:srgbClr val="FFFFFF"/>
                                  </a:outerShdw>
                                </a:effectLst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e>
                        </m:nary>
                      </m:e>
                    </m:d>
                  </m:oMath>
                </a14:m>
                <a:r>
                  <a:rPr lang="en-US" altLang="zh-CN" sz="36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. </a:t>
                </a:r>
              </a:p>
              <a:p>
                <a:pPr marL="571500" indent="-5715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36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The intensity function </a:t>
                </a:r>
                <a14:m>
                  <m:oMath xmlns:m="http://schemas.openxmlformats.org/officeDocument/2006/math">
                    <m:r>
                      <a:rPr lang="is-IS" altLang="zh-CN" sz="3600" i="1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d>
                      <m:dPr>
                        <m:ctrlPr>
                          <a:rPr lang="mr-IN" altLang="zh-CN" sz="3600" i="1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zh-CN" sz="3600" i="1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</m:d>
                    <m:r>
                      <a:rPr lang="en-US" altLang="zh-CN" sz="3600" i="1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altLang="zh-CN" sz="36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is piecewise constant over t.</a:t>
                </a:r>
              </a:p>
              <a:p>
                <a:pPr eaLnBrk="1" hangingPunct="1">
                  <a:spcBef>
                    <a:spcPct val="20000"/>
                  </a:spcBef>
                  <a:buFontTx/>
                  <a:buChar char="•"/>
                </a:pPr>
                <a:r>
                  <a:rPr lang="en-US" altLang="zh-CN" sz="3600" dirty="0"/>
                  <a:t> </a:t>
                </a:r>
                <a:r>
                  <a:rPr lang="en-US" altLang="zh-CN" sz="3600" dirty="0" err="1"/>
                  <a:t>Frobish</a:t>
                </a:r>
                <a:r>
                  <a:rPr lang="en-US" altLang="zh-CN" sz="3600" dirty="0"/>
                  <a:t> and Ebrahimi (2009); Li et al. (2017b) proposed the maximum likelihood estimator (MLE) for the change-points.</a:t>
                </a:r>
              </a:p>
            </p:txBody>
          </p:sp>
        </mc:Choice>
        <mc:Fallback>
          <p:sp>
            <p:nvSpPr>
              <p:cNvPr id="60" name="Text Box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93" y="4829846"/>
                <a:ext cx="10278642" cy="7292061"/>
              </a:xfrm>
              <a:prstGeom prst="rect">
                <a:avLst/>
              </a:prstGeom>
              <a:blipFill>
                <a:blip r:embed="rId5"/>
                <a:stretch>
                  <a:fillRect l="-1720" t="-1253" r="-114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68"/>
          <p:cNvSpPr>
            <a:spLocks noChangeArrowheads="1"/>
          </p:cNvSpPr>
          <p:nvPr/>
        </p:nvSpPr>
        <p:spPr bwMode="auto">
          <a:xfrm>
            <a:off x="33532763" y="3713459"/>
            <a:ext cx="10358437" cy="9906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xtLst/>
        </p:spPr>
        <p:txBody>
          <a:bodyPr wrap="none" lIns="137160" tIns="68580" rIns="137160" bIns="68580" anchor="ctr"/>
          <a:lstStyle>
            <a:defPPr>
              <a:defRPr kern="1200" smtId="4294967295"/>
            </a:defPPr>
          </a:lstStyle>
          <a:p>
            <a:pPr algn="ctr" defTabSz="4703763">
              <a:defRPr/>
            </a:pPr>
            <a:r>
              <a:rPr lang="en-US" sz="5700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Conclusion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328969" y="11760675"/>
            <a:ext cx="21793200" cy="82389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172"/>
              <p:cNvSpPr txBox="1">
                <a:spLocks noChangeArrowheads="1"/>
              </p:cNvSpPr>
              <p:nvPr/>
            </p:nvSpPr>
            <p:spPr bwMode="auto">
              <a:xfrm>
                <a:off x="11303707" y="4919182"/>
                <a:ext cx="10422437" cy="6851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kern="1200" smtId="4294967295"/>
                </a:defPPr>
                <a:lvl1pPr marL="457200" indent="-457200" eaLnBrk="0" hangingPunct="0">
                  <a:defRPr sz="3000">
                    <a:solidFill>
                      <a:schemeClr val="tx1"/>
                    </a:solidFill>
                    <a:latin typeface="Arial"/>
                  </a:defRPr>
                </a:lvl1pPr>
                <a:lvl2pPr marL="742950" indent="-285750" eaLnBrk="0" hangingPunct="0">
                  <a:defRPr sz="3000">
                    <a:solidFill>
                      <a:schemeClr val="tx1"/>
                    </a:solidFill>
                    <a:latin typeface="Arial"/>
                  </a:defRPr>
                </a:lvl2pPr>
                <a:lvl3pPr marL="1143000" indent="-228600" eaLnBrk="0" hangingPunct="0">
                  <a:defRPr sz="3000">
                    <a:solidFill>
                      <a:schemeClr val="tx1"/>
                    </a:solidFill>
                    <a:latin typeface="Arial"/>
                  </a:defRPr>
                </a:lvl3pPr>
                <a:lvl4pPr marL="1600200" indent="-228600" eaLnBrk="0" hangingPunct="0">
                  <a:defRPr sz="3000">
                    <a:solidFill>
                      <a:schemeClr val="tx1"/>
                    </a:solidFill>
                    <a:latin typeface="Arial"/>
                  </a:defRPr>
                </a:lvl4pPr>
                <a:lvl5pPr marL="2057400" indent="-228600" eaLnBrk="0" hangingPunct="0">
                  <a:defRPr sz="3000">
                    <a:solidFill>
                      <a:schemeClr val="tx1"/>
                    </a:solidFill>
                    <a:latin typeface="Arial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/>
                  </a:defRPr>
                </a:lvl9pPr>
              </a:lstStyle>
              <a:p>
                <a:pPr marL="0" indent="0" eaLnBrk="1" hangingPunct="1">
                  <a:spcBef>
                    <a:spcPct val="20000"/>
                  </a:spcBef>
                </a:pPr>
                <a:r>
                  <a:rPr lang="en-US" altLang="zh-CN" sz="3600" dirty="0"/>
                  <a:t>    Starting at </a:t>
                </a:r>
                <a:r>
                  <a:rPr lang="en-US" altLang="zh-CN" sz="3600" i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ambria Math" charset="0"/>
                  </a:rPr>
                  <a:t>K = 1</a:t>
                </a:r>
                <a:r>
                  <a:rPr lang="en-US" altLang="zh-CN" sz="3600" dirty="0"/>
                  <a:t>:</a:t>
                </a:r>
              </a:p>
              <a:p>
                <a:pPr eaLnBrk="1" hangingPunct="1">
                  <a:spcBef>
                    <a:spcPct val="20000"/>
                  </a:spcBef>
                  <a:buFontTx/>
                  <a:buChar char="•"/>
                </a:pPr>
                <a:r>
                  <a:rPr lang="en-US" altLang="zh-CN" sz="3600" dirty="0"/>
                  <a:t>Calculate the centroids of </a:t>
                </a:r>
                <a:r>
                  <a:rPr lang="en-US" altLang="zh-CN" sz="3600" i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ambria Math" panose="02040503050406030204" pitchFamily="18" charset="0"/>
                  </a:rPr>
                  <a:t>K</a:t>
                </a:r>
                <a:r>
                  <a:rPr lang="en-US" altLang="zh-CN" sz="3600" dirty="0"/>
                  <a:t> clusters;</a:t>
                </a:r>
              </a:p>
              <a:p>
                <a:pPr eaLnBrk="1" hangingPunct="1">
                  <a:spcBef>
                    <a:spcPct val="20000"/>
                  </a:spcBef>
                  <a:buFontTx/>
                  <a:buChar char="•"/>
                </a:pPr>
                <a:r>
                  <a:rPr lang="en-US" altLang="zh-CN" sz="3600" dirty="0"/>
                  <a:t>Calculate the test statistic </a:t>
                </a:r>
                <a:r>
                  <a:rPr lang="en-US" altLang="zh-CN" sz="3600" i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ambria Math" panose="02040503050406030204" pitchFamily="18" charset="0"/>
                  </a:rPr>
                  <a:t>T:</a:t>
                </a:r>
                <a:r>
                  <a:rPr lang="en-US" altLang="zh-CN" sz="3600" dirty="0"/>
                  <a:t> </a:t>
                </a:r>
              </a:p>
              <a:p>
                <a:pPr marL="0" indent="0" eaLnBrk="1" hangingPunct="1">
                  <a:spcBef>
                    <a:spcPct val="20000"/>
                  </a:spcBef>
                </a:pPr>
                <a:r>
                  <a:rPr lang="en-US" altLang="zh-CN" sz="3600" dirty="0"/>
                  <a:t>    </a:t>
                </a:r>
                <a:r>
                  <a:rPr lang="en-US" altLang="zh-CN" sz="3600" i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ambria Math" panose="02040503050406030204" pitchFamily="18" charset="0"/>
                  </a:rPr>
                  <a:t>T</a:t>
                </a:r>
                <a:r>
                  <a:rPr lang="en-US" altLang="zh-CN" sz="3600" dirty="0"/>
                  <a:t> = the log likelihood ratio of </a:t>
                </a:r>
                <a:r>
                  <a:rPr lang="en-US" altLang="zh-CN" sz="3600" i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ambria Math" charset="0"/>
                  </a:rPr>
                  <a:t>K</a:t>
                </a:r>
                <a:r>
                  <a:rPr lang="en-US" altLang="zh-CN" sz="3600" dirty="0"/>
                  <a:t> vs. </a:t>
                </a:r>
                <a:r>
                  <a:rPr lang="en-US" altLang="zh-CN" sz="3600" i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ambria Math" charset="0"/>
                  </a:rPr>
                  <a:t>K+1</a:t>
                </a:r>
                <a:r>
                  <a:rPr lang="en-US" altLang="zh-CN" sz="3600" dirty="0"/>
                  <a:t> clusters; </a:t>
                </a:r>
              </a:p>
              <a:p>
                <a:pPr marL="571500" indent="-571500" ea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3600" dirty="0"/>
                  <a:t>Compare the test statistics </a:t>
                </a:r>
                <a:r>
                  <a:rPr lang="en-US" altLang="zh-CN" sz="3600" i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ambria Math" charset="0"/>
                  </a:rPr>
                  <a:t>T</a:t>
                </a:r>
                <a:r>
                  <a:rPr lang="en-US" altLang="zh-CN" sz="3600" dirty="0"/>
                  <a:t> with its expected value </a:t>
                </a:r>
                <a:r>
                  <a:rPr lang="en-US" altLang="zh-CN" sz="3600" i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ambria Math" charset="0"/>
                  </a:rPr>
                  <a:t>E(T)  </a:t>
                </a:r>
                <a:r>
                  <a:rPr lang="en-US" altLang="zh-CN" sz="3600" dirty="0"/>
                  <a:t>calculated by simulation based on the </a:t>
                </a:r>
                <a:r>
                  <a:rPr lang="en-US" altLang="zh-CN" sz="3600" i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ambria Math" charset="0"/>
                  </a:rPr>
                  <a:t>K</a:t>
                </a:r>
                <a:r>
                  <a:rPr lang="en-US" altLang="zh-CN" sz="3600" dirty="0"/>
                  <a:t> estimated centroids; </a:t>
                </a:r>
              </a:p>
              <a:p>
                <a:pPr eaLnBrk="1" hangingPunct="1">
                  <a:spcBef>
                    <a:spcPct val="20000"/>
                  </a:spcBef>
                  <a:buFontTx/>
                  <a:buChar char="•"/>
                </a:pPr>
                <a:r>
                  <a:rPr lang="en-US" altLang="zh-CN" sz="3600" i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ambria Math" charset="0"/>
                  </a:rPr>
                  <a:t>Set K = K+1</a:t>
                </a:r>
                <a:r>
                  <a:rPr lang="en-US" altLang="zh-CN" sz="3600" dirty="0"/>
                  <a:t> and repeat the above procedure until </a:t>
                </a:r>
                <a:r>
                  <a:rPr lang="en-US" altLang="zh-CN" sz="3600" i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ambria Math" charset="0"/>
                  </a:rPr>
                  <a:t>T </a:t>
                </a:r>
                <a14:m>
                  <m:oMath xmlns:m="http://schemas.openxmlformats.org/officeDocument/2006/math">
                    <m:r>
                      <a:rPr lang="en-US" altLang="zh-CN" sz="3600" i="1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mbria Math" charset="0"/>
                      </a:rPr>
                      <m:t>≤</m:t>
                    </m:r>
                  </m:oMath>
                </a14:m>
                <a:r>
                  <a:rPr lang="en-US" altLang="zh-CN" sz="3600" i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ambria Math" charset="0"/>
                  </a:rPr>
                  <a:t> E(T) + std(T).      </a:t>
                </a:r>
              </a:p>
              <a:p>
                <a:pPr marL="0" indent="0" eaLnBrk="1" hangingPunct="1">
                  <a:spcBef>
                    <a:spcPct val="20000"/>
                  </a:spcBef>
                </a:pPr>
                <a:r>
                  <a:rPr lang="en-US" altLang="zh-CN" sz="3600" i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ambria Math" charset="0"/>
                  </a:rPr>
                  <a:t>     </a:t>
                </a:r>
                <a:r>
                  <a:rPr lang="en-US" altLang="zh-CN" sz="3600" dirty="0"/>
                  <a:t>Note: Given the no. of clusters, the centroids are estimated by the Recurrent-K-Means. </a:t>
                </a:r>
              </a:p>
            </p:txBody>
          </p:sp>
        </mc:Choice>
        <mc:Fallback xmlns="">
          <p:sp>
            <p:nvSpPr>
              <p:cNvPr id="22" name="Text Box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303707" y="4919182"/>
                <a:ext cx="10422437" cy="6851106"/>
              </a:xfrm>
              <a:prstGeom prst="rect">
                <a:avLst/>
              </a:prstGeom>
              <a:blipFill>
                <a:blip r:embed="rId7"/>
                <a:stretch>
                  <a:fillRect l="-1754" t="-1512" r="-2515" b="-240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7425459"/>
                  </p:ext>
                </p:extLst>
              </p:nvPr>
            </p:nvGraphicFramePr>
            <p:xfrm>
              <a:off x="22161451" y="16677094"/>
              <a:ext cx="10354989" cy="61623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8756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1155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5587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1276212">
                    <a:tc>
                      <a:txBody>
                        <a:bodyPr/>
                        <a:lstStyle/>
                        <a:p>
                          <a:r>
                            <a:rPr lang="en-US" altLang="zh-CN" sz="3600" baseline="0" dirty="0"/>
                            <a:t>Change-points</a:t>
                          </a:r>
                          <a:endParaRPr lang="zh-CN" altLang="en-US" sz="3600" baseline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3600" baseline="0" dirty="0"/>
                            <a:t>Estimate</a:t>
                          </a:r>
                        </a:p>
                        <a:p>
                          <a:r>
                            <a:rPr lang="en-US" altLang="zh-CN" sz="3600" baseline="0" dirty="0"/>
                            <a:t>(year/month)</a:t>
                          </a:r>
                          <a:endParaRPr lang="zh-CN" altLang="en-US" sz="3600" baseline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3600" baseline="0" dirty="0"/>
                            <a:t>Cluster size</a:t>
                          </a:r>
                          <a:endParaRPr lang="zh-CN" altLang="en-US" sz="3600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17150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6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 sz="3600" b="0" i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τ</m:t>
                                    </m:r>
                                  </m:e>
                                  <m:sub>
                                    <m:r>
                                      <a:rPr lang="en-US" altLang="zh-CN" sz="3600" b="0" i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600" b="0" i="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3600" b="0" i="0" baseline="0" dirty="0">
                              <a:solidFill>
                                <a:schemeClr val="tx1"/>
                              </a:solidFill>
                            </a:rPr>
                            <a:t>1852/4</a:t>
                          </a:r>
                          <a:endParaRPr lang="zh-CN" altLang="en-US" sz="3600" b="0" i="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3600" b="0" i="0" baseline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sz="3600" b="0" i="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382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6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 sz="3600" b="0" i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τ</m:t>
                                    </m:r>
                                  </m:e>
                                  <m:sub>
                                    <m:r>
                                      <a:rPr lang="en-US" altLang="zh-CN" sz="3600" b="0" i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600" b="0" i="0" baseline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zh-CN" altLang="en-US" sz="3600" b="0" i="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3600" b="0" i="0" baseline="0" dirty="0">
                              <a:solidFill>
                                <a:schemeClr val="tx1"/>
                              </a:solidFill>
                            </a:rPr>
                            <a:t>1867/1</a:t>
                          </a:r>
                          <a:endParaRPr lang="zh-CN" altLang="en-US" sz="3600" b="0" i="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3600" b="0" i="0" baseline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CN" altLang="en-US" sz="3600" b="0" i="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2496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6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 sz="3600" b="0" i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τ</m:t>
                                    </m:r>
                                  </m:e>
                                  <m:sub>
                                    <m:r>
                                      <a:rPr lang="en-US" altLang="zh-CN" sz="3600" b="0" i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600" b="0" i="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3600" b="0" i="0" baseline="0" dirty="0">
                              <a:solidFill>
                                <a:schemeClr val="tx1"/>
                              </a:solidFill>
                            </a:rPr>
                            <a:t>1875/4</a:t>
                          </a:r>
                          <a:endParaRPr lang="zh-CN" altLang="en-US" sz="3600" b="0" i="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3600" b="0" i="0" baseline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zh-CN" altLang="en-US" sz="3600" b="0" i="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27621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6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 sz="3600" b="0" i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τ</m:t>
                                    </m:r>
                                  </m:e>
                                  <m:sub>
                                    <m:r>
                                      <a:rPr lang="en-US" altLang="zh-CN" sz="3600" b="0" i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600" b="0" i="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3600" b="0" i="0" baseline="0" dirty="0">
                              <a:solidFill>
                                <a:schemeClr val="tx1"/>
                              </a:solidFill>
                            </a:rPr>
                            <a:t>1874/2</a:t>
                          </a:r>
                          <a:endParaRPr lang="zh-CN" altLang="en-US" sz="3600" b="0" i="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3600" b="0" i="0" baseline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CN" altLang="en-US" sz="3600" b="0" i="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7425459"/>
                  </p:ext>
                </p:extLst>
              </p:nvPr>
            </p:nvGraphicFramePr>
            <p:xfrm>
              <a:off x="22161451" y="16677094"/>
              <a:ext cx="10354989" cy="61623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8756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1155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5587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1276212">
                    <a:tc>
                      <a:txBody>
                        <a:bodyPr/>
                        <a:lstStyle/>
                        <a:p>
                          <a:r>
                            <a:rPr lang="en-US" altLang="zh-CN" sz="3600" baseline="0" dirty="0"/>
                            <a:t>Change-points</a:t>
                          </a:r>
                          <a:endParaRPr lang="zh-CN" altLang="en-US" sz="3600" baseline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3600" baseline="0" dirty="0"/>
                            <a:t>Estimate</a:t>
                          </a:r>
                        </a:p>
                        <a:p>
                          <a:r>
                            <a:rPr lang="en-US" altLang="zh-CN" sz="3600" baseline="0" dirty="0"/>
                            <a:t>(year/month)</a:t>
                          </a:r>
                          <a:endParaRPr lang="zh-CN" altLang="en-US" sz="3600" baseline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3600" baseline="0" dirty="0"/>
                            <a:t>Cluster size</a:t>
                          </a:r>
                          <a:endParaRPr lang="zh-CN" altLang="en-US" sz="3600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1715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91" t="-117188" r="-225813" b="-3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3600" b="0" i="0" baseline="0" dirty="0">
                              <a:solidFill>
                                <a:schemeClr val="tx1"/>
                              </a:solidFill>
                            </a:rPr>
                            <a:t>1852/4</a:t>
                          </a:r>
                          <a:endParaRPr lang="zh-CN" altLang="en-US" sz="3600" b="0" i="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3600" b="0" i="0" baseline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sz="3600" b="0" i="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91" t="-213846" r="-225813" b="-2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3600" b="0" i="0" baseline="0" dirty="0">
                              <a:solidFill>
                                <a:schemeClr val="tx1"/>
                              </a:solidFill>
                            </a:rPr>
                            <a:t>1867/1</a:t>
                          </a:r>
                          <a:endParaRPr lang="zh-CN" altLang="en-US" sz="3600" b="0" i="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3600" b="0" i="0" baseline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CN" altLang="en-US" sz="3600" b="0" i="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2496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91" t="-298537" r="-225813" b="-1034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3600" b="0" i="0" baseline="0" dirty="0">
                              <a:solidFill>
                                <a:schemeClr val="tx1"/>
                              </a:solidFill>
                            </a:rPr>
                            <a:t>1875/4</a:t>
                          </a:r>
                          <a:endParaRPr lang="zh-CN" altLang="en-US" sz="3600" b="0" i="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3600" b="0" i="0" baseline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zh-CN" altLang="en-US" sz="3600" b="0" i="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2762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91" t="-389048" r="-225813" b="-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3600" b="0" i="0" baseline="0" dirty="0">
                              <a:solidFill>
                                <a:schemeClr val="tx1"/>
                              </a:solidFill>
                            </a:rPr>
                            <a:t>1874/2</a:t>
                          </a:r>
                          <a:endParaRPr lang="zh-CN" altLang="en-US" sz="3600" b="0" i="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3600" b="0" i="0" baseline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CN" altLang="en-US" sz="3600" b="0" i="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6" name="Text Box 172"/>
          <p:cNvSpPr txBox="1">
            <a:spLocks noChangeArrowheads="1"/>
          </p:cNvSpPr>
          <p:nvPr/>
        </p:nvSpPr>
        <p:spPr bwMode="auto">
          <a:xfrm>
            <a:off x="33532762" y="4964693"/>
            <a:ext cx="10239034" cy="995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kern="1200" smtId="4294967295"/>
            </a:defPPr>
            <a:lvl1pPr marL="457200" indent="-457200" eaLnBrk="0" hangingPunct="0">
              <a:defRPr sz="30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Simulation shows the method is accurate in estimation and clustering under various situations. 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The method is straightforward to implement and is an efficient alternative for the Bayesian finite mixture model (BFMM) in Li, et al. (2017b).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The data analysis result is reasonable:                     The clustering result is consistent with the geological pattern;                                                             The estimated change points for cluster 2,3 and 4 were during the Second Industrial Revolution, when there was a peak development in the mining industry.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The algorithm is relatively sensitive to outliers, so our future work will be making the algorithm more robust.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3473061" y="25841535"/>
            <a:ext cx="103297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Special thanks given to Dr. Qing Li, who gave this research project professional guidance and valuable support.</a:t>
            </a:r>
          </a:p>
          <a:p>
            <a:r>
              <a:rPr kumimoji="1" lang="en-US" altLang="zh-CN" dirty="0"/>
              <a:t/>
            </a:r>
            <a:br>
              <a:rPr kumimoji="1" lang="en-US" altLang="zh-CN" dirty="0"/>
            </a:br>
            <a:endParaRPr kumimoji="1" lang="en-US" altLang="zh-CN" dirty="0">
              <a:solidFill>
                <a:srgbClr val="0070C0"/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3EB98FC-D5B6-4ACD-9768-E67013DF3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891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Arial" panose="020B0604020202020204" pitchFamily="34" charset="0"/>
                <a:ea typeface="normal arial"/>
              </a:rPr>
              <a:t>kyao24@wisc.edu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Text Box 172"/>
          <p:cNvSpPr txBox="1">
            <a:spLocks noChangeArrowheads="1"/>
          </p:cNvSpPr>
          <p:nvPr/>
        </p:nvSpPr>
        <p:spPr bwMode="auto">
          <a:xfrm>
            <a:off x="11210510" y="19858615"/>
            <a:ext cx="10329776" cy="529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kern="1200" smtId="4294967295"/>
            </a:defPPr>
            <a:lvl1pPr marL="457200" indent="-457200" eaLnBrk="0" hangingPunct="0">
              <a:defRPr sz="30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sz="3600" dirty="0">
                <a:latin typeface="+mn-lt"/>
                <a:cs typeface="Arial" panose="020B0604020202020204" pitchFamily="34" charset="0"/>
              </a:rPr>
              <a:t>Check the model performance under different simulation settings. </a:t>
            </a:r>
          </a:p>
          <a:p>
            <a:pPr marL="571500" indent="-5715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+mn-lt"/>
              </a:rPr>
              <a:t>The two percentages from several simulation settings are as follows:                                    </a:t>
            </a:r>
            <a:r>
              <a:rPr lang="en-US" sz="3600" dirty="0">
                <a:latin typeface="+mn-lt"/>
                <a:cs typeface="Arial" panose="020B0604020202020204" pitchFamily="34" charset="0"/>
              </a:rPr>
              <a:t>P1 (%): the percentage of correctly                           estimated number of clusters out of 200 data sets.</a:t>
            </a:r>
          </a:p>
          <a:p>
            <a:pPr marL="571500" indent="-5715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+mn-lt"/>
                <a:cs typeface="Arial" panose="020B0604020202020204" pitchFamily="34" charset="0"/>
              </a:rPr>
              <a:t>P2 (%): the average percentage of correctly  grouped subjects.</a:t>
            </a:r>
          </a:p>
        </p:txBody>
      </p:sp>
      <p:sp>
        <p:nvSpPr>
          <p:cNvPr id="33" name="Text Box 172"/>
          <p:cNvSpPr txBox="1">
            <a:spLocks noChangeArrowheads="1"/>
          </p:cNvSpPr>
          <p:nvPr/>
        </p:nvSpPr>
        <p:spPr bwMode="auto">
          <a:xfrm>
            <a:off x="22127924" y="4918680"/>
            <a:ext cx="10516477" cy="430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kern="1200" smtId="4294967295"/>
            </a:defPPr>
            <a:lvl1pPr marL="457200" indent="-457200" eaLnBrk="0" hangingPunct="0">
              <a:defRPr sz="30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600" dirty="0"/>
              <a:t>This data is obtained from the coal mining history resource center, which records the mining disasters happened in UK from 1850 to 1901.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600" dirty="0"/>
              <a:t>342 disasters in total in 24 locations.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600" dirty="0"/>
              <a:t>Subgroups exists.</a:t>
            </a:r>
          </a:p>
          <a:p>
            <a:pPr algn="just" eaLnBrk="1" hangingPunct="1">
              <a:spcBef>
                <a:spcPct val="20000"/>
              </a:spcBef>
              <a:buFontTx/>
              <a:buChar char="•"/>
            </a:pPr>
            <a:endParaRPr lang="en-US" altLang="zh-CN" sz="3600" dirty="0"/>
          </a:p>
        </p:txBody>
      </p:sp>
      <p:sp>
        <p:nvSpPr>
          <p:cNvPr id="37" name="Rectangle 35"/>
          <p:cNvSpPr>
            <a:spLocks noChangeArrowheads="1"/>
          </p:cNvSpPr>
          <p:nvPr/>
        </p:nvSpPr>
        <p:spPr bwMode="auto">
          <a:xfrm>
            <a:off x="11303707" y="3730983"/>
            <a:ext cx="10358437" cy="10287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lIns="137160" tIns="68580" rIns="137160" bIns="68580" anchor="ctr"/>
          <a:lstStyle>
            <a:defPPr>
              <a:defRPr kern="1200" smtId="4294967295"/>
            </a:defPPr>
          </a:lstStyle>
          <a:p>
            <a:pPr algn="ctr" defTabSz="4703763"/>
            <a:r>
              <a:rPr lang="en-US" sz="5700" dirty="0">
                <a:solidFill>
                  <a:schemeClr val="bg1"/>
                </a:solidFill>
              </a:rPr>
              <a:t>Determine the No. of Clusters </a:t>
            </a:r>
          </a:p>
        </p:txBody>
      </p:sp>
      <p:sp>
        <p:nvSpPr>
          <p:cNvPr id="31" name="Rectangle 18"/>
          <p:cNvSpPr>
            <a:spLocks noChangeArrowheads="1"/>
          </p:cNvSpPr>
          <p:nvPr/>
        </p:nvSpPr>
        <p:spPr bwMode="auto">
          <a:xfrm>
            <a:off x="33458730" y="27925437"/>
            <a:ext cx="10358437" cy="10287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lIns="137160" tIns="68580" rIns="137160" bIns="68580" anchor="ctr"/>
          <a:lstStyle>
            <a:defPPr>
              <a:defRPr kern="1200" smtId="4294967295"/>
            </a:defPPr>
          </a:lstStyle>
          <a:p>
            <a:pPr algn="ctr" defTabSz="4703763"/>
            <a:r>
              <a:rPr lang="en-US" sz="5700" dirty="0">
                <a:solidFill>
                  <a:schemeClr val="bg1"/>
                </a:solidFill>
              </a:rPr>
              <a:t>Contact Information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33442020" y="29404219"/>
            <a:ext cx="103297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err="1"/>
              <a:t>Kehui</a:t>
            </a:r>
            <a:r>
              <a:rPr kumimoji="1" lang="en-US" altLang="zh-CN" sz="3600" dirty="0"/>
              <a:t> Yao: Department of Statistics, University of Wisconsin Madison. </a:t>
            </a:r>
            <a:r>
              <a:rPr kumimoji="1" lang="en-US" altLang="zh-CN" sz="3600" dirty="0">
                <a:solidFill>
                  <a:srgbClr val="0070C0"/>
                </a:solidFill>
              </a:rPr>
              <a:t>Email: kyao24@wisc.edu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/>
            </a:r>
            <a:br>
              <a:rPr kumimoji="1" lang="en-US" altLang="zh-CN" dirty="0"/>
            </a:br>
            <a:endParaRPr kumimoji="1" lang="en-US" altLang="zh-CN" dirty="0">
              <a:solidFill>
                <a:srgbClr val="0070C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21977" y="12249517"/>
            <a:ext cx="13415649" cy="6451600"/>
          </a:xfrm>
          <a:prstGeom prst="rect">
            <a:avLst/>
          </a:prstGeom>
        </p:spPr>
      </p:pic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4133"/>
              </p:ext>
            </p:extLst>
          </p:nvPr>
        </p:nvGraphicFramePr>
        <p:xfrm>
          <a:off x="11321294" y="25781026"/>
          <a:ext cx="10437455" cy="4991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0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74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74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74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74449"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Setting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1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2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3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4</a:t>
                      </a:r>
                      <a:endParaRPr lang="zh-CN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2686">
                <a:tc>
                  <a:txBody>
                    <a:bodyPr/>
                    <a:lstStyle/>
                    <a:p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P1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97.50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97.50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80.00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97.05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4320">
                <a:tc>
                  <a:txBody>
                    <a:bodyPr/>
                    <a:lstStyle/>
                    <a:p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P2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98.65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98.65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88.05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98.21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1692722" y="11795107"/>
            <a:ext cx="9394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070C0"/>
                </a:solidFill>
              </a:rPr>
              <a:t>Data generated from two clusters, test</a:t>
            </a:r>
            <a:r>
              <a:rPr lang="en-US" altLang="zh-CN" sz="36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Cambria Math" charset="0"/>
              </a:rPr>
              <a:t> </a:t>
            </a:r>
            <a:r>
              <a:rPr lang="en-US" altLang="zh-CN" sz="3600" i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mbria Math" charset="0"/>
              </a:rPr>
              <a:t>K=1</a:t>
            </a:r>
            <a:r>
              <a:rPr lang="en-US" altLang="zh-CN" sz="3600" dirty="0">
                <a:solidFill>
                  <a:srgbClr val="0070C0"/>
                </a:solidFill>
              </a:rPr>
              <a:t>.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464230" y="22559898"/>
            <a:ext cx="13292369" cy="1073107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1452" y="9221396"/>
            <a:ext cx="10354989" cy="6966856"/>
          </a:xfrm>
          <a:prstGeom prst="rect">
            <a:avLst/>
          </a:prstGeom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5.10.08"/>
  <p:tag name="AS_TITLE" val="Aspose.Slides for .NET 4.0"/>
  <p:tag name="AS_VERSION" val="15.8.1.0"/>
</p:tagLst>
</file>

<file path=ppt/theme/theme1.xml><?xml version="1.0" encoding="utf-8"?>
<a:theme xmlns:a="http://schemas.openxmlformats.org/drawingml/2006/main" name="Default Desig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6711</TotalTime>
  <Words>583</Words>
  <Application>Microsoft Office PowerPoint</Application>
  <PresentationFormat>Custom</PresentationFormat>
  <Paragraphs>84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normal arial</vt:lpstr>
      <vt:lpstr>Arial</vt:lpstr>
      <vt:lpstr>Cambria Math</vt:lpstr>
      <vt:lpstr>Wingdings</vt:lpstr>
      <vt:lpstr>Default Design</vt:lpstr>
      <vt:lpstr>PowerPoint Presentation</vt:lpstr>
    </vt:vector>
  </TitlesOfParts>
  <Manager/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poster example</dc:title>
  <dc:subject>Template For Scientific Poster Presentation</dc:subject>
  <dc:creator>Graphicsland/MakeSigns.com</dc:creator>
  <cp:keywords>scientific, research, template, custom, poster, presentation, symposium, printing, PowerPoint, create, design, example, sample, download</cp:keywords>
  <dc:description>Download our scientific poster templates at no cost to you and get one step closer to making a great research poster.</dc:description>
  <cp:lastModifiedBy>Badger, Bucky</cp:lastModifiedBy>
  <cp:revision>347</cp:revision>
  <cp:lastPrinted>2006-08-04T02:22:52Z</cp:lastPrinted>
  <dcterms:modified xsi:type="dcterms:W3CDTF">2018-05-02T19:36:02Z</dcterms:modified>
  <cp:category>science research poster</cp:category>
</cp:coreProperties>
</file>