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90" r:id="rId5"/>
    <p:sldId id="259" r:id="rId6"/>
    <p:sldId id="260" r:id="rId7"/>
    <p:sldId id="264"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5143500" type="screen16x9"/>
  <p:notesSz cx="6858000" cy="9144000"/>
  <p:embeddedFontLst>
    <p:embeddedFont>
      <p:font typeface="Lato Light" panose="020B0604020202020204" charset="0"/>
      <p:regular r:id="rId38"/>
      <p:bold r:id="rId39"/>
      <p:italic r:id="rId40"/>
      <p:boldItalic r:id="rId41"/>
    </p:embeddedFont>
    <p:embeddedFont>
      <p:font typeface="Playfair Display" panose="020B0604020202020204" charset="0"/>
      <p:regular r:id="rId42"/>
      <p:bold r:id="rId43"/>
      <p:italic r:id="rId44"/>
      <p:boldItalic r:id="rId45"/>
    </p:embeddedFont>
    <p:embeddedFont>
      <p:font typeface="Lato" panose="020F050202020403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AE3BCF-CF28-4E4E-B80E-4D17037BB098}">
  <a:tblStyle styleId="{DFAE3BCF-CF28-4E4E-B80E-4D17037BB0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6e484a48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6e484a48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6d3770a6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6d3770a6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6d3770a6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6d3770a6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6e484a4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6e484a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6e484a48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6e484a48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6e484a48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6e484a48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6e484a48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6e484a48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ecdc9b6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ecdc9b6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6e484a48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6e484a48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6ecdc9b6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6ecdc9b6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6d3770a6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6d3770a6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6e484a48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6e484a48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6ecdc9b6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6ecdc9b6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6e484a48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6e484a48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6ecdc9b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6ecdc9b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6e484a48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6e484a48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f197363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6f1973638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6e484a485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6e484a485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f197363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f197363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6e484a48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46e484a48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6f1973638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6f197363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6e484a485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6e484a485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6f197363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6f197363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6e484a485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6e484a48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6f1973638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6f1973638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6e484a4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6e484a4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6e484a48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6e484a48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46fc5484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46fc5484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6e484a485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6e484a485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2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6e484a4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6e484a4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6e484a48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6e484a48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e484a48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e484a48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6d3770a6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6d3770a6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6e484a48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6e484a4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transtats.bhttps/developer.apple.com/library/content/documentation/AudioVideo/Conceptual/iTuneSearchAPI/SearchExamples.html#//apple_ref/doc/uid/TP40017632-CH6-SW1ts.gov/DatabaseInfo.asp?DB_ID=120&amp;Link=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kaggle.com/ramamet4/app-store-apple-data-set-10k-app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1700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layfair Display"/>
                <a:ea typeface="Playfair Display"/>
                <a:cs typeface="Playfair Display"/>
                <a:sym typeface="Playfair Display"/>
              </a:rPr>
              <a:t>Mobile APP Analysis</a:t>
            </a:r>
            <a:endParaRPr>
              <a:latin typeface="Playfair Display"/>
              <a:ea typeface="Playfair Display"/>
              <a:cs typeface="Playfair Display"/>
              <a:sym typeface="Playfair Display"/>
            </a:endParaRPr>
          </a:p>
        </p:txBody>
      </p:sp>
      <p:sp>
        <p:nvSpPr>
          <p:cNvPr id="60" name="Google Shape;60;p13"/>
          <p:cNvSpPr txBox="1">
            <a:spLocks noGrp="1"/>
          </p:cNvSpPr>
          <p:nvPr>
            <p:ph type="subTitle" idx="1"/>
          </p:nvPr>
        </p:nvSpPr>
        <p:spPr>
          <a:xfrm>
            <a:off x="3096375" y="2757647"/>
            <a:ext cx="2951400" cy="136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0">
                <a:latin typeface="Lato Light"/>
                <a:ea typeface="Lato Light"/>
                <a:cs typeface="Lato Light"/>
                <a:sym typeface="Lato Light"/>
              </a:rPr>
              <a:t>Team 4</a:t>
            </a:r>
            <a:endParaRPr sz="1400" b="0">
              <a:latin typeface="Lato Light"/>
              <a:ea typeface="Lato Light"/>
              <a:cs typeface="Lato Light"/>
              <a:sym typeface="Lato Light"/>
            </a:endParaRPr>
          </a:p>
          <a:p>
            <a:pPr marL="0" lvl="0" indent="0" algn="ctr" rtl="0">
              <a:spcBef>
                <a:spcPts val="0"/>
              </a:spcBef>
              <a:spcAft>
                <a:spcPts val="0"/>
              </a:spcAft>
              <a:buNone/>
            </a:pPr>
            <a:endParaRPr sz="1400" b="0">
              <a:latin typeface="Lato Light"/>
              <a:ea typeface="Lato Light"/>
              <a:cs typeface="Lato Light"/>
              <a:sym typeface="Lato Light"/>
            </a:endParaRPr>
          </a:p>
          <a:p>
            <a:pPr marL="0" lvl="0" indent="0" algn="ctr" rtl="0">
              <a:spcBef>
                <a:spcPts val="0"/>
              </a:spcBef>
              <a:spcAft>
                <a:spcPts val="0"/>
              </a:spcAft>
              <a:buNone/>
            </a:pPr>
            <a:r>
              <a:rPr lang="en" sz="1400" b="0">
                <a:latin typeface="Lato Light"/>
                <a:ea typeface="Lato Light"/>
                <a:cs typeface="Lato Light"/>
                <a:sym typeface="Lato Light"/>
              </a:rPr>
              <a:t>MengTing Ke               Yuanyuan Xu</a:t>
            </a:r>
            <a:endParaRPr sz="1400" b="0">
              <a:latin typeface="Lato Light"/>
              <a:ea typeface="Lato Light"/>
              <a:cs typeface="Lato Light"/>
              <a:sym typeface="Lato Light"/>
            </a:endParaRPr>
          </a:p>
          <a:p>
            <a:pPr marL="0" lvl="0" indent="0" algn="ctr" rtl="0">
              <a:spcBef>
                <a:spcPts val="0"/>
              </a:spcBef>
              <a:spcAft>
                <a:spcPts val="0"/>
              </a:spcAft>
              <a:buNone/>
            </a:pPr>
            <a:r>
              <a:rPr lang="en" sz="1400" b="0">
                <a:latin typeface="Lato Light"/>
                <a:ea typeface="Lato Light"/>
                <a:cs typeface="Lato Light"/>
                <a:sym typeface="Lato Light"/>
              </a:rPr>
              <a:t>Chung-Min Chen         Zheng Zhou</a:t>
            </a:r>
            <a:r>
              <a:rPr lang="en" sz="1400" b="0"/>
              <a:t>  </a:t>
            </a:r>
            <a:r>
              <a:rPr lang="en" sz="1400" b="0">
                <a:latin typeface="Lato"/>
                <a:ea typeface="Lato"/>
                <a:cs typeface="Lato"/>
                <a:sym typeface="Lato"/>
              </a:rPr>
              <a:t> </a:t>
            </a:r>
            <a:endParaRPr sz="1400" b="0">
              <a:latin typeface="Lato"/>
              <a:ea typeface="Lato"/>
              <a:cs typeface="Lato"/>
              <a:sym typeface="Lato"/>
            </a:endParaRPr>
          </a:p>
        </p:txBody>
      </p:sp>
      <p:sp>
        <p:nvSpPr>
          <p:cNvPr id="61" name="Google Shape;61;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109" name="Google Shape;10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What’s the impact of number of supported languages on App’s rating?</a:t>
            </a:r>
            <a:br>
              <a:rPr lang="en" b="1" dirty="0"/>
            </a:br>
            <a:endParaRPr sz="1400" b="1" dirty="0"/>
          </a:p>
          <a:p>
            <a:pPr marL="914400" lvl="1" indent="-317500" algn="l" rtl="0">
              <a:spcBef>
                <a:spcPts val="0"/>
              </a:spcBef>
              <a:spcAft>
                <a:spcPts val="0"/>
              </a:spcAft>
              <a:buSzPts val="1400"/>
              <a:buChar char="○"/>
            </a:pPr>
            <a:r>
              <a:rPr lang="en" dirty="0"/>
              <a:t>Tools: Hive, Spark</a:t>
            </a:r>
            <a:endParaRPr dirty="0"/>
          </a:p>
          <a:p>
            <a:pPr marL="914400" lvl="1" indent="-317500" algn="l" rtl="0">
              <a:spcBef>
                <a:spcPts val="0"/>
              </a:spcBef>
              <a:spcAft>
                <a:spcPts val="0"/>
              </a:spcAft>
              <a:buSzPts val="1400"/>
              <a:buChar char="○"/>
            </a:pPr>
            <a:r>
              <a:rPr lang="en" dirty="0"/>
              <a:t>Columns for analytics: id, lang_num, user_rating(_ver), rating_count(_tot/_ver)</a:t>
            </a:r>
            <a:endParaRPr dirty="0"/>
          </a:p>
          <a:p>
            <a:pPr marL="914400" lvl="1" indent="-317500" algn="l" rtl="0">
              <a:spcBef>
                <a:spcPts val="0"/>
              </a:spcBef>
              <a:spcAft>
                <a:spcPts val="0"/>
              </a:spcAft>
              <a:buSzPts val="1400"/>
              <a:buChar char="○"/>
            </a:pPr>
            <a:r>
              <a:rPr lang="en" dirty="0"/>
              <a:t>Hypothesis: </a:t>
            </a:r>
            <a:r>
              <a:rPr lang="en" dirty="0">
                <a:solidFill>
                  <a:srgbClr val="5E696C"/>
                </a:solidFill>
                <a:latin typeface="Arial"/>
                <a:ea typeface="Arial"/>
                <a:cs typeface="Arial"/>
                <a:sym typeface="Arial"/>
              </a:rPr>
              <a:t>The more number of supported languages will lead to more users</a:t>
            </a:r>
            <a:endParaRPr dirty="0">
              <a:solidFill>
                <a:srgbClr val="5E696C"/>
              </a:solidFill>
              <a:latin typeface="Arial"/>
              <a:ea typeface="Arial"/>
              <a:cs typeface="Arial"/>
              <a:sym typeface="Arial"/>
            </a:endParaRPr>
          </a:p>
          <a:p>
            <a:pPr marL="914400" lvl="1" indent="-317500" algn="l" rtl="0">
              <a:spcBef>
                <a:spcPts val="0"/>
              </a:spcBef>
              <a:spcAft>
                <a:spcPts val="0"/>
              </a:spcAft>
              <a:buClr>
                <a:srgbClr val="5E696C"/>
              </a:buClr>
              <a:buSzPts val="1400"/>
              <a:buFont typeface="Arial"/>
              <a:buChar char="○"/>
            </a:pPr>
            <a:r>
              <a:rPr lang="en" dirty="0">
                <a:solidFill>
                  <a:srgbClr val="5E696C"/>
                </a:solidFill>
                <a:latin typeface="Arial"/>
                <a:ea typeface="Arial"/>
                <a:cs typeface="Arial"/>
                <a:sym typeface="Arial"/>
              </a:rPr>
              <a:t>Description: The A</a:t>
            </a:r>
            <a:r>
              <a:rPr lang="en-US" dirty="0">
                <a:solidFill>
                  <a:srgbClr val="5E696C"/>
                </a:solidFill>
                <a:latin typeface="Arial"/>
                <a:ea typeface="Arial"/>
                <a:cs typeface="Arial"/>
                <a:sym typeface="Arial"/>
              </a:rPr>
              <a:t>pp</a:t>
            </a:r>
            <a:r>
              <a:rPr lang="en" dirty="0">
                <a:solidFill>
                  <a:srgbClr val="5E696C"/>
                </a:solidFill>
                <a:latin typeface="Arial"/>
                <a:ea typeface="Arial"/>
                <a:cs typeface="Arial"/>
                <a:sym typeface="Arial"/>
              </a:rPr>
              <a:t> could be promoted to more countries, if it have the more supported languages. And it may </a:t>
            </a:r>
            <a:r>
              <a:rPr lang="en-US" dirty="0">
                <a:solidFill>
                  <a:srgbClr val="5E696C"/>
                </a:solidFill>
                <a:latin typeface="Arial"/>
                <a:ea typeface="Arial"/>
                <a:cs typeface="Arial"/>
                <a:sym typeface="Arial"/>
              </a:rPr>
              <a:t>or may not </a:t>
            </a:r>
            <a:r>
              <a:rPr lang="en" dirty="0">
                <a:solidFill>
                  <a:srgbClr val="5E696C"/>
                </a:solidFill>
                <a:latin typeface="Arial"/>
                <a:ea typeface="Arial"/>
                <a:cs typeface="Arial"/>
                <a:sym typeface="Arial"/>
              </a:rPr>
              <a:t>lead to more users to download the A</a:t>
            </a:r>
            <a:r>
              <a:rPr lang="en-US" dirty="0">
                <a:solidFill>
                  <a:srgbClr val="5E696C"/>
                </a:solidFill>
                <a:latin typeface="Arial"/>
                <a:ea typeface="Arial"/>
                <a:cs typeface="Arial"/>
                <a:sym typeface="Arial"/>
              </a:rPr>
              <a:t>pp</a:t>
            </a:r>
            <a:r>
              <a:rPr lang="en" dirty="0">
                <a:solidFill>
                  <a:srgbClr val="5E696C"/>
                </a:solidFill>
                <a:latin typeface="Arial"/>
                <a:ea typeface="Arial"/>
                <a:cs typeface="Arial"/>
                <a:sym typeface="Arial"/>
              </a:rPr>
              <a:t>. We would compare the rating / </a:t>
            </a:r>
            <a:r>
              <a:rPr lang="en-US" dirty="0">
                <a:solidFill>
                  <a:srgbClr val="5E696C"/>
                </a:solidFill>
                <a:latin typeface="Arial"/>
                <a:ea typeface="Arial"/>
                <a:cs typeface="Arial"/>
                <a:sym typeface="Arial"/>
              </a:rPr>
              <a:t>rating </a:t>
            </a:r>
            <a:r>
              <a:rPr lang="en" dirty="0">
                <a:solidFill>
                  <a:srgbClr val="5E696C"/>
                </a:solidFill>
                <a:latin typeface="Arial"/>
                <a:ea typeface="Arial"/>
                <a:cs typeface="Arial"/>
                <a:sym typeface="Arial"/>
              </a:rPr>
              <a:t>count of different A</a:t>
            </a:r>
            <a:r>
              <a:rPr lang="en-US" dirty="0" err="1">
                <a:solidFill>
                  <a:srgbClr val="5E696C"/>
                </a:solidFill>
                <a:latin typeface="Arial"/>
                <a:ea typeface="Arial"/>
                <a:cs typeface="Arial"/>
                <a:sym typeface="Arial"/>
              </a:rPr>
              <a:t>pps</a:t>
            </a:r>
            <a:r>
              <a:rPr lang="en" dirty="0">
                <a:solidFill>
                  <a:srgbClr val="5E696C"/>
                </a:solidFill>
                <a:latin typeface="Arial"/>
                <a:ea typeface="Arial"/>
                <a:cs typeface="Arial"/>
                <a:sym typeface="Arial"/>
              </a:rPr>
              <a:t>. And </a:t>
            </a:r>
            <a:r>
              <a:rPr lang="en-US" dirty="0">
                <a:solidFill>
                  <a:srgbClr val="5E696C"/>
                </a:solidFill>
                <a:latin typeface="Arial"/>
                <a:ea typeface="Arial"/>
                <a:cs typeface="Arial"/>
                <a:sym typeface="Arial"/>
              </a:rPr>
              <a:t>see if</a:t>
            </a:r>
            <a:r>
              <a:rPr lang="en" dirty="0">
                <a:solidFill>
                  <a:srgbClr val="5E696C"/>
                </a:solidFill>
                <a:latin typeface="Arial"/>
                <a:ea typeface="Arial"/>
                <a:cs typeface="Arial"/>
                <a:sym typeface="Arial"/>
              </a:rPr>
              <a:t> it will show the difference between the similar A</a:t>
            </a:r>
            <a:r>
              <a:rPr lang="en-US" dirty="0" err="1">
                <a:solidFill>
                  <a:srgbClr val="5E696C"/>
                </a:solidFill>
                <a:latin typeface="Arial"/>
                <a:ea typeface="Arial"/>
                <a:cs typeface="Arial"/>
                <a:sym typeface="Arial"/>
              </a:rPr>
              <a:t>pps</a:t>
            </a:r>
            <a:r>
              <a:rPr lang="en" dirty="0">
                <a:solidFill>
                  <a:srgbClr val="5E696C"/>
                </a:solidFill>
                <a:latin typeface="Arial"/>
                <a:ea typeface="Arial"/>
                <a:cs typeface="Arial"/>
                <a:sym typeface="Arial"/>
              </a:rPr>
              <a:t> with different </a:t>
            </a:r>
            <a:r>
              <a:rPr lang="en-US" dirty="0">
                <a:solidFill>
                  <a:srgbClr val="5E696C"/>
                </a:solidFill>
                <a:latin typeface="Arial"/>
                <a:ea typeface="Arial"/>
                <a:cs typeface="Arial"/>
                <a:sym typeface="Arial"/>
              </a:rPr>
              <a:t>number of supported languages. Therefore, we can tell the impact of numbers of supported languages on App’s rating.</a:t>
            </a:r>
            <a:endParaRPr dirty="0"/>
          </a:p>
        </p:txBody>
      </p:sp>
      <p:sp>
        <p:nvSpPr>
          <p:cNvPr id="110" name="Google Shape;110;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10</a:t>
            </a:fld>
            <a:endParaRPr>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25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Columns Analytics</a:t>
            </a:r>
            <a:endParaRPr/>
          </a:p>
        </p:txBody>
      </p:sp>
      <p:sp>
        <p:nvSpPr>
          <p:cNvPr id="123" name="Google Shape;123;p22"/>
          <p:cNvSpPr txBox="1">
            <a:spLocks noGrp="1"/>
          </p:cNvSpPr>
          <p:nvPr>
            <p:ph type="body" idx="1"/>
          </p:nvPr>
        </p:nvSpPr>
        <p:spPr>
          <a:xfrm>
            <a:off x="380150" y="831825"/>
            <a:ext cx="8621100" cy="4018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sz="1600"/>
              <a:t>"id" : App ID</a:t>
            </a:r>
            <a:endParaRPr sz="1600"/>
          </a:p>
          <a:p>
            <a:pPr marL="457200" lvl="0" indent="-330200" algn="l" rtl="0">
              <a:spcBef>
                <a:spcPts val="0"/>
              </a:spcBef>
              <a:spcAft>
                <a:spcPts val="0"/>
              </a:spcAft>
              <a:buSzPts val="1600"/>
              <a:buAutoNum type="arabicPeriod"/>
            </a:pPr>
            <a:r>
              <a:rPr lang="en" sz="1600"/>
              <a:t>"track_name": App Name</a:t>
            </a:r>
            <a:endParaRPr sz="1600"/>
          </a:p>
          <a:p>
            <a:pPr marL="457200" lvl="0" indent="-330200" algn="l" rtl="0">
              <a:spcBef>
                <a:spcPts val="0"/>
              </a:spcBef>
              <a:spcAft>
                <a:spcPts val="0"/>
              </a:spcAft>
              <a:buSzPts val="1600"/>
              <a:buAutoNum type="arabicPeriod"/>
            </a:pPr>
            <a:r>
              <a:rPr lang="en" sz="1600"/>
              <a:t>"size_bytes": Size (in Bytes)</a:t>
            </a:r>
            <a:endParaRPr sz="1600"/>
          </a:p>
          <a:p>
            <a:pPr marL="457200" lvl="0" indent="-330200" algn="l" rtl="0">
              <a:spcBef>
                <a:spcPts val="0"/>
              </a:spcBef>
              <a:spcAft>
                <a:spcPts val="0"/>
              </a:spcAft>
              <a:buSzPts val="1600"/>
              <a:buAutoNum type="arabicPeriod"/>
            </a:pPr>
            <a:r>
              <a:rPr lang="en" sz="1600"/>
              <a:t>"price": Price amount</a:t>
            </a:r>
            <a:endParaRPr sz="1600"/>
          </a:p>
          <a:p>
            <a:pPr marL="457200" lvl="0" indent="-330200" algn="l" rtl="0">
              <a:spcBef>
                <a:spcPts val="0"/>
              </a:spcBef>
              <a:spcAft>
                <a:spcPts val="0"/>
              </a:spcAft>
              <a:buSzPts val="1600"/>
              <a:buAutoNum type="arabicPeriod"/>
            </a:pPr>
            <a:r>
              <a:rPr lang="en" sz="1600"/>
              <a:t>"rating_count_tot": User Rating counts (for all version)</a:t>
            </a:r>
            <a:endParaRPr sz="1600"/>
          </a:p>
          <a:p>
            <a:pPr marL="457200" lvl="0" indent="-330200" algn="l" rtl="0">
              <a:spcBef>
                <a:spcPts val="0"/>
              </a:spcBef>
              <a:spcAft>
                <a:spcPts val="0"/>
              </a:spcAft>
              <a:buSzPts val="1600"/>
              <a:buAutoNum type="arabicPeriod"/>
            </a:pPr>
            <a:r>
              <a:rPr lang="en" sz="1600"/>
              <a:t>"rating_count_ver": User Rating counts (for current version)</a:t>
            </a:r>
            <a:endParaRPr sz="1600"/>
          </a:p>
          <a:p>
            <a:pPr marL="457200" lvl="0" indent="-330200" algn="l" rtl="0">
              <a:spcBef>
                <a:spcPts val="0"/>
              </a:spcBef>
              <a:spcAft>
                <a:spcPts val="0"/>
              </a:spcAft>
              <a:buSzPts val="1600"/>
              <a:buAutoNum type="arabicPeriod"/>
            </a:pPr>
            <a:r>
              <a:rPr lang="en" sz="1600"/>
              <a:t>"user_rating" : Average User Rating value (for all version)</a:t>
            </a:r>
            <a:endParaRPr sz="1600"/>
          </a:p>
          <a:p>
            <a:pPr marL="457200" lvl="0" indent="-330200" algn="l" rtl="0">
              <a:spcBef>
                <a:spcPts val="0"/>
              </a:spcBef>
              <a:spcAft>
                <a:spcPts val="0"/>
              </a:spcAft>
              <a:buSzPts val="1600"/>
              <a:buAutoNum type="arabicPeriod"/>
            </a:pPr>
            <a:r>
              <a:rPr lang="en" sz="1600"/>
              <a:t>"user_rating_ver": Average User Rating value (for current version)</a:t>
            </a:r>
            <a:endParaRPr sz="1600"/>
          </a:p>
          <a:p>
            <a:pPr marL="457200" lvl="0" indent="-330200" algn="l" rtl="0">
              <a:spcBef>
                <a:spcPts val="0"/>
              </a:spcBef>
              <a:spcAft>
                <a:spcPts val="0"/>
              </a:spcAft>
              <a:buSzPts val="1600"/>
              <a:buAutoNum type="arabicPeriod"/>
            </a:pPr>
            <a:r>
              <a:rPr lang="en" sz="1600"/>
              <a:t>"prime_genre": Primary Genre</a:t>
            </a:r>
            <a:endParaRPr sz="1600"/>
          </a:p>
          <a:p>
            <a:pPr marL="457200" lvl="0" indent="-330200" algn="l" rtl="0">
              <a:spcBef>
                <a:spcPts val="0"/>
              </a:spcBef>
              <a:spcAft>
                <a:spcPts val="0"/>
              </a:spcAft>
              <a:buSzPts val="1600"/>
              <a:buAutoNum type="arabicPeriod"/>
            </a:pPr>
            <a:r>
              <a:rPr lang="en" sz="1600"/>
              <a:t>"sup_devices_num": Number of supporting devices</a:t>
            </a:r>
            <a:endParaRPr sz="1600"/>
          </a:p>
          <a:p>
            <a:pPr marL="457200" lvl="0" indent="-330200" algn="l" rtl="0">
              <a:spcBef>
                <a:spcPts val="0"/>
              </a:spcBef>
              <a:spcAft>
                <a:spcPts val="0"/>
              </a:spcAft>
              <a:buSzPts val="1600"/>
              <a:buAutoNum type="arabicPeriod"/>
            </a:pPr>
            <a:r>
              <a:rPr lang="en" sz="1600"/>
              <a:t>"ipadSc_urls_num": Number of screenshots shown for display</a:t>
            </a:r>
            <a:endParaRPr sz="1600"/>
          </a:p>
          <a:p>
            <a:pPr marL="457200" lvl="0" indent="-330200" algn="l" rtl="0">
              <a:spcBef>
                <a:spcPts val="0"/>
              </a:spcBef>
              <a:spcAft>
                <a:spcPts val="0"/>
              </a:spcAft>
              <a:buSzPts val="1600"/>
              <a:buAutoNum type="arabicPeriod"/>
            </a:pPr>
            <a:r>
              <a:rPr lang="en" sz="1600"/>
              <a:t>"lang_num": Number of supported languages</a:t>
            </a:r>
            <a:endParaRPr sz="1600"/>
          </a:p>
        </p:txBody>
      </p:sp>
      <p:sp>
        <p:nvSpPr>
          <p:cNvPr id="124" name="Google Shape;124;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11</a:t>
            </a:fld>
            <a:endParaRPr>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Apps ID</a:t>
            </a:r>
            <a:endParaRPr/>
          </a:p>
        </p:txBody>
      </p:sp>
      <p:sp>
        <p:nvSpPr>
          <p:cNvPr id="130" name="Google Shape;130;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id</a:t>
            </a:r>
            <a:endParaRPr/>
          </a:p>
          <a:p>
            <a:pPr marL="457200" lvl="0" indent="-342900" algn="l" rtl="0">
              <a:spcBef>
                <a:spcPts val="0"/>
              </a:spcBef>
              <a:spcAft>
                <a:spcPts val="0"/>
              </a:spcAft>
              <a:buSzPts val="1800"/>
              <a:buChar char="●"/>
            </a:pPr>
            <a:r>
              <a:rPr lang="en"/>
              <a:t>Number of Distinct value of  column: 7197</a:t>
            </a:r>
            <a:endParaRPr/>
          </a:p>
          <a:p>
            <a:pPr marL="457200" lvl="0" indent="-342900" algn="l" rtl="0">
              <a:spcBef>
                <a:spcPts val="0"/>
              </a:spcBef>
              <a:spcAft>
                <a:spcPts val="0"/>
              </a:spcAft>
              <a:buSzPts val="1800"/>
              <a:buChar char="●"/>
            </a:pPr>
            <a:r>
              <a:rPr lang="en"/>
              <a:t>Representative number of each Apps in App store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2" name="Google Shape;132;p23"/>
          <p:cNvPicPr preferRelativeResize="0"/>
          <p:nvPr/>
        </p:nvPicPr>
        <p:blipFill>
          <a:blip r:embed="rId3">
            <a:alphaModFix/>
          </a:blip>
          <a:stretch>
            <a:fillRect/>
          </a:stretch>
        </p:blipFill>
        <p:spPr>
          <a:xfrm>
            <a:off x="6079629" y="1962204"/>
            <a:ext cx="2752675" cy="275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Apps Name</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track_name</a:t>
            </a:r>
            <a:endParaRPr/>
          </a:p>
          <a:p>
            <a:pPr marL="457200" lvl="0" indent="-342900" algn="l" rtl="0">
              <a:spcBef>
                <a:spcPts val="0"/>
              </a:spcBef>
              <a:spcAft>
                <a:spcPts val="0"/>
              </a:spcAft>
              <a:buSzPts val="1800"/>
              <a:buChar char="●"/>
            </a:pPr>
            <a:r>
              <a:rPr lang="en"/>
              <a:t>Number of Distinct value of  column: 7197</a:t>
            </a:r>
            <a:endParaRPr/>
          </a:p>
        </p:txBody>
      </p:sp>
      <p:sp>
        <p:nvSpPr>
          <p:cNvPr id="139" name="Google Shape;13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40" name="Google Shape;140;p24"/>
          <p:cNvPicPr preferRelativeResize="0"/>
          <p:nvPr/>
        </p:nvPicPr>
        <p:blipFill>
          <a:blip r:embed="rId3">
            <a:alphaModFix/>
          </a:blip>
          <a:stretch>
            <a:fillRect/>
          </a:stretch>
        </p:blipFill>
        <p:spPr>
          <a:xfrm>
            <a:off x="0" y="2989438"/>
            <a:ext cx="9144000" cy="166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Size of Apps</a:t>
            </a:r>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Column Name: size_bytes</a:t>
            </a:r>
            <a:endParaRPr dirty="0"/>
          </a:p>
          <a:p>
            <a:pPr marL="457200" lvl="0" indent="-342900" algn="l" rtl="0">
              <a:spcBef>
                <a:spcPts val="0"/>
              </a:spcBef>
              <a:spcAft>
                <a:spcPts val="0"/>
              </a:spcAft>
              <a:buSzPts val="1800"/>
              <a:buChar char="●"/>
            </a:pPr>
            <a:r>
              <a:rPr lang="en" dirty="0"/>
              <a:t>Total rows: 7197</a:t>
            </a:r>
            <a:endParaRPr dirty="0"/>
          </a:p>
          <a:p>
            <a:pPr marL="457200" lvl="0" indent="-342900" algn="l" rtl="0">
              <a:spcBef>
                <a:spcPts val="0"/>
              </a:spcBef>
              <a:spcAft>
                <a:spcPts val="0"/>
              </a:spcAft>
              <a:buSzPts val="1800"/>
              <a:buChar char="●"/>
            </a:pPr>
            <a:r>
              <a:rPr lang="en" dirty="0"/>
              <a:t>Number of Distinct value of  column: 7107</a:t>
            </a:r>
            <a:endParaRPr dirty="0"/>
          </a:p>
          <a:p>
            <a:pPr marL="457200" lvl="0" indent="-342900" algn="l" rtl="0">
              <a:spcBef>
                <a:spcPts val="0"/>
              </a:spcBef>
              <a:spcAft>
                <a:spcPts val="0"/>
              </a:spcAft>
              <a:buSzPts val="1800"/>
              <a:buChar char="●"/>
            </a:pPr>
            <a:r>
              <a:rPr lang="en" dirty="0"/>
              <a:t>Min Value: 589824</a:t>
            </a:r>
            <a:r>
              <a:rPr lang="en" dirty="0">
                <a:solidFill>
                  <a:srgbClr val="000000"/>
                </a:solidFill>
              </a:rPr>
              <a:t> </a:t>
            </a:r>
            <a:r>
              <a:rPr lang="en" dirty="0">
                <a:solidFill>
                  <a:srgbClr val="FF0000"/>
                </a:solidFill>
              </a:rPr>
              <a:t> </a:t>
            </a:r>
            <a:r>
              <a:rPr lang="en" dirty="0"/>
              <a:t>Bytes     (</a:t>
            </a:r>
            <a:r>
              <a:rPr lang="en" dirty="0">
                <a:solidFill>
                  <a:srgbClr val="FF0000"/>
                </a:solidFill>
              </a:rPr>
              <a:t>0.589MB</a:t>
            </a:r>
            <a:r>
              <a:rPr lang="en" dirty="0"/>
              <a:t>)</a:t>
            </a:r>
            <a:endParaRPr dirty="0"/>
          </a:p>
          <a:p>
            <a:pPr marL="457200" lvl="0" indent="-342900" algn="l" rtl="0">
              <a:spcBef>
                <a:spcPts val="0"/>
              </a:spcBef>
              <a:spcAft>
                <a:spcPts val="0"/>
              </a:spcAft>
              <a:buSzPts val="1800"/>
              <a:buChar char="●"/>
            </a:pPr>
            <a:r>
              <a:rPr lang="en" dirty="0"/>
              <a:t>Max Value: 4025969664</a:t>
            </a:r>
            <a:r>
              <a:rPr lang="en" dirty="0">
                <a:solidFill>
                  <a:srgbClr val="FF0000"/>
                </a:solidFill>
              </a:rPr>
              <a:t>  </a:t>
            </a:r>
            <a:r>
              <a:rPr lang="en" dirty="0"/>
              <a:t>Bytes	(</a:t>
            </a:r>
            <a:r>
              <a:rPr lang="en" dirty="0">
                <a:solidFill>
                  <a:srgbClr val="FF0000"/>
                </a:solidFill>
              </a:rPr>
              <a:t>4.0259GB</a:t>
            </a:r>
            <a:r>
              <a:rPr lang="en" dirty="0"/>
              <a:t>)</a:t>
            </a:r>
            <a:endParaRPr dirty="0"/>
          </a:p>
          <a:p>
            <a:pPr marL="457200" lvl="0" indent="-342900" algn="l" rtl="0">
              <a:spcBef>
                <a:spcPts val="0"/>
              </a:spcBef>
              <a:spcAft>
                <a:spcPts val="0"/>
              </a:spcAft>
              <a:buSzPts val="1800"/>
              <a:buChar char="●"/>
            </a:pPr>
            <a:r>
              <a:rPr lang="en" dirty="0"/>
              <a:t>Average Value: 1.99134453825066E8    (</a:t>
            </a:r>
            <a:r>
              <a:rPr lang="en" dirty="0">
                <a:solidFill>
                  <a:srgbClr val="FF0000"/>
                </a:solidFill>
              </a:rPr>
              <a:t>199.13MB</a:t>
            </a:r>
            <a:r>
              <a:rPr lang="en" dirty="0"/>
              <a:t>)</a:t>
            </a:r>
            <a:endParaRPr dirty="0"/>
          </a:p>
          <a:p>
            <a:pPr marL="457200" lvl="0" indent="-342900" algn="l" rtl="0">
              <a:spcBef>
                <a:spcPts val="0"/>
              </a:spcBef>
              <a:spcAft>
                <a:spcPts val="0"/>
              </a:spcAft>
              <a:buSzPts val="1800"/>
              <a:buChar char="●"/>
            </a:pPr>
            <a:r>
              <a:rPr lang="en" dirty="0"/>
              <a:t>Number of Null value: 0 (No null data) </a:t>
            </a:r>
          </a:p>
          <a:p>
            <a:pPr marL="457200" lvl="0" indent="-342900" algn="l" rtl="0">
              <a:spcBef>
                <a:spcPts val="0"/>
              </a:spcBef>
              <a:spcAft>
                <a:spcPts val="0"/>
              </a:spcAft>
              <a:buSzPts val="1800"/>
              <a:buChar char="●"/>
            </a:pPr>
            <a:r>
              <a:rPr lang="en" dirty="0">
                <a:solidFill>
                  <a:srgbClr val="FF0000"/>
                </a:solidFill>
              </a:rPr>
              <a:t>Al</a:t>
            </a:r>
            <a:r>
              <a:rPr lang="en-US" dirty="0">
                <a:solidFill>
                  <a:srgbClr val="FF0000"/>
                </a:solidFill>
              </a:rPr>
              <a:t>l top 10 big size Apps are Games and it’s Paid Apps</a:t>
            </a:r>
            <a:br>
              <a:rPr lang="en-US" dirty="0"/>
            </a:br>
            <a:endParaRPr dirty="0"/>
          </a:p>
        </p:txBody>
      </p:sp>
      <p:sp>
        <p:nvSpPr>
          <p:cNvPr id="147" name="Google Shape;147;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Size of App Cont.</a:t>
            </a:r>
            <a:endParaRPr/>
          </a:p>
        </p:txBody>
      </p:sp>
      <p:sp>
        <p:nvSpPr>
          <p:cNvPr id="153" name="Google Shape;153;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Top 10 Values: </a:t>
            </a:r>
            <a:endParaRPr/>
          </a:p>
          <a:p>
            <a:pPr marL="457200" lvl="0" indent="0" algn="l" rtl="0">
              <a:spcBef>
                <a:spcPts val="1600"/>
              </a:spcBef>
              <a:spcAft>
                <a:spcPts val="1600"/>
              </a:spcAft>
              <a:buNone/>
            </a:pPr>
            <a:r>
              <a:rPr lang="en"/>
              <a:t>4025969664</a:t>
            </a:r>
            <a:br>
              <a:rPr lang="en"/>
            </a:br>
            <a:r>
              <a:rPr lang="en"/>
              <a:t>3975609344</a:t>
            </a:r>
            <a:br>
              <a:rPr lang="en"/>
            </a:br>
            <a:r>
              <a:rPr lang="en"/>
              <a:t>3968637952</a:t>
            </a:r>
            <a:br>
              <a:rPr lang="en"/>
            </a:br>
            <a:r>
              <a:rPr lang="en"/>
              <a:t>3956326400</a:t>
            </a:r>
            <a:br>
              <a:rPr lang="en"/>
            </a:br>
            <a:r>
              <a:rPr lang="en"/>
              <a:t>3896109056</a:t>
            </a:r>
            <a:br>
              <a:rPr lang="en"/>
            </a:br>
            <a:r>
              <a:rPr lang="en"/>
              <a:t>3860406272</a:t>
            </a:r>
            <a:br>
              <a:rPr lang="en"/>
            </a:br>
            <a:r>
              <a:rPr lang="en"/>
              <a:t>3856588800</a:t>
            </a:r>
            <a:br>
              <a:rPr lang="en"/>
            </a:br>
            <a:r>
              <a:rPr lang="en"/>
              <a:t>3646993408</a:t>
            </a:r>
            <a:br>
              <a:rPr lang="en"/>
            </a:br>
            <a:r>
              <a:rPr lang="en"/>
              <a:t>3521220608</a:t>
            </a:r>
            <a:br>
              <a:rPr lang="en"/>
            </a:br>
            <a:r>
              <a:rPr lang="en"/>
              <a:t>3508826112</a:t>
            </a:r>
            <a:endParaRPr/>
          </a:p>
        </p:txBody>
      </p:sp>
      <p:sp>
        <p:nvSpPr>
          <p:cNvPr id="154" name="Google Shape;154;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55" name="Google Shape;155;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Each of Top 10 values’ Percentage in Total:</a:t>
            </a:r>
            <a:endParaRPr/>
          </a:p>
          <a:p>
            <a:pPr marL="457200" lvl="0" indent="0" algn="l" rtl="0">
              <a:spcBef>
                <a:spcPts val="1600"/>
              </a:spcBef>
              <a:spcAft>
                <a:spcPts val="1600"/>
              </a:spcAft>
              <a:buNone/>
            </a:pPr>
            <a:r>
              <a:rPr lang="en"/>
              <a:t>0.0028091348536681774  (0.2809%)</a:t>
            </a:r>
            <a:br>
              <a:rPr lang="en"/>
            </a:br>
            <a:r>
              <a:rPr lang="en"/>
              <a:t>0.0027739957587517676  (0.2773%)</a:t>
            </a:r>
            <a:br>
              <a:rPr lang="en"/>
            </a:br>
            <a:r>
              <a:rPr lang="en"/>
              <a:t>0.002769131444839793     (0.2769%)</a:t>
            </a:r>
            <a:br>
              <a:rPr lang="en"/>
            </a:br>
            <a:r>
              <a:rPr lang="en"/>
              <a:t>0.0027605410150272677  (0.2761%)</a:t>
            </a:r>
            <a:br>
              <a:rPr lang="en"/>
            </a:br>
            <a:r>
              <a:rPr lang="en"/>
              <a:t>0.0027185241460631684  (0.2719%)</a:t>
            </a:r>
            <a:br>
              <a:rPr lang="en"/>
            </a:br>
            <a:r>
              <a:rPr lang="en"/>
              <a:t>0.0026936123997566303  (0.2694%)</a:t>
            </a:r>
            <a:br>
              <a:rPr lang="en"/>
            </a:br>
            <a:r>
              <a:rPr lang="en"/>
              <a:t>0.0026909487449000144  (0.2691%)</a:t>
            </a:r>
            <a:br>
              <a:rPr lang="en"/>
            </a:br>
            <a:r>
              <a:rPr lang="en"/>
              <a:t>0.002544702804176641     (0.2545%)</a:t>
            </a:r>
            <a:br>
              <a:rPr lang="en"/>
            </a:br>
            <a:r>
              <a:rPr lang="en"/>
              <a:t>0.0024569443793472784  (0.2457%)</a:t>
            </a:r>
            <a:br>
              <a:rPr lang="en"/>
            </a:br>
            <a:r>
              <a:rPr lang="en"/>
              <a:t>0.002448296075059596     (0.2448%)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of Apps</a:t>
            </a:r>
            <a:endParaRPr/>
          </a:p>
        </p:txBody>
      </p:sp>
      <p:sp>
        <p:nvSpPr>
          <p:cNvPr id="161" name="Google Shape;16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Column Name: price</a:t>
            </a:r>
            <a:endParaRPr dirty="0"/>
          </a:p>
          <a:p>
            <a:pPr marL="457200" lvl="0" indent="-342900" algn="l" rtl="0">
              <a:spcBef>
                <a:spcPts val="0"/>
              </a:spcBef>
              <a:spcAft>
                <a:spcPts val="0"/>
              </a:spcAft>
              <a:buSzPts val="1800"/>
              <a:buChar char="●"/>
            </a:pPr>
            <a:r>
              <a:rPr lang="en" dirty="0"/>
              <a:t>Number of Distinct value of  column: 36</a:t>
            </a:r>
            <a:endParaRPr dirty="0"/>
          </a:p>
          <a:p>
            <a:pPr marL="457200" lvl="0" indent="-342900" algn="l" rtl="0">
              <a:spcBef>
                <a:spcPts val="0"/>
              </a:spcBef>
              <a:spcAft>
                <a:spcPts val="0"/>
              </a:spcAft>
              <a:buSzPts val="1800"/>
              <a:buChar char="●"/>
            </a:pPr>
            <a:r>
              <a:rPr lang="en" dirty="0"/>
              <a:t>Min Value: </a:t>
            </a:r>
            <a:r>
              <a:rPr lang="en" dirty="0">
                <a:solidFill>
                  <a:schemeClr val="dk1"/>
                </a:solidFill>
              </a:rPr>
              <a:t>0.0</a:t>
            </a:r>
            <a:r>
              <a:rPr lang="en" dirty="0"/>
              <a:t> USD</a:t>
            </a:r>
            <a:endParaRPr dirty="0"/>
          </a:p>
          <a:p>
            <a:pPr marL="457200" lvl="0" indent="-342900" algn="l" rtl="0">
              <a:spcBef>
                <a:spcPts val="0"/>
              </a:spcBef>
              <a:spcAft>
                <a:spcPts val="0"/>
              </a:spcAft>
              <a:buSzPts val="1800"/>
              <a:buChar char="●"/>
            </a:pPr>
            <a:r>
              <a:rPr lang="en" dirty="0"/>
              <a:t>Max Value: </a:t>
            </a:r>
            <a:r>
              <a:rPr lang="en" dirty="0">
                <a:solidFill>
                  <a:schemeClr val="dk1"/>
                </a:solidFill>
              </a:rPr>
              <a:t>299.99</a:t>
            </a:r>
            <a:r>
              <a:rPr lang="en" dirty="0">
                <a:solidFill>
                  <a:srgbClr val="5E696C"/>
                </a:solidFill>
              </a:rPr>
              <a:t> USD</a:t>
            </a:r>
            <a:endParaRPr dirty="0"/>
          </a:p>
          <a:p>
            <a:pPr marL="457200" lvl="0" indent="-342900" algn="l" rtl="0">
              <a:spcBef>
                <a:spcPts val="0"/>
              </a:spcBef>
              <a:spcAft>
                <a:spcPts val="0"/>
              </a:spcAft>
              <a:buSzPts val="1800"/>
              <a:buChar char="●"/>
            </a:pPr>
            <a:r>
              <a:rPr lang="en" dirty="0"/>
              <a:t>Average Value: </a:t>
            </a:r>
            <a:r>
              <a:rPr lang="en" dirty="0">
                <a:solidFill>
                  <a:srgbClr val="5E696C"/>
                </a:solidFill>
              </a:rPr>
              <a:t>1.7262178464815057</a:t>
            </a:r>
            <a:endParaRPr dirty="0">
              <a:solidFill>
                <a:srgbClr val="5E696C"/>
              </a:solidFill>
            </a:endParaRPr>
          </a:p>
          <a:p>
            <a:pPr marL="457200" lvl="0" indent="-342900" algn="l" rtl="0">
              <a:spcBef>
                <a:spcPts val="0"/>
              </a:spcBef>
              <a:spcAft>
                <a:spcPts val="0"/>
              </a:spcAft>
              <a:buSzPts val="1800"/>
              <a:buChar char="●"/>
            </a:pPr>
            <a:r>
              <a:rPr lang="en" dirty="0"/>
              <a:t>Number of Null value: 0 (No null data)</a:t>
            </a:r>
            <a:endParaRPr dirty="0"/>
          </a:p>
          <a:p>
            <a:pPr marL="457200" lvl="0" indent="-342900" algn="l" rtl="0">
              <a:spcBef>
                <a:spcPts val="0"/>
              </a:spcBef>
              <a:spcAft>
                <a:spcPts val="0"/>
              </a:spcAft>
              <a:buSzPts val="1800"/>
              <a:buChar char="●"/>
            </a:pPr>
            <a:r>
              <a:rPr lang="en" dirty="0">
                <a:solidFill>
                  <a:srgbClr val="FF0000"/>
                </a:solidFill>
              </a:rPr>
              <a:t>Free Apps Number: 4056</a:t>
            </a:r>
            <a:br>
              <a:rPr lang="en" dirty="0">
                <a:solidFill>
                  <a:srgbClr val="FF0000"/>
                </a:solidFill>
              </a:rPr>
            </a:br>
            <a:r>
              <a:rPr lang="en" dirty="0">
                <a:solidFill>
                  <a:srgbClr val="FF0000"/>
                </a:solidFill>
              </a:rPr>
              <a:t>Paid Apps Number: 3141</a:t>
            </a:r>
            <a:endParaRPr dirty="0">
              <a:solidFill>
                <a:srgbClr val="FF0000"/>
              </a:solidFill>
            </a:endParaRPr>
          </a:p>
        </p:txBody>
      </p:sp>
      <p:sp>
        <p:nvSpPr>
          <p:cNvPr id="162" name="Google Shape;162;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 of Apps Cont.</a:t>
            </a:r>
            <a:endParaRPr/>
          </a:p>
        </p:txBody>
      </p:sp>
      <p:sp>
        <p:nvSpPr>
          <p:cNvPr id="168" name="Google Shape;168;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69" name="Google Shape;16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Top 10 Values: </a:t>
            </a:r>
            <a:endParaRPr dirty="0"/>
          </a:p>
          <a:p>
            <a:pPr marL="457200" lvl="0" indent="0" algn="l" rtl="0">
              <a:spcBef>
                <a:spcPts val="1600"/>
              </a:spcBef>
              <a:spcAft>
                <a:spcPts val="0"/>
              </a:spcAft>
              <a:buNone/>
            </a:pPr>
            <a:r>
              <a:rPr lang="en" dirty="0">
                <a:solidFill>
                  <a:srgbClr val="FF0000"/>
                </a:solidFill>
              </a:rPr>
              <a:t>299.99</a:t>
            </a:r>
            <a:br>
              <a:rPr lang="en" dirty="0">
                <a:solidFill>
                  <a:srgbClr val="FF0000"/>
                </a:solidFill>
              </a:rPr>
            </a:br>
            <a:r>
              <a:rPr lang="en" dirty="0">
                <a:solidFill>
                  <a:srgbClr val="FF0000"/>
                </a:solidFill>
              </a:rPr>
              <a:t>249.99</a:t>
            </a:r>
            <a:br>
              <a:rPr lang="en" dirty="0">
                <a:solidFill>
                  <a:srgbClr val="5E696C"/>
                </a:solidFill>
              </a:rPr>
            </a:br>
            <a:r>
              <a:rPr lang="en" dirty="0">
                <a:solidFill>
                  <a:srgbClr val="5E696C"/>
                </a:solidFill>
              </a:rPr>
              <a:t>99.99</a:t>
            </a:r>
            <a:br>
              <a:rPr lang="en" dirty="0">
                <a:solidFill>
                  <a:srgbClr val="5E696C"/>
                </a:solidFill>
              </a:rPr>
            </a:br>
            <a:r>
              <a:rPr lang="en" dirty="0">
                <a:solidFill>
                  <a:srgbClr val="5E696C"/>
                </a:solidFill>
              </a:rPr>
              <a:t>74.99</a:t>
            </a:r>
            <a:br>
              <a:rPr lang="en" dirty="0">
                <a:solidFill>
                  <a:srgbClr val="5E696C"/>
                </a:solidFill>
              </a:rPr>
            </a:br>
            <a:r>
              <a:rPr lang="en" dirty="0">
                <a:solidFill>
                  <a:srgbClr val="5E696C"/>
                </a:solidFill>
              </a:rPr>
              <a:t>59.99</a:t>
            </a:r>
            <a:br>
              <a:rPr lang="en" dirty="0">
                <a:solidFill>
                  <a:srgbClr val="5E696C"/>
                </a:solidFill>
              </a:rPr>
            </a:br>
            <a:r>
              <a:rPr lang="en" dirty="0">
                <a:solidFill>
                  <a:srgbClr val="5E696C"/>
                </a:solidFill>
              </a:rPr>
              <a:t>59.99</a:t>
            </a:r>
            <a:br>
              <a:rPr lang="en" dirty="0">
                <a:solidFill>
                  <a:srgbClr val="5E696C"/>
                </a:solidFill>
              </a:rPr>
            </a:br>
            <a:r>
              <a:rPr lang="en" dirty="0">
                <a:solidFill>
                  <a:srgbClr val="5E696C"/>
                </a:solidFill>
              </a:rPr>
              <a:t>59.99</a:t>
            </a:r>
            <a:br>
              <a:rPr lang="en" dirty="0">
                <a:solidFill>
                  <a:srgbClr val="5E696C"/>
                </a:solidFill>
              </a:rPr>
            </a:br>
            <a:r>
              <a:rPr lang="en" dirty="0">
                <a:solidFill>
                  <a:srgbClr val="5E696C"/>
                </a:solidFill>
              </a:rPr>
              <a:t>49.99</a:t>
            </a:r>
            <a:br>
              <a:rPr lang="en" dirty="0">
                <a:solidFill>
                  <a:srgbClr val="5E696C"/>
                </a:solidFill>
              </a:rPr>
            </a:br>
            <a:r>
              <a:rPr lang="en" dirty="0">
                <a:solidFill>
                  <a:srgbClr val="5E696C"/>
                </a:solidFill>
              </a:rPr>
              <a:t>49.99</a:t>
            </a:r>
            <a:br>
              <a:rPr lang="en" dirty="0">
                <a:solidFill>
                  <a:srgbClr val="5E696C"/>
                </a:solidFill>
              </a:rPr>
            </a:br>
            <a:r>
              <a:rPr lang="en" dirty="0">
                <a:solidFill>
                  <a:srgbClr val="5E696C"/>
                </a:solidFill>
              </a:rPr>
              <a:t>47.99</a:t>
            </a:r>
            <a:endParaRPr dirty="0">
              <a:solidFill>
                <a:srgbClr val="5E696C"/>
              </a:solidFill>
            </a:endParaRPr>
          </a:p>
          <a:p>
            <a:pPr marL="457200" lvl="0" indent="0" algn="l" rtl="0">
              <a:spcBef>
                <a:spcPts val="1600"/>
              </a:spcBef>
              <a:spcAft>
                <a:spcPts val="1600"/>
              </a:spcAft>
              <a:buNone/>
            </a:pPr>
            <a:endParaRPr dirty="0"/>
          </a:p>
        </p:txBody>
      </p:sp>
      <p:sp>
        <p:nvSpPr>
          <p:cNvPr id="170" name="Google Shape;17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Each of Top 10 values’ Percentage in Total:</a:t>
            </a:r>
            <a:endParaRPr dirty="0"/>
          </a:p>
          <a:p>
            <a:pPr marL="457200" lvl="0" indent="0" algn="l" rtl="0">
              <a:spcBef>
                <a:spcPts val="1600"/>
              </a:spcBef>
              <a:spcAft>
                <a:spcPts val="0"/>
              </a:spcAft>
              <a:buNone/>
            </a:pPr>
            <a:r>
              <a:rPr lang="en" dirty="0">
                <a:solidFill>
                  <a:srgbClr val="5E696C"/>
                </a:solidFill>
              </a:rPr>
              <a:t>0.02414680410981372    (</a:t>
            </a:r>
            <a:r>
              <a:rPr lang="en" dirty="0">
                <a:solidFill>
                  <a:srgbClr val="FF0000"/>
                </a:solidFill>
              </a:rPr>
              <a:t>2.415%</a:t>
            </a:r>
            <a:r>
              <a:rPr lang="en" dirty="0">
                <a:solidFill>
                  <a:srgbClr val="5E696C"/>
                </a:solidFill>
              </a:rPr>
              <a:t>)</a:t>
            </a:r>
            <a:endParaRPr dirty="0">
              <a:solidFill>
                <a:srgbClr val="5E696C"/>
              </a:solidFill>
            </a:endParaRPr>
          </a:p>
          <a:p>
            <a:pPr marL="457200" lvl="0" indent="0" algn="l" rtl="0">
              <a:spcBef>
                <a:spcPts val="0"/>
              </a:spcBef>
              <a:spcAft>
                <a:spcPts val="0"/>
              </a:spcAft>
              <a:buNone/>
            </a:pPr>
            <a:r>
              <a:rPr lang="en" dirty="0">
                <a:solidFill>
                  <a:srgbClr val="5E696C"/>
                </a:solidFill>
              </a:rPr>
              <a:t>0.020122203701992015  (</a:t>
            </a:r>
            <a:r>
              <a:rPr lang="en" dirty="0">
                <a:solidFill>
                  <a:srgbClr val="FF0000"/>
                </a:solidFill>
              </a:rPr>
              <a:t>2.012%</a:t>
            </a:r>
            <a:r>
              <a:rPr lang="en" dirty="0">
                <a:solidFill>
                  <a:srgbClr val="5E696C"/>
                </a:solidFill>
              </a:rPr>
              <a:t>)</a:t>
            </a:r>
            <a:endParaRPr dirty="0">
              <a:solidFill>
                <a:srgbClr val="5E696C"/>
              </a:solidFill>
            </a:endParaRPr>
          </a:p>
          <a:p>
            <a:pPr marL="457200" lvl="0" indent="0" algn="l" rtl="0">
              <a:spcBef>
                <a:spcPts val="0"/>
              </a:spcBef>
              <a:spcAft>
                <a:spcPts val="0"/>
              </a:spcAft>
              <a:buNone/>
            </a:pPr>
            <a:r>
              <a:rPr lang="en" dirty="0">
                <a:solidFill>
                  <a:srgbClr val="5E696C"/>
                </a:solidFill>
              </a:rPr>
              <a:t>0.008048398179788573  (0.805%)</a:t>
            </a:r>
            <a:endParaRPr dirty="0">
              <a:solidFill>
                <a:srgbClr val="5E696C"/>
              </a:solidFill>
            </a:endParaRPr>
          </a:p>
          <a:p>
            <a:pPr marL="457200" lvl="0" indent="0" algn="l" rtl="0">
              <a:spcBef>
                <a:spcPts val="0"/>
              </a:spcBef>
              <a:spcAft>
                <a:spcPts val="0"/>
              </a:spcAft>
              <a:buNone/>
            </a:pPr>
            <a:r>
              <a:rPr lang="en" dirty="0">
                <a:solidFill>
                  <a:srgbClr val="5E696C"/>
                </a:solidFill>
              </a:rPr>
              <a:t>0.006036097361772245  (0.604%)</a:t>
            </a:r>
            <a:endParaRPr dirty="0">
              <a:solidFill>
                <a:srgbClr val="5E696C"/>
              </a:solidFill>
            </a:endParaRPr>
          </a:p>
          <a:p>
            <a:pPr marL="457200" lvl="0" indent="0" algn="l" rtl="0">
              <a:spcBef>
                <a:spcPts val="0"/>
              </a:spcBef>
              <a:spcAft>
                <a:spcPts val="0"/>
              </a:spcAft>
              <a:buNone/>
            </a:pPr>
            <a:r>
              <a:rPr lang="en" dirty="0">
                <a:solidFill>
                  <a:srgbClr val="5E696C"/>
                </a:solidFill>
              </a:rPr>
              <a:t>0.0038628127853673473 (0.386%)</a:t>
            </a:r>
            <a:endParaRPr dirty="0">
              <a:solidFill>
                <a:srgbClr val="5E696C"/>
              </a:solidFill>
            </a:endParaRPr>
          </a:p>
          <a:p>
            <a:pPr marL="457200" lvl="0" indent="0" algn="l" rtl="0">
              <a:spcBef>
                <a:spcPts val="0"/>
              </a:spcBef>
              <a:spcAft>
                <a:spcPts val="0"/>
              </a:spcAft>
              <a:buNone/>
            </a:pPr>
            <a:r>
              <a:rPr lang="en" dirty="0">
                <a:solidFill>
                  <a:srgbClr val="5E696C"/>
                </a:solidFill>
              </a:rPr>
              <a:t>0.002011898425404327 (0.2012%)</a:t>
            </a:r>
            <a:endParaRPr dirty="0">
              <a:solidFill>
                <a:srgbClr val="5E696C"/>
              </a:solidFill>
            </a:endParaRPr>
          </a:p>
          <a:p>
            <a:pPr marL="457200" lvl="0" indent="0" algn="l" rtl="0">
              <a:spcBef>
                <a:spcPts val="0"/>
              </a:spcBef>
              <a:spcAft>
                <a:spcPts val="0"/>
              </a:spcAft>
              <a:buNone/>
            </a:pPr>
            <a:r>
              <a:rPr lang="en" dirty="0">
                <a:solidFill>
                  <a:srgbClr val="5E696C"/>
                </a:solidFill>
              </a:rPr>
              <a:t>0.0016095723926717283 (0.161%)</a:t>
            </a:r>
            <a:endParaRPr dirty="0">
              <a:solidFill>
                <a:srgbClr val="5E696C"/>
              </a:solidFill>
            </a:endParaRPr>
          </a:p>
          <a:p>
            <a:pPr marL="457200" lvl="0" indent="0" algn="l" rtl="0">
              <a:spcBef>
                <a:spcPts val="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Rating Count (All Version)</a:t>
            </a:r>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rating_count_tot</a:t>
            </a:r>
            <a:endParaRPr/>
          </a:p>
          <a:p>
            <a:pPr marL="457200" lvl="0" indent="-342900" algn="l" rtl="0">
              <a:spcBef>
                <a:spcPts val="0"/>
              </a:spcBef>
              <a:spcAft>
                <a:spcPts val="0"/>
              </a:spcAft>
              <a:buSzPts val="1800"/>
              <a:buChar char="●"/>
            </a:pPr>
            <a:r>
              <a:rPr lang="en"/>
              <a:t>Number of Distinct value of  column:</a:t>
            </a:r>
            <a:r>
              <a:rPr lang="en">
                <a:solidFill>
                  <a:srgbClr val="5E696C"/>
                </a:solidFill>
              </a:rPr>
              <a:t>3185</a:t>
            </a:r>
            <a:r>
              <a:rPr lang="en"/>
              <a:t> </a:t>
            </a:r>
            <a:endParaRPr/>
          </a:p>
          <a:p>
            <a:pPr marL="457200" lvl="0" indent="-342900" algn="l" rtl="0">
              <a:spcBef>
                <a:spcPts val="0"/>
              </a:spcBef>
              <a:spcAft>
                <a:spcPts val="0"/>
              </a:spcAft>
              <a:buSzPts val="1800"/>
              <a:buChar char="●"/>
            </a:pPr>
            <a:r>
              <a:rPr lang="en"/>
              <a:t>Min Value: </a:t>
            </a:r>
            <a:r>
              <a:rPr lang="en">
                <a:solidFill>
                  <a:schemeClr val="dk1"/>
                </a:solidFill>
              </a:rPr>
              <a:t>0</a:t>
            </a:r>
            <a:endParaRPr>
              <a:solidFill>
                <a:schemeClr val="dk1"/>
              </a:solidFill>
            </a:endParaRPr>
          </a:p>
          <a:p>
            <a:pPr marL="457200" lvl="0" indent="-342900" algn="l" rtl="0">
              <a:spcBef>
                <a:spcPts val="0"/>
              </a:spcBef>
              <a:spcAft>
                <a:spcPts val="0"/>
              </a:spcAft>
              <a:buSzPts val="1800"/>
              <a:buChar char="●"/>
            </a:pPr>
            <a:r>
              <a:rPr lang="en"/>
              <a:t>Max Value: </a:t>
            </a:r>
            <a:r>
              <a:rPr lang="en">
                <a:solidFill>
                  <a:schemeClr val="dk1"/>
                </a:solidFill>
              </a:rPr>
              <a:t>2974676</a:t>
            </a:r>
            <a:endParaRPr>
              <a:solidFill>
                <a:schemeClr val="dk1"/>
              </a:solidFill>
            </a:endParaRPr>
          </a:p>
          <a:p>
            <a:pPr marL="457200" lvl="0" indent="-342900" algn="l" rtl="0">
              <a:spcBef>
                <a:spcPts val="0"/>
              </a:spcBef>
              <a:spcAft>
                <a:spcPts val="0"/>
              </a:spcAft>
              <a:buSzPts val="1800"/>
              <a:buChar char="●"/>
            </a:pPr>
            <a:r>
              <a:rPr lang="en"/>
              <a:t>Average Value: </a:t>
            </a:r>
            <a:r>
              <a:rPr lang="en">
                <a:solidFill>
                  <a:srgbClr val="5E696C"/>
                </a:solidFill>
              </a:rPr>
              <a:t>12892.907183548701</a:t>
            </a:r>
            <a:endParaRPr/>
          </a:p>
          <a:p>
            <a:pPr marL="457200" lvl="0" indent="-342900" algn="l" rtl="0">
              <a:spcBef>
                <a:spcPts val="0"/>
              </a:spcBef>
              <a:spcAft>
                <a:spcPts val="0"/>
              </a:spcAft>
              <a:buSzPts val="1800"/>
              <a:buChar char="●"/>
            </a:pPr>
            <a:r>
              <a:rPr lang="en"/>
              <a:t>Number of Null value: 0</a:t>
            </a:r>
            <a:endParaRPr/>
          </a:p>
        </p:txBody>
      </p:sp>
      <p:sp>
        <p:nvSpPr>
          <p:cNvPr id="177" name="Google Shape;177;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Rating Count (All Version)Cont.</a:t>
            </a:r>
            <a:endParaRPr/>
          </a:p>
        </p:txBody>
      </p:sp>
      <p:sp>
        <p:nvSpPr>
          <p:cNvPr id="183" name="Google Shape;183;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184" name="Google Shape;184;p30"/>
          <p:cNvSpPr txBox="1">
            <a:spLocks noGrp="1"/>
          </p:cNvSpPr>
          <p:nvPr>
            <p:ph type="body" idx="1"/>
          </p:nvPr>
        </p:nvSpPr>
        <p:spPr>
          <a:xfrm>
            <a:off x="311700" y="1152475"/>
            <a:ext cx="1992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Top 10 Values: </a:t>
            </a:r>
            <a:endParaRPr/>
          </a:p>
          <a:p>
            <a:pPr marL="457200" lvl="0" indent="0" algn="l" rtl="0">
              <a:spcBef>
                <a:spcPts val="1600"/>
              </a:spcBef>
              <a:spcAft>
                <a:spcPts val="0"/>
              </a:spcAft>
              <a:buNone/>
            </a:pPr>
            <a:r>
              <a:rPr lang="en">
                <a:solidFill>
                  <a:srgbClr val="5E696C"/>
                </a:solidFill>
              </a:rPr>
              <a:t>2974676</a:t>
            </a:r>
            <a:endParaRPr>
              <a:solidFill>
                <a:srgbClr val="5E696C"/>
              </a:solidFill>
            </a:endParaRPr>
          </a:p>
          <a:p>
            <a:pPr marL="457200" lvl="0" indent="0" algn="l" rtl="0">
              <a:spcBef>
                <a:spcPts val="0"/>
              </a:spcBef>
              <a:spcAft>
                <a:spcPts val="0"/>
              </a:spcAft>
              <a:buNone/>
            </a:pPr>
            <a:r>
              <a:rPr lang="en">
                <a:solidFill>
                  <a:srgbClr val="5E696C"/>
                </a:solidFill>
              </a:rPr>
              <a:t>2161558</a:t>
            </a:r>
            <a:endParaRPr>
              <a:solidFill>
                <a:srgbClr val="5E696C"/>
              </a:solidFill>
            </a:endParaRPr>
          </a:p>
          <a:p>
            <a:pPr marL="457200" lvl="0" indent="0" algn="l" rtl="0">
              <a:spcBef>
                <a:spcPts val="0"/>
              </a:spcBef>
              <a:spcAft>
                <a:spcPts val="0"/>
              </a:spcAft>
              <a:buNone/>
            </a:pPr>
            <a:r>
              <a:rPr lang="en">
                <a:solidFill>
                  <a:srgbClr val="5E696C"/>
                </a:solidFill>
              </a:rPr>
              <a:t>2130805</a:t>
            </a:r>
            <a:endParaRPr>
              <a:solidFill>
                <a:srgbClr val="5E696C"/>
              </a:solidFill>
            </a:endParaRPr>
          </a:p>
          <a:p>
            <a:pPr marL="457200" lvl="0" indent="0" algn="l" rtl="0">
              <a:spcBef>
                <a:spcPts val="0"/>
              </a:spcBef>
              <a:spcAft>
                <a:spcPts val="0"/>
              </a:spcAft>
              <a:buNone/>
            </a:pPr>
            <a:r>
              <a:rPr lang="en">
                <a:solidFill>
                  <a:srgbClr val="5E696C"/>
                </a:solidFill>
              </a:rPr>
              <a:t>1724546</a:t>
            </a:r>
            <a:endParaRPr>
              <a:solidFill>
                <a:srgbClr val="5E696C"/>
              </a:solidFill>
            </a:endParaRPr>
          </a:p>
          <a:p>
            <a:pPr marL="457200" lvl="0" indent="0" algn="l" rtl="0">
              <a:spcBef>
                <a:spcPts val="0"/>
              </a:spcBef>
              <a:spcAft>
                <a:spcPts val="0"/>
              </a:spcAft>
              <a:buNone/>
            </a:pPr>
            <a:r>
              <a:rPr lang="en">
                <a:solidFill>
                  <a:srgbClr val="5E696C"/>
                </a:solidFill>
              </a:rPr>
              <a:t>1126879</a:t>
            </a:r>
            <a:endParaRPr>
              <a:solidFill>
                <a:srgbClr val="5E696C"/>
              </a:solidFill>
            </a:endParaRPr>
          </a:p>
          <a:p>
            <a:pPr marL="457200" lvl="0" indent="0" algn="l" rtl="0">
              <a:spcBef>
                <a:spcPts val="0"/>
              </a:spcBef>
              <a:spcAft>
                <a:spcPts val="0"/>
              </a:spcAft>
              <a:buNone/>
            </a:pPr>
            <a:r>
              <a:rPr lang="en">
                <a:solidFill>
                  <a:srgbClr val="5E696C"/>
                </a:solidFill>
              </a:rPr>
              <a:t>1061624</a:t>
            </a:r>
            <a:endParaRPr>
              <a:solidFill>
                <a:srgbClr val="5E696C"/>
              </a:solidFill>
            </a:endParaRPr>
          </a:p>
          <a:p>
            <a:pPr marL="457200" lvl="0" indent="0" algn="l" rtl="0">
              <a:spcBef>
                <a:spcPts val="0"/>
              </a:spcBef>
              <a:spcAft>
                <a:spcPts val="0"/>
              </a:spcAft>
              <a:buNone/>
            </a:pPr>
            <a:r>
              <a:rPr lang="en">
                <a:solidFill>
                  <a:srgbClr val="5E696C"/>
                </a:solidFill>
              </a:rPr>
              <a:t>985920</a:t>
            </a:r>
            <a:endParaRPr>
              <a:solidFill>
                <a:srgbClr val="5E696C"/>
              </a:solidFill>
            </a:endParaRPr>
          </a:p>
          <a:p>
            <a:pPr marL="457200" lvl="0" indent="0" algn="l" rtl="0">
              <a:spcBef>
                <a:spcPts val="0"/>
              </a:spcBef>
              <a:spcAft>
                <a:spcPts val="0"/>
              </a:spcAft>
              <a:buNone/>
            </a:pPr>
            <a:r>
              <a:rPr lang="en">
                <a:solidFill>
                  <a:srgbClr val="5E696C"/>
                </a:solidFill>
              </a:rPr>
              <a:t>961794</a:t>
            </a:r>
            <a:endParaRPr>
              <a:solidFill>
                <a:srgbClr val="5E696C"/>
              </a:solidFill>
            </a:endParaRPr>
          </a:p>
          <a:p>
            <a:pPr marL="457200" lvl="0" indent="0" algn="l" rtl="0">
              <a:spcBef>
                <a:spcPts val="0"/>
              </a:spcBef>
              <a:spcAft>
                <a:spcPts val="0"/>
              </a:spcAft>
              <a:buNone/>
            </a:pPr>
            <a:r>
              <a:rPr lang="en">
                <a:solidFill>
                  <a:srgbClr val="5E696C"/>
                </a:solidFill>
              </a:rPr>
              <a:t>878563</a:t>
            </a:r>
            <a:endParaRPr>
              <a:solidFill>
                <a:srgbClr val="5E696C"/>
              </a:solidFill>
            </a:endParaRPr>
          </a:p>
          <a:p>
            <a:pPr marL="457200" lvl="0" indent="0" algn="l" rtl="0">
              <a:spcBef>
                <a:spcPts val="0"/>
              </a:spcBef>
              <a:spcAft>
                <a:spcPts val="0"/>
              </a:spcAft>
              <a:buNone/>
            </a:pPr>
            <a:r>
              <a:rPr lang="en">
                <a:solidFill>
                  <a:srgbClr val="5E696C"/>
                </a:solidFill>
              </a:rPr>
              <a:t>824451</a:t>
            </a:r>
            <a:endParaRPr>
              <a:solidFill>
                <a:srgbClr val="5E696C"/>
              </a:solidFill>
            </a:endParaRPr>
          </a:p>
          <a:p>
            <a:pPr marL="0" lvl="0" indent="1346200" algn="l" rtl="0">
              <a:spcBef>
                <a:spcPts val="0"/>
              </a:spcBef>
              <a:spcAft>
                <a:spcPts val="0"/>
              </a:spcAft>
              <a:buNone/>
            </a:pPr>
            <a:endParaRPr sz="900">
              <a:solidFill>
                <a:srgbClr val="5E696C"/>
              </a:solidFill>
              <a:latin typeface="Arial"/>
              <a:ea typeface="Arial"/>
              <a:cs typeface="Arial"/>
              <a:sym typeface="Arial"/>
            </a:endParaRPr>
          </a:p>
          <a:p>
            <a:pPr marL="457200" lvl="0" indent="0" algn="l" rtl="0">
              <a:spcBef>
                <a:spcPts val="0"/>
              </a:spcBef>
              <a:spcAft>
                <a:spcPts val="1600"/>
              </a:spcAft>
              <a:buNone/>
            </a:pPr>
            <a:endParaRPr/>
          </a:p>
        </p:txBody>
      </p:sp>
      <p:sp>
        <p:nvSpPr>
          <p:cNvPr id="185" name="Google Shape;185;p30"/>
          <p:cNvSpPr txBox="1">
            <a:spLocks noGrp="1"/>
          </p:cNvSpPr>
          <p:nvPr>
            <p:ph type="body" idx="2"/>
          </p:nvPr>
        </p:nvSpPr>
        <p:spPr>
          <a:xfrm>
            <a:off x="2304300" y="1152475"/>
            <a:ext cx="65280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Most of the Apps got 0 rating count which means those 929 Apps doesn’t have any one rated the Apps yet</a:t>
            </a:r>
            <a:br>
              <a:rPr lang="en" dirty="0"/>
            </a:br>
            <a:endParaRPr dirty="0"/>
          </a:p>
          <a:p>
            <a:pPr marL="457200" lvl="0" indent="-317500" algn="l" rtl="0">
              <a:spcBef>
                <a:spcPts val="0"/>
              </a:spcBef>
              <a:spcAft>
                <a:spcPts val="0"/>
              </a:spcAft>
              <a:buSzPts val="1400"/>
              <a:buChar char="●"/>
            </a:pPr>
            <a:r>
              <a:rPr lang="en" dirty="0"/>
              <a:t>The Apps that in the Top 10 highest rating count in all version are</a:t>
            </a:r>
            <a:br>
              <a:rPr lang="en" dirty="0"/>
            </a:br>
            <a:r>
              <a:rPr lang="en" dirty="0"/>
              <a:t>“Facebook”, “Instagram”, “</a:t>
            </a:r>
            <a:r>
              <a:rPr lang="en" dirty="0">
                <a:solidFill>
                  <a:srgbClr val="5E696C"/>
                </a:solidFill>
                <a:latin typeface="Arial"/>
                <a:ea typeface="Arial"/>
                <a:cs typeface="Arial"/>
                <a:sym typeface="Arial"/>
              </a:rPr>
              <a:t>Clash of Clans", “Temple Run”, “Pandora”, “Pinterest”, “Bible”, “Candy Crush Saga”, “Spotify Music”, “Angry Birds”</a:t>
            </a:r>
            <a:br>
              <a:rPr lang="en" dirty="0">
                <a:solidFill>
                  <a:srgbClr val="5E696C"/>
                </a:solidFill>
                <a:latin typeface="Arial"/>
                <a:ea typeface="Arial"/>
                <a:cs typeface="Arial"/>
                <a:sym typeface="Arial"/>
              </a:rPr>
            </a:br>
            <a:endParaRPr dirty="0">
              <a:solidFill>
                <a:srgbClr val="5E696C"/>
              </a:solidFill>
              <a:latin typeface="Arial"/>
              <a:ea typeface="Arial"/>
              <a:cs typeface="Arial"/>
              <a:sym typeface="Arial"/>
            </a:endParaRPr>
          </a:p>
          <a:p>
            <a:pPr marL="457200" lvl="0" indent="-317500" algn="l" rtl="0">
              <a:spcBef>
                <a:spcPts val="0"/>
              </a:spcBef>
              <a:spcAft>
                <a:spcPts val="0"/>
              </a:spcAft>
              <a:buClr>
                <a:srgbClr val="5E696C"/>
              </a:buClr>
              <a:buSzPts val="1400"/>
              <a:buFont typeface="Arial"/>
              <a:buChar char="●"/>
            </a:pPr>
            <a:r>
              <a:rPr lang="en" dirty="0">
                <a:solidFill>
                  <a:srgbClr val="5E696C"/>
                </a:solidFill>
                <a:latin typeface="Arial"/>
                <a:ea typeface="Arial"/>
                <a:cs typeface="Arial"/>
                <a:sym typeface="Arial"/>
              </a:rPr>
              <a:t>3 of them are Social Media, 2 of them are for Music, 4 of them are Games and 1 of them is reference</a:t>
            </a:r>
            <a:br>
              <a:rPr lang="en" dirty="0">
                <a:solidFill>
                  <a:srgbClr val="5E696C"/>
                </a:solidFill>
                <a:latin typeface="Arial"/>
                <a:ea typeface="Arial"/>
                <a:cs typeface="Arial"/>
                <a:sym typeface="Arial"/>
              </a:rPr>
            </a:br>
            <a:endParaRPr dirty="0">
              <a:solidFill>
                <a:srgbClr val="5E696C"/>
              </a:solidFill>
              <a:latin typeface="Arial"/>
              <a:ea typeface="Arial"/>
              <a:cs typeface="Arial"/>
              <a:sym typeface="Arial"/>
            </a:endParaRPr>
          </a:p>
          <a:p>
            <a:pPr marL="457200" lvl="0" indent="-317500" algn="l" rtl="0">
              <a:spcBef>
                <a:spcPts val="0"/>
              </a:spcBef>
              <a:spcAft>
                <a:spcPts val="0"/>
              </a:spcAft>
              <a:buClr>
                <a:srgbClr val="5E696C"/>
              </a:buClr>
              <a:buSzPts val="1400"/>
              <a:buFont typeface="Arial"/>
              <a:buChar char="●"/>
            </a:pPr>
            <a:r>
              <a:rPr lang="en" dirty="0">
                <a:solidFill>
                  <a:srgbClr val="FF0000"/>
                </a:solidFill>
                <a:latin typeface="Arial"/>
                <a:ea typeface="Arial"/>
                <a:cs typeface="Arial"/>
                <a:sym typeface="Arial"/>
              </a:rPr>
              <a:t>None of them have 5 stars rating and Facebook only got 3.5 stars</a:t>
            </a:r>
            <a:br>
              <a:rPr lang="en" dirty="0">
                <a:solidFill>
                  <a:srgbClr val="FF0000"/>
                </a:solidFill>
                <a:latin typeface="Arial"/>
                <a:ea typeface="Arial"/>
                <a:cs typeface="Arial"/>
                <a:sym typeface="Arial"/>
              </a:rPr>
            </a:br>
            <a:r>
              <a:rPr lang="en" dirty="0">
                <a:solidFill>
                  <a:srgbClr val="FF0000"/>
                </a:solidFill>
                <a:latin typeface="Arial"/>
                <a:ea typeface="Arial"/>
                <a:cs typeface="Arial"/>
                <a:sym typeface="Arial"/>
              </a:rPr>
              <a:t>Also, all of them are free Apps</a:t>
            </a:r>
            <a:endParaRPr dirty="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Data Set Introduction</a:t>
            </a:r>
            <a:endParaRPr/>
          </a:p>
          <a:p>
            <a:pPr marL="914400" lvl="1" indent="-317500" algn="l" rtl="0">
              <a:spcBef>
                <a:spcPts val="0"/>
              </a:spcBef>
              <a:spcAft>
                <a:spcPts val="0"/>
              </a:spcAft>
              <a:buSzPts val="1400"/>
              <a:buAutoNum type="alphaLcPeriod"/>
            </a:pPr>
            <a:r>
              <a:rPr lang="en"/>
              <a:t>Overview</a:t>
            </a:r>
            <a:endParaRPr/>
          </a:p>
          <a:p>
            <a:pPr marL="914400" lvl="1" indent="-317500" algn="l" rtl="0">
              <a:spcBef>
                <a:spcPts val="0"/>
              </a:spcBef>
              <a:spcAft>
                <a:spcPts val="0"/>
              </a:spcAft>
              <a:buSzPts val="1400"/>
              <a:buAutoNum type="alphaLcPeriod"/>
            </a:pPr>
            <a:r>
              <a:rPr lang="en"/>
              <a:t>Reasons</a:t>
            </a:r>
            <a:endParaRPr/>
          </a:p>
          <a:p>
            <a:pPr marL="457200" lvl="0" indent="-342900" algn="l" rtl="0">
              <a:spcBef>
                <a:spcPts val="0"/>
              </a:spcBef>
              <a:spcAft>
                <a:spcPts val="0"/>
              </a:spcAft>
              <a:buSzPts val="1800"/>
              <a:buAutoNum type="arabicPeriod"/>
            </a:pPr>
            <a:r>
              <a:rPr lang="en"/>
              <a:t>Analytics</a:t>
            </a:r>
            <a:endParaRPr/>
          </a:p>
          <a:p>
            <a:pPr marL="914400" lvl="1" indent="-317500" algn="l" rtl="0">
              <a:spcBef>
                <a:spcPts val="0"/>
              </a:spcBef>
              <a:spcAft>
                <a:spcPts val="0"/>
              </a:spcAft>
              <a:buSzPts val="1400"/>
              <a:buAutoNum type="alphaLcPeriod"/>
            </a:pPr>
            <a:r>
              <a:rPr lang="en"/>
              <a:t>Pre-prep for analytics</a:t>
            </a:r>
            <a:endParaRPr/>
          </a:p>
          <a:p>
            <a:pPr marL="914400" lvl="1" indent="-317500" algn="l" rtl="0">
              <a:spcBef>
                <a:spcPts val="0"/>
              </a:spcBef>
              <a:spcAft>
                <a:spcPts val="0"/>
              </a:spcAft>
              <a:buSzPts val="1400"/>
              <a:buAutoNum type="alphaLcPeriod"/>
            </a:pPr>
            <a:r>
              <a:rPr lang="en"/>
              <a:t>Analysis</a:t>
            </a:r>
            <a:endParaRPr/>
          </a:p>
          <a:p>
            <a:pPr marL="1371600" lvl="2" indent="-317500" algn="l" rtl="0">
              <a:spcBef>
                <a:spcPts val="0"/>
              </a:spcBef>
              <a:spcAft>
                <a:spcPts val="0"/>
              </a:spcAft>
              <a:buSzPts val="1400"/>
              <a:buAutoNum type="romanLcPeriod"/>
            </a:pPr>
            <a:r>
              <a:rPr lang="en"/>
              <a:t>Descriptions</a:t>
            </a:r>
            <a:endParaRPr/>
          </a:p>
          <a:p>
            <a:pPr marL="1371600" lvl="2" indent="-317500" algn="l" rtl="0">
              <a:spcBef>
                <a:spcPts val="0"/>
              </a:spcBef>
              <a:spcAft>
                <a:spcPts val="0"/>
              </a:spcAft>
              <a:buSzPts val="1400"/>
              <a:buAutoNum type="romanLcPeriod"/>
            </a:pPr>
            <a:r>
              <a:rPr lang="en"/>
              <a:t>Tools</a:t>
            </a:r>
            <a:endParaRPr/>
          </a:p>
          <a:p>
            <a:pPr marL="1371600" lvl="2" indent="-317500" algn="l" rtl="0">
              <a:spcBef>
                <a:spcPts val="0"/>
              </a:spcBef>
              <a:spcAft>
                <a:spcPts val="0"/>
              </a:spcAft>
              <a:buSzPts val="1400"/>
              <a:buAutoNum type="romanLcPeriod"/>
            </a:pPr>
            <a:r>
              <a:rPr lang="en"/>
              <a:t>Columns that need to be used</a:t>
            </a:r>
            <a:endParaRPr/>
          </a:p>
          <a:p>
            <a:pPr marL="457200" lvl="0" indent="-342900" algn="l" rtl="0">
              <a:spcBef>
                <a:spcPts val="0"/>
              </a:spcBef>
              <a:spcAft>
                <a:spcPts val="0"/>
              </a:spcAft>
              <a:buSzPts val="1800"/>
              <a:buAutoNum type="arabicPeriod"/>
            </a:pPr>
            <a:r>
              <a:rPr lang="en"/>
              <a:t>Columns Analytics</a:t>
            </a:r>
            <a:endParaRPr/>
          </a:p>
        </p:txBody>
      </p:sp>
      <p:sp>
        <p:nvSpPr>
          <p:cNvPr id="68" name="Google Shape;68;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2</a:t>
            </a:fld>
            <a:endParaRPr>
              <a:solidFill>
                <a:schemeClr val="dk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Rating Count (Current Version)</a:t>
            </a:r>
            <a:endParaRPr/>
          </a:p>
        </p:txBody>
      </p:sp>
      <p:sp>
        <p:nvSpPr>
          <p:cNvPr id="191" name="Google Shape;19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rating_count_ver</a:t>
            </a:r>
            <a:endParaRPr/>
          </a:p>
          <a:p>
            <a:pPr marL="457200" lvl="0" indent="-342900" algn="l" rtl="0">
              <a:spcBef>
                <a:spcPts val="0"/>
              </a:spcBef>
              <a:spcAft>
                <a:spcPts val="0"/>
              </a:spcAft>
              <a:buSzPts val="1800"/>
              <a:buChar char="●"/>
            </a:pPr>
            <a:r>
              <a:rPr lang="en"/>
              <a:t>Number of Distinct value of  column: </a:t>
            </a:r>
            <a:r>
              <a:rPr lang="en">
                <a:solidFill>
                  <a:srgbClr val="5E696C"/>
                </a:solidFill>
              </a:rPr>
              <a:t>1138</a:t>
            </a:r>
            <a:endParaRPr>
              <a:solidFill>
                <a:srgbClr val="FFFFFF"/>
              </a:solidFill>
              <a:highlight>
                <a:srgbClr val="222222"/>
              </a:highlight>
            </a:endParaRPr>
          </a:p>
          <a:p>
            <a:pPr marL="457200" lvl="0" indent="-342900" algn="l" rtl="0">
              <a:spcBef>
                <a:spcPts val="0"/>
              </a:spcBef>
              <a:spcAft>
                <a:spcPts val="0"/>
              </a:spcAft>
              <a:buSzPts val="1800"/>
              <a:buChar char="●"/>
            </a:pPr>
            <a:r>
              <a:rPr lang="en"/>
              <a:t>Min Value: </a:t>
            </a:r>
            <a:r>
              <a:rPr lang="en">
                <a:solidFill>
                  <a:schemeClr val="dk1"/>
                </a:solidFill>
              </a:rPr>
              <a:t>0</a:t>
            </a:r>
            <a:endParaRPr>
              <a:solidFill>
                <a:schemeClr val="dk1"/>
              </a:solidFill>
            </a:endParaRPr>
          </a:p>
          <a:p>
            <a:pPr marL="457200" lvl="0" indent="-342900" algn="l" rtl="0">
              <a:spcBef>
                <a:spcPts val="0"/>
              </a:spcBef>
              <a:spcAft>
                <a:spcPts val="0"/>
              </a:spcAft>
              <a:buSzPts val="1800"/>
              <a:buChar char="●"/>
            </a:pPr>
            <a:r>
              <a:rPr lang="en"/>
              <a:t>Max Value: </a:t>
            </a:r>
            <a:r>
              <a:rPr lang="en">
                <a:solidFill>
                  <a:schemeClr val="dk1"/>
                </a:solidFill>
              </a:rPr>
              <a:t>177050</a:t>
            </a:r>
            <a:endParaRPr>
              <a:solidFill>
                <a:schemeClr val="dk1"/>
              </a:solidFill>
            </a:endParaRPr>
          </a:p>
          <a:p>
            <a:pPr marL="457200" lvl="0" indent="-342900" algn="l" rtl="0">
              <a:spcBef>
                <a:spcPts val="0"/>
              </a:spcBef>
              <a:spcAft>
                <a:spcPts val="0"/>
              </a:spcAft>
              <a:buSzPts val="1800"/>
              <a:buChar char="●"/>
            </a:pPr>
            <a:r>
              <a:rPr lang="en"/>
              <a:t>Average Value: </a:t>
            </a:r>
            <a:r>
              <a:rPr lang="en">
                <a:solidFill>
                  <a:srgbClr val="5E696C"/>
                </a:solidFill>
              </a:rPr>
              <a:t>460.3739057940809</a:t>
            </a:r>
            <a:endParaRPr/>
          </a:p>
          <a:p>
            <a:pPr marL="457200" lvl="0" indent="-342900" algn="l" rtl="0">
              <a:spcBef>
                <a:spcPts val="0"/>
              </a:spcBef>
              <a:spcAft>
                <a:spcPts val="0"/>
              </a:spcAft>
              <a:buSzPts val="1800"/>
              <a:buChar char="●"/>
            </a:pPr>
            <a:r>
              <a:rPr lang="en"/>
              <a:t>Number of Null value: 0</a:t>
            </a:r>
            <a:endParaRPr>
              <a:solidFill>
                <a:srgbClr val="FFFFFF"/>
              </a:solidFill>
              <a:highlight>
                <a:srgbClr val="222222"/>
              </a:highlight>
            </a:endParaRPr>
          </a:p>
        </p:txBody>
      </p:sp>
      <p:sp>
        <p:nvSpPr>
          <p:cNvPr id="192" name="Google Shape;192;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Rating Count (Current Version)Cont.</a:t>
            </a:r>
            <a:endParaRPr/>
          </a:p>
          <a:p>
            <a:pPr marL="0" lvl="0" indent="0" algn="l" rtl="0">
              <a:spcBef>
                <a:spcPts val="0"/>
              </a:spcBef>
              <a:spcAft>
                <a:spcPts val="0"/>
              </a:spcAft>
              <a:buNone/>
            </a:pPr>
            <a:endParaRPr/>
          </a:p>
        </p:txBody>
      </p:sp>
      <p:sp>
        <p:nvSpPr>
          <p:cNvPr id="198" name="Google Shape;198;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99" name="Google Shape;199;p32"/>
          <p:cNvSpPr txBox="1">
            <a:spLocks noGrp="1"/>
          </p:cNvSpPr>
          <p:nvPr>
            <p:ph type="body" idx="1"/>
          </p:nvPr>
        </p:nvSpPr>
        <p:spPr>
          <a:xfrm>
            <a:off x="311700" y="1152475"/>
            <a:ext cx="20028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Top 10 Values: </a:t>
            </a:r>
            <a:endParaRPr/>
          </a:p>
          <a:p>
            <a:pPr marL="457200" lvl="0" indent="0" algn="l" rtl="0">
              <a:spcBef>
                <a:spcPts val="1600"/>
              </a:spcBef>
              <a:spcAft>
                <a:spcPts val="0"/>
              </a:spcAft>
              <a:buNone/>
            </a:pPr>
            <a:r>
              <a:rPr lang="en">
                <a:solidFill>
                  <a:srgbClr val="5E696C"/>
                </a:solidFill>
              </a:rPr>
              <a:t>177050</a:t>
            </a:r>
            <a:br>
              <a:rPr lang="en">
                <a:solidFill>
                  <a:srgbClr val="5E696C"/>
                </a:solidFill>
              </a:rPr>
            </a:br>
            <a:r>
              <a:rPr lang="en">
                <a:solidFill>
                  <a:srgbClr val="5E696C"/>
                </a:solidFill>
              </a:rPr>
              <a:t>117470</a:t>
            </a:r>
            <a:br>
              <a:rPr lang="en">
                <a:solidFill>
                  <a:srgbClr val="5E696C"/>
                </a:solidFill>
              </a:rPr>
            </a:br>
            <a:r>
              <a:rPr lang="en">
                <a:solidFill>
                  <a:srgbClr val="5E696C"/>
                </a:solidFill>
              </a:rPr>
              <a:t>107245</a:t>
            </a:r>
            <a:br>
              <a:rPr lang="en">
                <a:solidFill>
                  <a:srgbClr val="5E696C"/>
                </a:solidFill>
              </a:rPr>
            </a:br>
            <a:r>
              <a:rPr lang="en">
                <a:solidFill>
                  <a:srgbClr val="5E696C"/>
                </a:solidFill>
              </a:rPr>
              <a:t>94315</a:t>
            </a:r>
            <a:br>
              <a:rPr lang="en">
                <a:solidFill>
                  <a:srgbClr val="5E696C"/>
                </a:solidFill>
              </a:rPr>
            </a:br>
            <a:r>
              <a:rPr lang="en">
                <a:solidFill>
                  <a:srgbClr val="5E696C"/>
                </a:solidFill>
              </a:rPr>
              <a:t>88478</a:t>
            </a:r>
            <a:br>
              <a:rPr lang="en">
                <a:solidFill>
                  <a:srgbClr val="5E696C"/>
                </a:solidFill>
              </a:rPr>
            </a:br>
            <a:r>
              <a:rPr lang="en">
                <a:solidFill>
                  <a:srgbClr val="5E696C"/>
                </a:solidFill>
              </a:rPr>
              <a:t>73088</a:t>
            </a:r>
            <a:br>
              <a:rPr lang="en">
                <a:solidFill>
                  <a:srgbClr val="5E696C"/>
                </a:solidFill>
              </a:rPr>
            </a:br>
            <a:r>
              <a:rPr lang="en">
                <a:solidFill>
                  <a:srgbClr val="5E696C"/>
                </a:solidFill>
              </a:rPr>
              <a:t>69225</a:t>
            </a:r>
            <a:br>
              <a:rPr lang="en">
                <a:solidFill>
                  <a:srgbClr val="5E696C"/>
                </a:solidFill>
              </a:rPr>
            </a:br>
            <a:r>
              <a:rPr lang="en">
                <a:solidFill>
                  <a:srgbClr val="5E696C"/>
                </a:solidFill>
              </a:rPr>
              <a:t>68841</a:t>
            </a:r>
            <a:br>
              <a:rPr lang="en">
                <a:solidFill>
                  <a:srgbClr val="5E696C"/>
                </a:solidFill>
              </a:rPr>
            </a:br>
            <a:r>
              <a:rPr lang="en">
                <a:solidFill>
                  <a:srgbClr val="5E696C"/>
                </a:solidFill>
              </a:rPr>
              <a:t>58269</a:t>
            </a:r>
            <a:br>
              <a:rPr lang="en">
                <a:solidFill>
                  <a:srgbClr val="5E696C"/>
                </a:solidFill>
              </a:rPr>
            </a:br>
            <a:r>
              <a:rPr lang="en">
                <a:solidFill>
                  <a:srgbClr val="5E696C"/>
                </a:solidFill>
              </a:rPr>
              <a:t>39452</a:t>
            </a:r>
            <a:endParaRPr>
              <a:solidFill>
                <a:srgbClr val="5E696C"/>
              </a:solidFill>
            </a:endParaRPr>
          </a:p>
          <a:p>
            <a:pPr marL="0" lvl="0" indent="1346200" algn="l" rtl="0">
              <a:spcBef>
                <a:spcPts val="0"/>
              </a:spcBef>
              <a:spcAft>
                <a:spcPts val="0"/>
              </a:spcAft>
              <a:buNone/>
            </a:pPr>
            <a:endParaRPr>
              <a:solidFill>
                <a:srgbClr val="5E696C"/>
              </a:solidFill>
            </a:endParaRPr>
          </a:p>
          <a:p>
            <a:pPr marL="457200" lvl="0" indent="0" algn="l" rtl="0">
              <a:spcBef>
                <a:spcPts val="0"/>
              </a:spcBef>
              <a:spcAft>
                <a:spcPts val="1600"/>
              </a:spcAft>
              <a:buNone/>
            </a:pPr>
            <a:endParaRPr/>
          </a:p>
        </p:txBody>
      </p:sp>
      <p:sp>
        <p:nvSpPr>
          <p:cNvPr id="200" name="Google Shape;200;p32"/>
          <p:cNvSpPr txBox="1">
            <a:spLocks noGrp="1"/>
          </p:cNvSpPr>
          <p:nvPr>
            <p:ph type="body" idx="2"/>
          </p:nvPr>
        </p:nvSpPr>
        <p:spPr>
          <a:xfrm>
            <a:off x="2314500" y="1152475"/>
            <a:ext cx="65178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Most of the Apps got 0 rating count but it’s reasonable since the new release version of Apps will have less or even no rating at all</a:t>
            </a:r>
            <a:br>
              <a:rPr lang="en"/>
            </a:br>
            <a:endParaRPr/>
          </a:p>
          <a:p>
            <a:pPr marL="457200" lvl="0" indent="-317500" algn="l" rtl="0">
              <a:spcBef>
                <a:spcPts val="0"/>
              </a:spcBef>
              <a:spcAft>
                <a:spcPts val="0"/>
              </a:spcAft>
              <a:buSzPts val="1400"/>
              <a:buChar char="●"/>
            </a:pPr>
            <a:r>
              <a:rPr lang="en"/>
              <a:t>The Apps that in the Top 10 highest rating count in current version are</a:t>
            </a:r>
            <a:br>
              <a:rPr lang="en"/>
            </a:br>
            <a:r>
              <a:rPr lang="en"/>
              <a:t>“Infinity Blade”, “Geometry Dash Meltdown”, “Verizon”, “Real Basketball”, “Zillow”, “WhatsApp”, “Clear Vision”, “Guess My Age”, “Trigger Fist”, “Zappos”</a:t>
            </a:r>
            <a:br>
              <a:rPr lang="en"/>
            </a:br>
            <a:endParaRPr/>
          </a:p>
          <a:p>
            <a:pPr marL="457200" lvl="0" indent="-317500" algn="l" rtl="0">
              <a:spcBef>
                <a:spcPts val="0"/>
              </a:spcBef>
              <a:spcAft>
                <a:spcPts val="0"/>
              </a:spcAft>
              <a:buSzPts val="1400"/>
              <a:buChar char="●"/>
            </a:pPr>
            <a:r>
              <a:rPr lang="en"/>
              <a:t>5 of them are Games, the rest are categorized in Utilities, Lifestyle, Social Networking, Education and Shopping</a:t>
            </a:r>
            <a:br>
              <a:rPr lang="en"/>
            </a:br>
            <a:endParaRPr/>
          </a:p>
          <a:p>
            <a:pPr marL="457200" lvl="0" indent="-317500" algn="l" rtl="0">
              <a:spcBef>
                <a:spcPts val="0"/>
              </a:spcBef>
              <a:spcAft>
                <a:spcPts val="0"/>
              </a:spcAft>
              <a:buSzPts val="1400"/>
              <a:buChar char="●"/>
            </a:pPr>
            <a:r>
              <a:rPr lang="en"/>
              <a:t>Interesting is that “Infinity Blade” got 5 star rating in current and all version</a:t>
            </a:r>
            <a:br>
              <a:rPr lang="en"/>
            </a:br>
            <a:r>
              <a:rPr lang="en"/>
              <a:t>Also, only 2 of them is paid Apps which both are Games</a:t>
            </a:r>
            <a:br>
              <a:rPr lang="en"/>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User Rating (All Version)</a:t>
            </a:r>
            <a:endParaRPr/>
          </a:p>
        </p:txBody>
      </p:sp>
      <p:sp>
        <p:nvSpPr>
          <p:cNvPr id="206" name="Google Shape;20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user_rating</a:t>
            </a:r>
            <a:endParaRPr/>
          </a:p>
          <a:p>
            <a:pPr marL="457200" lvl="0" indent="-342900" algn="l" rtl="0">
              <a:spcBef>
                <a:spcPts val="0"/>
              </a:spcBef>
              <a:spcAft>
                <a:spcPts val="0"/>
              </a:spcAft>
              <a:buSzPts val="1800"/>
              <a:buChar char="●"/>
            </a:pPr>
            <a:r>
              <a:rPr lang="en"/>
              <a:t>Number of Distinct value of  column: 10</a:t>
            </a:r>
            <a:endParaRPr/>
          </a:p>
          <a:p>
            <a:pPr marL="457200" lvl="0" indent="-342900" algn="l" rtl="0">
              <a:spcBef>
                <a:spcPts val="0"/>
              </a:spcBef>
              <a:spcAft>
                <a:spcPts val="0"/>
              </a:spcAft>
              <a:buSzPts val="1800"/>
              <a:buChar char="●"/>
            </a:pPr>
            <a:r>
              <a:rPr lang="en"/>
              <a:t>Min Value: 0.0</a:t>
            </a:r>
            <a:endParaRPr/>
          </a:p>
          <a:p>
            <a:pPr marL="457200" lvl="0" indent="-342900" algn="l" rtl="0">
              <a:spcBef>
                <a:spcPts val="0"/>
              </a:spcBef>
              <a:spcAft>
                <a:spcPts val="0"/>
              </a:spcAft>
              <a:buSzPts val="1800"/>
              <a:buChar char="●"/>
            </a:pPr>
            <a:r>
              <a:rPr lang="en"/>
              <a:t>Max Value: 5.0</a:t>
            </a:r>
            <a:endParaRPr/>
          </a:p>
          <a:p>
            <a:pPr marL="457200" lvl="0" indent="-342900" algn="l" rtl="0">
              <a:spcBef>
                <a:spcPts val="0"/>
              </a:spcBef>
              <a:spcAft>
                <a:spcPts val="0"/>
              </a:spcAft>
              <a:buSzPts val="1800"/>
              <a:buChar char="●"/>
            </a:pPr>
            <a:r>
              <a:rPr lang="en"/>
              <a:t>Average Value: </a:t>
            </a:r>
            <a:r>
              <a:rPr lang="en">
                <a:solidFill>
                  <a:srgbClr val="5E696C"/>
                </a:solidFill>
              </a:rPr>
              <a:t>3.526955675976101</a:t>
            </a:r>
            <a:endParaRPr/>
          </a:p>
          <a:p>
            <a:pPr marL="457200" lvl="0" indent="-342900" algn="l" rtl="0">
              <a:spcBef>
                <a:spcPts val="0"/>
              </a:spcBef>
              <a:spcAft>
                <a:spcPts val="0"/>
              </a:spcAft>
              <a:buSzPts val="1800"/>
              <a:buChar char="●"/>
            </a:pPr>
            <a:r>
              <a:rPr lang="en"/>
              <a:t>Number of Null value: 0</a:t>
            </a:r>
            <a:endParaRPr/>
          </a:p>
        </p:txBody>
      </p:sp>
      <p:sp>
        <p:nvSpPr>
          <p:cNvPr id="207" name="Google Shape;207;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User Rating (All Version)Cont.</a:t>
            </a:r>
            <a:endParaRPr/>
          </a:p>
          <a:p>
            <a:pPr marL="0" lvl="0" indent="0" algn="l" rtl="0">
              <a:spcBef>
                <a:spcPts val="0"/>
              </a:spcBef>
              <a:spcAft>
                <a:spcPts val="0"/>
              </a:spcAft>
              <a:buNone/>
            </a:pPr>
            <a:endParaRPr/>
          </a:p>
        </p:txBody>
      </p:sp>
      <p:sp>
        <p:nvSpPr>
          <p:cNvPr id="213" name="Google Shape;213;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14" name="Google Shape;214;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Different rating Distribution:</a:t>
            </a:r>
            <a:endParaRPr/>
          </a:p>
          <a:p>
            <a:pPr marL="457200" lvl="0" indent="0" algn="l" rtl="0">
              <a:spcBef>
                <a:spcPts val="1600"/>
              </a:spcBef>
              <a:spcAft>
                <a:spcPts val="0"/>
              </a:spcAft>
              <a:buNone/>
            </a:pPr>
            <a:endParaRPr/>
          </a:p>
        </p:txBody>
      </p:sp>
      <p:sp>
        <p:nvSpPr>
          <p:cNvPr id="215" name="Google Shape;215;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E696C"/>
              </a:buClr>
              <a:buSzPts val="1400"/>
              <a:buChar char="●"/>
            </a:pPr>
            <a:r>
              <a:rPr lang="en"/>
              <a:t>Most Apps being rated around 4.0 to 4.5</a:t>
            </a:r>
            <a:br>
              <a:rPr lang="en"/>
            </a:br>
            <a:endParaRPr/>
          </a:p>
          <a:p>
            <a:pPr marL="457200" lvl="0" indent="-317500" algn="l" rtl="0">
              <a:spcBef>
                <a:spcPts val="0"/>
              </a:spcBef>
              <a:spcAft>
                <a:spcPts val="0"/>
              </a:spcAft>
              <a:buSzPts val="1400"/>
              <a:buChar char="●"/>
            </a:pPr>
            <a:r>
              <a:rPr lang="en"/>
              <a:t>Lots of Apps are rated as 0.0 because no one ever rated the App before</a:t>
            </a:r>
            <a:endParaRPr/>
          </a:p>
          <a:p>
            <a:pPr marL="0" lvl="0" indent="4025900" algn="l" rtl="0">
              <a:spcBef>
                <a:spcPts val="0"/>
              </a:spcBef>
              <a:spcAft>
                <a:spcPts val="0"/>
              </a:spcAft>
              <a:buNone/>
            </a:pPr>
            <a:endParaRPr>
              <a:solidFill>
                <a:srgbClr val="5E696C"/>
              </a:solidFill>
            </a:endParaRPr>
          </a:p>
          <a:p>
            <a:pPr marL="457200" lvl="0" indent="0" algn="l" rtl="0">
              <a:spcBef>
                <a:spcPts val="0"/>
              </a:spcBef>
              <a:spcAft>
                <a:spcPts val="1600"/>
              </a:spcAft>
              <a:buNone/>
            </a:pPr>
            <a:endParaRPr>
              <a:solidFill>
                <a:srgbClr val="FFFFFF"/>
              </a:solidFill>
              <a:highlight>
                <a:srgbClr val="222222"/>
              </a:highlight>
            </a:endParaRPr>
          </a:p>
        </p:txBody>
      </p:sp>
      <p:graphicFrame>
        <p:nvGraphicFramePr>
          <p:cNvPr id="216" name="Google Shape;216;p34"/>
          <p:cNvGraphicFramePr/>
          <p:nvPr>
            <p:extLst>
              <p:ext uri="{D42A27DB-BD31-4B8C-83A1-F6EECF244321}">
                <p14:modId xmlns:p14="http://schemas.microsoft.com/office/powerpoint/2010/main" val="3937572048"/>
              </p:ext>
            </p:extLst>
          </p:nvPr>
        </p:nvGraphicFramePr>
        <p:xfrm>
          <a:off x="632100" y="1558300"/>
          <a:ext cx="3359100" cy="3520110"/>
        </p:xfrm>
        <a:graphic>
          <a:graphicData uri="http://schemas.openxmlformats.org/drawingml/2006/table">
            <a:tbl>
              <a:tblPr>
                <a:noFill/>
                <a:tableStyleId>{DFAE3BCF-CF28-4E4E-B80E-4D17037BB098}</a:tableStyleId>
              </a:tblPr>
              <a:tblGrid>
                <a:gridCol w="1679550">
                  <a:extLst>
                    <a:ext uri="{9D8B030D-6E8A-4147-A177-3AD203B41FA5}">
                      <a16:colId xmlns:a16="http://schemas.microsoft.com/office/drawing/2014/main" val="20000"/>
                    </a:ext>
                  </a:extLst>
                </a:gridCol>
                <a:gridCol w="1679550">
                  <a:extLst>
                    <a:ext uri="{9D8B030D-6E8A-4147-A177-3AD203B41FA5}">
                      <a16:colId xmlns:a16="http://schemas.microsoft.com/office/drawing/2014/main" val="20001"/>
                    </a:ext>
                  </a:extLst>
                </a:gridCol>
              </a:tblGrid>
              <a:tr h="296975">
                <a:tc>
                  <a:txBody>
                    <a:bodyPr/>
                    <a:lstStyle/>
                    <a:p>
                      <a:pPr marL="0" lvl="0" indent="0" algn="ctr" rtl="0">
                        <a:spcBef>
                          <a:spcPts val="0"/>
                        </a:spcBef>
                        <a:spcAft>
                          <a:spcPts val="0"/>
                        </a:spcAft>
                        <a:buNone/>
                      </a:pPr>
                      <a:r>
                        <a:rPr lang="en" sz="900" b="1"/>
                        <a:t>Rating</a:t>
                      </a:r>
                      <a:endParaRPr sz="900" b="1"/>
                    </a:p>
                  </a:txBody>
                  <a:tcPr marL="91425" marR="91425" marT="91425" marB="91425"/>
                </a:tc>
                <a:tc>
                  <a:txBody>
                    <a:bodyPr/>
                    <a:lstStyle/>
                    <a:p>
                      <a:pPr marL="0" lvl="0" indent="0" algn="ctr" rtl="0">
                        <a:spcBef>
                          <a:spcPts val="0"/>
                        </a:spcBef>
                        <a:spcAft>
                          <a:spcPts val="0"/>
                        </a:spcAft>
                        <a:buNone/>
                      </a:pPr>
                      <a:r>
                        <a:rPr lang="en" sz="900" b="1"/>
                        <a:t>Rating Number Count</a:t>
                      </a:r>
                      <a:endParaRPr sz="900" b="1"/>
                    </a:p>
                  </a:txBody>
                  <a:tcPr marL="91425" marR="91425" marT="91425" marB="91425"/>
                </a:tc>
                <a:extLst>
                  <a:ext uri="{0D108BD9-81ED-4DB2-BD59-A6C34878D82A}">
                    <a16:rowId xmlns:a16="http://schemas.microsoft.com/office/drawing/2014/main" val="10000"/>
                  </a:ext>
                </a:extLst>
              </a:tr>
              <a:tr h="296975">
                <a:tc>
                  <a:txBody>
                    <a:bodyPr/>
                    <a:lstStyle/>
                    <a:p>
                      <a:pPr marL="0" lvl="0" indent="0" algn="ctr" rtl="0">
                        <a:spcBef>
                          <a:spcPts val="0"/>
                        </a:spcBef>
                        <a:spcAft>
                          <a:spcPts val="0"/>
                        </a:spcAft>
                        <a:buNone/>
                      </a:pPr>
                      <a:r>
                        <a:rPr lang="en" sz="900"/>
                        <a:t>0.0</a:t>
                      </a:r>
                      <a:endParaRPr sz="900"/>
                    </a:p>
                  </a:txBody>
                  <a:tcPr marL="91425" marR="91425" marT="91425" marB="91425"/>
                </a:tc>
                <a:tc>
                  <a:txBody>
                    <a:bodyPr/>
                    <a:lstStyle/>
                    <a:p>
                      <a:pPr marL="0" lvl="0" indent="0" algn="ctr" rtl="0">
                        <a:spcBef>
                          <a:spcPts val="0"/>
                        </a:spcBef>
                        <a:spcAft>
                          <a:spcPts val="0"/>
                        </a:spcAft>
                        <a:buNone/>
                      </a:pPr>
                      <a:r>
                        <a:rPr lang="en" sz="900"/>
                        <a:t>929</a:t>
                      </a:r>
                      <a:endParaRPr sz="900"/>
                    </a:p>
                  </a:txBody>
                  <a:tcPr marL="91425" marR="91425" marT="91425" marB="91425"/>
                </a:tc>
                <a:extLst>
                  <a:ext uri="{0D108BD9-81ED-4DB2-BD59-A6C34878D82A}">
                    <a16:rowId xmlns:a16="http://schemas.microsoft.com/office/drawing/2014/main" val="10001"/>
                  </a:ext>
                </a:extLst>
              </a:tr>
              <a:tr h="296975">
                <a:tc>
                  <a:txBody>
                    <a:bodyPr/>
                    <a:lstStyle/>
                    <a:p>
                      <a:pPr marL="0" lvl="0" indent="0" algn="ctr" rtl="0">
                        <a:spcBef>
                          <a:spcPts val="0"/>
                        </a:spcBef>
                        <a:spcAft>
                          <a:spcPts val="0"/>
                        </a:spcAft>
                        <a:buNone/>
                      </a:pPr>
                      <a:r>
                        <a:rPr lang="en" sz="900"/>
                        <a:t>1.0</a:t>
                      </a:r>
                      <a:endParaRPr sz="900"/>
                    </a:p>
                  </a:txBody>
                  <a:tcPr marL="91425" marR="91425" marT="91425" marB="91425"/>
                </a:tc>
                <a:tc>
                  <a:txBody>
                    <a:bodyPr/>
                    <a:lstStyle/>
                    <a:p>
                      <a:pPr marL="0" lvl="0" indent="0" algn="ctr" rtl="0">
                        <a:spcBef>
                          <a:spcPts val="0"/>
                        </a:spcBef>
                        <a:spcAft>
                          <a:spcPts val="0"/>
                        </a:spcAft>
                        <a:buNone/>
                      </a:pPr>
                      <a:r>
                        <a:rPr lang="en" sz="900"/>
                        <a:t>44</a:t>
                      </a:r>
                      <a:endParaRPr sz="900"/>
                    </a:p>
                  </a:txBody>
                  <a:tcPr marL="91425" marR="91425" marT="91425" marB="91425"/>
                </a:tc>
                <a:extLst>
                  <a:ext uri="{0D108BD9-81ED-4DB2-BD59-A6C34878D82A}">
                    <a16:rowId xmlns:a16="http://schemas.microsoft.com/office/drawing/2014/main" val="10002"/>
                  </a:ext>
                </a:extLst>
              </a:tr>
              <a:tr h="296975">
                <a:tc>
                  <a:txBody>
                    <a:bodyPr/>
                    <a:lstStyle/>
                    <a:p>
                      <a:pPr marL="0" lvl="0" indent="0" algn="ctr" rtl="0">
                        <a:spcBef>
                          <a:spcPts val="0"/>
                        </a:spcBef>
                        <a:spcAft>
                          <a:spcPts val="0"/>
                        </a:spcAft>
                        <a:buNone/>
                      </a:pPr>
                      <a:r>
                        <a:rPr lang="en" sz="900"/>
                        <a:t>1.5</a:t>
                      </a:r>
                      <a:endParaRPr sz="900"/>
                    </a:p>
                  </a:txBody>
                  <a:tcPr marL="91425" marR="91425" marT="91425" marB="91425"/>
                </a:tc>
                <a:tc>
                  <a:txBody>
                    <a:bodyPr/>
                    <a:lstStyle/>
                    <a:p>
                      <a:pPr marL="0" lvl="0" indent="0" algn="ctr" rtl="0">
                        <a:spcBef>
                          <a:spcPts val="0"/>
                        </a:spcBef>
                        <a:spcAft>
                          <a:spcPts val="0"/>
                        </a:spcAft>
                        <a:buNone/>
                      </a:pPr>
                      <a:r>
                        <a:rPr lang="en" sz="900"/>
                        <a:t>56</a:t>
                      </a:r>
                      <a:endParaRPr sz="900"/>
                    </a:p>
                  </a:txBody>
                  <a:tcPr marL="91425" marR="91425" marT="91425" marB="91425"/>
                </a:tc>
                <a:extLst>
                  <a:ext uri="{0D108BD9-81ED-4DB2-BD59-A6C34878D82A}">
                    <a16:rowId xmlns:a16="http://schemas.microsoft.com/office/drawing/2014/main" val="10003"/>
                  </a:ext>
                </a:extLst>
              </a:tr>
              <a:tr h="296975">
                <a:tc>
                  <a:txBody>
                    <a:bodyPr/>
                    <a:lstStyle/>
                    <a:p>
                      <a:pPr marL="0" lvl="0" indent="0" algn="ctr" rtl="0">
                        <a:spcBef>
                          <a:spcPts val="0"/>
                        </a:spcBef>
                        <a:spcAft>
                          <a:spcPts val="0"/>
                        </a:spcAft>
                        <a:buNone/>
                      </a:pPr>
                      <a:r>
                        <a:rPr lang="en" sz="900"/>
                        <a:t>2.0</a:t>
                      </a:r>
                      <a:endParaRPr sz="900"/>
                    </a:p>
                  </a:txBody>
                  <a:tcPr marL="91425" marR="91425" marT="91425" marB="91425"/>
                </a:tc>
                <a:tc>
                  <a:txBody>
                    <a:bodyPr/>
                    <a:lstStyle/>
                    <a:p>
                      <a:pPr marL="0" lvl="0" indent="0" algn="ctr" rtl="0">
                        <a:spcBef>
                          <a:spcPts val="0"/>
                        </a:spcBef>
                        <a:spcAft>
                          <a:spcPts val="0"/>
                        </a:spcAft>
                        <a:buNone/>
                      </a:pPr>
                      <a:r>
                        <a:rPr lang="en" sz="900"/>
                        <a:t>106</a:t>
                      </a:r>
                      <a:endParaRPr sz="900"/>
                    </a:p>
                  </a:txBody>
                  <a:tcPr marL="91425" marR="91425" marT="91425" marB="91425"/>
                </a:tc>
                <a:extLst>
                  <a:ext uri="{0D108BD9-81ED-4DB2-BD59-A6C34878D82A}">
                    <a16:rowId xmlns:a16="http://schemas.microsoft.com/office/drawing/2014/main" val="10004"/>
                  </a:ext>
                </a:extLst>
              </a:tr>
              <a:tr h="296975">
                <a:tc>
                  <a:txBody>
                    <a:bodyPr/>
                    <a:lstStyle/>
                    <a:p>
                      <a:pPr marL="0" lvl="0" indent="0" algn="ctr" rtl="0">
                        <a:spcBef>
                          <a:spcPts val="0"/>
                        </a:spcBef>
                        <a:spcAft>
                          <a:spcPts val="0"/>
                        </a:spcAft>
                        <a:buNone/>
                      </a:pPr>
                      <a:r>
                        <a:rPr lang="en" sz="900"/>
                        <a:t>2.5</a:t>
                      </a:r>
                      <a:endParaRPr sz="900"/>
                    </a:p>
                  </a:txBody>
                  <a:tcPr marL="91425" marR="91425" marT="91425" marB="91425"/>
                </a:tc>
                <a:tc>
                  <a:txBody>
                    <a:bodyPr/>
                    <a:lstStyle/>
                    <a:p>
                      <a:pPr marL="0" lvl="0" indent="0" algn="ctr" rtl="0">
                        <a:spcBef>
                          <a:spcPts val="0"/>
                        </a:spcBef>
                        <a:spcAft>
                          <a:spcPts val="0"/>
                        </a:spcAft>
                        <a:buNone/>
                      </a:pPr>
                      <a:r>
                        <a:rPr lang="en" sz="900"/>
                        <a:t>196</a:t>
                      </a:r>
                      <a:endParaRPr sz="900"/>
                    </a:p>
                  </a:txBody>
                  <a:tcPr marL="91425" marR="91425" marT="91425" marB="91425"/>
                </a:tc>
                <a:extLst>
                  <a:ext uri="{0D108BD9-81ED-4DB2-BD59-A6C34878D82A}">
                    <a16:rowId xmlns:a16="http://schemas.microsoft.com/office/drawing/2014/main" val="10005"/>
                  </a:ext>
                </a:extLst>
              </a:tr>
              <a:tr h="296975">
                <a:tc>
                  <a:txBody>
                    <a:bodyPr/>
                    <a:lstStyle/>
                    <a:p>
                      <a:pPr marL="0" lvl="0" indent="0" algn="ctr" rtl="0">
                        <a:spcBef>
                          <a:spcPts val="0"/>
                        </a:spcBef>
                        <a:spcAft>
                          <a:spcPts val="0"/>
                        </a:spcAft>
                        <a:buNone/>
                      </a:pPr>
                      <a:r>
                        <a:rPr lang="en" sz="900"/>
                        <a:t>3.0</a:t>
                      </a:r>
                      <a:endParaRPr sz="900"/>
                    </a:p>
                  </a:txBody>
                  <a:tcPr marL="91425" marR="91425" marT="91425" marB="91425"/>
                </a:tc>
                <a:tc>
                  <a:txBody>
                    <a:bodyPr/>
                    <a:lstStyle/>
                    <a:p>
                      <a:pPr marL="0" lvl="0" indent="0" algn="ctr" rtl="0">
                        <a:spcBef>
                          <a:spcPts val="0"/>
                        </a:spcBef>
                        <a:spcAft>
                          <a:spcPts val="0"/>
                        </a:spcAft>
                        <a:buNone/>
                      </a:pPr>
                      <a:r>
                        <a:rPr lang="en" sz="900"/>
                        <a:t>383</a:t>
                      </a:r>
                      <a:endParaRPr sz="900"/>
                    </a:p>
                  </a:txBody>
                  <a:tcPr marL="91425" marR="91425" marT="91425" marB="91425"/>
                </a:tc>
                <a:extLst>
                  <a:ext uri="{0D108BD9-81ED-4DB2-BD59-A6C34878D82A}">
                    <a16:rowId xmlns:a16="http://schemas.microsoft.com/office/drawing/2014/main" val="10006"/>
                  </a:ext>
                </a:extLst>
              </a:tr>
              <a:tr h="296975">
                <a:tc>
                  <a:txBody>
                    <a:bodyPr/>
                    <a:lstStyle/>
                    <a:p>
                      <a:pPr marL="0" lvl="0" indent="0" algn="ctr" rtl="0">
                        <a:spcBef>
                          <a:spcPts val="0"/>
                        </a:spcBef>
                        <a:spcAft>
                          <a:spcPts val="0"/>
                        </a:spcAft>
                        <a:buNone/>
                      </a:pPr>
                      <a:r>
                        <a:rPr lang="en" sz="900"/>
                        <a:t>3.5</a:t>
                      </a:r>
                      <a:endParaRPr sz="900"/>
                    </a:p>
                  </a:txBody>
                  <a:tcPr marL="91425" marR="91425" marT="91425" marB="91425"/>
                </a:tc>
                <a:tc>
                  <a:txBody>
                    <a:bodyPr/>
                    <a:lstStyle/>
                    <a:p>
                      <a:pPr marL="0" lvl="0" indent="0" algn="ctr" rtl="0">
                        <a:spcBef>
                          <a:spcPts val="0"/>
                        </a:spcBef>
                        <a:spcAft>
                          <a:spcPts val="0"/>
                        </a:spcAft>
                        <a:buNone/>
                      </a:pPr>
                      <a:r>
                        <a:rPr lang="en" sz="900"/>
                        <a:t>702</a:t>
                      </a:r>
                      <a:endParaRPr sz="900"/>
                    </a:p>
                  </a:txBody>
                  <a:tcPr marL="91425" marR="91425" marT="91425" marB="91425"/>
                </a:tc>
                <a:extLst>
                  <a:ext uri="{0D108BD9-81ED-4DB2-BD59-A6C34878D82A}">
                    <a16:rowId xmlns:a16="http://schemas.microsoft.com/office/drawing/2014/main" val="10007"/>
                  </a:ext>
                </a:extLst>
              </a:tr>
              <a:tr h="296975">
                <a:tc>
                  <a:txBody>
                    <a:bodyPr/>
                    <a:lstStyle/>
                    <a:p>
                      <a:pPr marL="0" lvl="0" indent="0" algn="ctr" rtl="0">
                        <a:spcBef>
                          <a:spcPts val="0"/>
                        </a:spcBef>
                        <a:spcAft>
                          <a:spcPts val="0"/>
                        </a:spcAft>
                        <a:buNone/>
                      </a:pPr>
                      <a:r>
                        <a:rPr lang="en" sz="900">
                          <a:solidFill>
                            <a:srgbClr val="FF0000"/>
                          </a:solidFill>
                        </a:rPr>
                        <a:t>4.0</a:t>
                      </a:r>
                      <a:endParaRPr sz="900">
                        <a:solidFill>
                          <a:srgbClr val="FF0000"/>
                        </a:solidFill>
                      </a:endParaRPr>
                    </a:p>
                  </a:txBody>
                  <a:tcPr marL="91425" marR="91425" marT="91425" marB="91425"/>
                </a:tc>
                <a:tc>
                  <a:txBody>
                    <a:bodyPr/>
                    <a:lstStyle/>
                    <a:p>
                      <a:pPr marL="0" lvl="0" indent="0" algn="ctr" rtl="0">
                        <a:spcBef>
                          <a:spcPts val="0"/>
                        </a:spcBef>
                        <a:spcAft>
                          <a:spcPts val="0"/>
                        </a:spcAft>
                        <a:buNone/>
                      </a:pPr>
                      <a:r>
                        <a:rPr lang="en" sz="900">
                          <a:solidFill>
                            <a:srgbClr val="FF0000"/>
                          </a:solidFill>
                        </a:rPr>
                        <a:t>1626</a:t>
                      </a:r>
                      <a:endParaRPr sz="900">
                        <a:solidFill>
                          <a:srgbClr val="FF0000"/>
                        </a:solidFill>
                      </a:endParaRPr>
                    </a:p>
                  </a:txBody>
                  <a:tcPr marL="91425" marR="91425" marT="91425" marB="91425"/>
                </a:tc>
                <a:extLst>
                  <a:ext uri="{0D108BD9-81ED-4DB2-BD59-A6C34878D82A}">
                    <a16:rowId xmlns:a16="http://schemas.microsoft.com/office/drawing/2014/main" val="10008"/>
                  </a:ext>
                </a:extLst>
              </a:tr>
              <a:tr h="296975">
                <a:tc>
                  <a:txBody>
                    <a:bodyPr/>
                    <a:lstStyle/>
                    <a:p>
                      <a:pPr marL="0" lvl="0" indent="0" algn="ctr" rtl="0">
                        <a:spcBef>
                          <a:spcPts val="0"/>
                        </a:spcBef>
                        <a:spcAft>
                          <a:spcPts val="0"/>
                        </a:spcAft>
                        <a:buNone/>
                      </a:pPr>
                      <a:r>
                        <a:rPr lang="en" sz="900">
                          <a:solidFill>
                            <a:srgbClr val="FF0000"/>
                          </a:solidFill>
                        </a:rPr>
                        <a:t>4.5</a:t>
                      </a:r>
                      <a:endParaRPr sz="900">
                        <a:solidFill>
                          <a:srgbClr val="FF0000"/>
                        </a:solidFill>
                      </a:endParaRPr>
                    </a:p>
                  </a:txBody>
                  <a:tcPr marL="91425" marR="91425" marT="91425" marB="91425"/>
                </a:tc>
                <a:tc>
                  <a:txBody>
                    <a:bodyPr/>
                    <a:lstStyle/>
                    <a:p>
                      <a:pPr marL="0" lvl="0" indent="0" algn="ctr" rtl="0">
                        <a:spcBef>
                          <a:spcPts val="0"/>
                        </a:spcBef>
                        <a:spcAft>
                          <a:spcPts val="0"/>
                        </a:spcAft>
                        <a:buNone/>
                      </a:pPr>
                      <a:r>
                        <a:rPr lang="en" sz="900" dirty="0">
                          <a:solidFill>
                            <a:srgbClr val="FF0000"/>
                          </a:solidFill>
                        </a:rPr>
                        <a:t>2663</a:t>
                      </a:r>
                      <a:endParaRPr sz="900" dirty="0">
                        <a:solidFill>
                          <a:srgbClr val="FF0000"/>
                        </a:solidFill>
                      </a:endParaRPr>
                    </a:p>
                  </a:txBody>
                  <a:tcPr marL="91425" marR="91425" marT="91425" marB="91425"/>
                </a:tc>
                <a:extLst>
                  <a:ext uri="{0D108BD9-81ED-4DB2-BD59-A6C34878D82A}">
                    <a16:rowId xmlns:a16="http://schemas.microsoft.com/office/drawing/2014/main" val="10009"/>
                  </a:ext>
                </a:extLst>
              </a:tr>
              <a:tr h="296975">
                <a:tc>
                  <a:txBody>
                    <a:bodyPr/>
                    <a:lstStyle/>
                    <a:p>
                      <a:pPr marL="0" lvl="0" indent="0" algn="ctr" rtl="0">
                        <a:spcBef>
                          <a:spcPts val="0"/>
                        </a:spcBef>
                        <a:spcAft>
                          <a:spcPts val="0"/>
                        </a:spcAft>
                        <a:buNone/>
                      </a:pPr>
                      <a:r>
                        <a:rPr lang="en" sz="900"/>
                        <a:t>5.0</a:t>
                      </a:r>
                      <a:endParaRPr sz="900"/>
                    </a:p>
                  </a:txBody>
                  <a:tcPr marL="91425" marR="91425" marT="91425" marB="91425"/>
                </a:tc>
                <a:tc>
                  <a:txBody>
                    <a:bodyPr/>
                    <a:lstStyle/>
                    <a:p>
                      <a:pPr marL="0" lvl="0" indent="0" algn="ctr" rtl="0">
                        <a:spcBef>
                          <a:spcPts val="0"/>
                        </a:spcBef>
                        <a:spcAft>
                          <a:spcPts val="0"/>
                        </a:spcAft>
                        <a:buNone/>
                      </a:pPr>
                      <a:r>
                        <a:rPr lang="en" sz="900" dirty="0"/>
                        <a:t>492</a:t>
                      </a:r>
                      <a:endParaRPr sz="900"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User Rating (Current Version)</a:t>
            </a:r>
            <a:endParaRPr/>
          </a:p>
        </p:txBody>
      </p:sp>
      <p:sp>
        <p:nvSpPr>
          <p:cNvPr id="222" name="Google Shape;22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user_rating_ver</a:t>
            </a:r>
            <a:endParaRPr/>
          </a:p>
          <a:p>
            <a:pPr marL="457200" lvl="0" indent="-342900" algn="l" rtl="0">
              <a:spcBef>
                <a:spcPts val="0"/>
              </a:spcBef>
              <a:spcAft>
                <a:spcPts val="0"/>
              </a:spcAft>
              <a:buSzPts val="1800"/>
              <a:buChar char="●"/>
            </a:pPr>
            <a:r>
              <a:rPr lang="en"/>
              <a:t>Number of Distinct value of  column: 10</a:t>
            </a:r>
            <a:endParaRPr/>
          </a:p>
          <a:p>
            <a:pPr marL="457200" lvl="0" indent="-342900" algn="l" rtl="0">
              <a:spcBef>
                <a:spcPts val="0"/>
              </a:spcBef>
              <a:spcAft>
                <a:spcPts val="0"/>
              </a:spcAft>
              <a:buSzPts val="1800"/>
              <a:buChar char="●"/>
            </a:pPr>
            <a:r>
              <a:rPr lang="en"/>
              <a:t>Min Value: </a:t>
            </a:r>
            <a:r>
              <a:rPr lang="en">
                <a:solidFill>
                  <a:srgbClr val="5E696C"/>
                </a:solidFill>
              </a:rPr>
              <a:t>0.0</a:t>
            </a:r>
            <a:endParaRPr/>
          </a:p>
          <a:p>
            <a:pPr marL="457200" lvl="0" indent="-342900" algn="l" rtl="0">
              <a:spcBef>
                <a:spcPts val="0"/>
              </a:spcBef>
              <a:spcAft>
                <a:spcPts val="0"/>
              </a:spcAft>
              <a:buSzPts val="1800"/>
              <a:buChar char="●"/>
            </a:pPr>
            <a:r>
              <a:rPr lang="en"/>
              <a:t>Max Value: </a:t>
            </a:r>
            <a:r>
              <a:rPr lang="en">
                <a:solidFill>
                  <a:srgbClr val="5E696C"/>
                </a:solidFill>
              </a:rPr>
              <a:t>5.0</a:t>
            </a:r>
            <a:endParaRPr/>
          </a:p>
          <a:p>
            <a:pPr marL="457200" lvl="0" indent="-342900" algn="l" rtl="0">
              <a:spcBef>
                <a:spcPts val="0"/>
              </a:spcBef>
              <a:spcAft>
                <a:spcPts val="0"/>
              </a:spcAft>
              <a:buSzPts val="1800"/>
              <a:buChar char="●"/>
            </a:pPr>
            <a:r>
              <a:rPr lang="en"/>
              <a:t>Average Value: </a:t>
            </a:r>
            <a:r>
              <a:rPr lang="en">
                <a:solidFill>
                  <a:srgbClr val="5E696C"/>
                </a:solidFill>
              </a:rPr>
              <a:t>3.253577879672086</a:t>
            </a:r>
            <a:endParaRPr/>
          </a:p>
          <a:p>
            <a:pPr marL="457200" lvl="0" indent="-342900" algn="l" rtl="0">
              <a:spcBef>
                <a:spcPts val="0"/>
              </a:spcBef>
              <a:spcAft>
                <a:spcPts val="0"/>
              </a:spcAft>
              <a:buSzPts val="1800"/>
              <a:buChar char="●"/>
            </a:pPr>
            <a:r>
              <a:rPr lang="en"/>
              <a:t>Number of Null value: 0</a:t>
            </a:r>
            <a:endParaRPr/>
          </a:p>
        </p:txBody>
      </p:sp>
      <p:sp>
        <p:nvSpPr>
          <p:cNvPr id="223" name="Google Shape;223;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User Rating (Current Version)Cont.</a:t>
            </a:r>
            <a:endParaRPr/>
          </a:p>
          <a:p>
            <a:pPr marL="0" lvl="0" indent="0" algn="l" rtl="0">
              <a:spcBef>
                <a:spcPts val="0"/>
              </a:spcBef>
              <a:spcAft>
                <a:spcPts val="0"/>
              </a:spcAft>
              <a:buNone/>
            </a:pPr>
            <a:endParaRPr/>
          </a:p>
        </p:txBody>
      </p:sp>
      <p:sp>
        <p:nvSpPr>
          <p:cNvPr id="229" name="Google Shape;229;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30" name="Google Shape;230;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Different rating Distribution:</a:t>
            </a:r>
            <a:endParaRPr/>
          </a:p>
          <a:p>
            <a:pPr marL="457200" lvl="0" indent="0" algn="l" rtl="0">
              <a:spcBef>
                <a:spcPts val="1600"/>
              </a:spcBef>
              <a:spcAft>
                <a:spcPts val="0"/>
              </a:spcAft>
              <a:buNone/>
            </a:pPr>
            <a:endParaRPr/>
          </a:p>
        </p:txBody>
      </p:sp>
      <p:sp>
        <p:nvSpPr>
          <p:cNvPr id="231" name="Google Shape;231;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E696C"/>
              </a:buClr>
              <a:buSzPts val="1400"/>
              <a:buChar char="●"/>
            </a:pPr>
            <a:r>
              <a:rPr lang="en"/>
              <a:t>Most Apps being rated around 4.0 to 4.5</a:t>
            </a:r>
            <a:br>
              <a:rPr lang="en"/>
            </a:br>
            <a:endParaRPr/>
          </a:p>
          <a:p>
            <a:pPr marL="457200" lvl="0" indent="-317500" algn="l" rtl="0">
              <a:spcBef>
                <a:spcPts val="0"/>
              </a:spcBef>
              <a:spcAft>
                <a:spcPts val="0"/>
              </a:spcAft>
              <a:buSzPts val="1400"/>
              <a:buChar char="●"/>
            </a:pPr>
            <a:r>
              <a:rPr lang="en"/>
              <a:t>Lots of Apps are rated as 0.0 because no one ever rated the App before </a:t>
            </a:r>
            <a:br>
              <a:rPr lang="en"/>
            </a:br>
            <a:endParaRPr/>
          </a:p>
          <a:p>
            <a:pPr marL="457200" lvl="0" indent="-317500" algn="l" rtl="0">
              <a:spcBef>
                <a:spcPts val="0"/>
              </a:spcBef>
              <a:spcAft>
                <a:spcPts val="0"/>
              </a:spcAft>
              <a:buSzPts val="1400"/>
              <a:buChar char="●"/>
            </a:pPr>
            <a:r>
              <a:rPr lang="en"/>
              <a:t>Number of Apps with no rating because new version haven’t got any rating yet</a:t>
            </a:r>
            <a:endParaRPr/>
          </a:p>
          <a:p>
            <a:pPr marL="0" lvl="0" indent="4025900" algn="l" rtl="0">
              <a:spcBef>
                <a:spcPts val="0"/>
              </a:spcBef>
              <a:spcAft>
                <a:spcPts val="0"/>
              </a:spcAft>
              <a:buNone/>
            </a:pPr>
            <a:endParaRPr>
              <a:solidFill>
                <a:srgbClr val="5E696C"/>
              </a:solidFill>
            </a:endParaRPr>
          </a:p>
          <a:p>
            <a:pPr marL="457200" lvl="0" indent="0" algn="l" rtl="0">
              <a:spcBef>
                <a:spcPts val="0"/>
              </a:spcBef>
              <a:spcAft>
                <a:spcPts val="1600"/>
              </a:spcAft>
              <a:buNone/>
            </a:pPr>
            <a:endParaRPr>
              <a:solidFill>
                <a:srgbClr val="FFFFFF"/>
              </a:solidFill>
              <a:highlight>
                <a:srgbClr val="222222"/>
              </a:highlight>
            </a:endParaRPr>
          </a:p>
        </p:txBody>
      </p:sp>
      <p:graphicFrame>
        <p:nvGraphicFramePr>
          <p:cNvPr id="232" name="Google Shape;232;p36"/>
          <p:cNvGraphicFramePr/>
          <p:nvPr>
            <p:extLst>
              <p:ext uri="{D42A27DB-BD31-4B8C-83A1-F6EECF244321}">
                <p14:modId xmlns:p14="http://schemas.microsoft.com/office/powerpoint/2010/main" val="116677647"/>
              </p:ext>
            </p:extLst>
          </p:nvPr>
        </p:nvGraphicFramePr>
        <p:xfrm>
          <a:off x="632100" y="1558300"/>
          <a:ext cx="3359100" cy="3520110"/>
        </p:xfrm>
        <a:graphic>
          <a:graphicData uri="http://schemas.openxmlformats.org/drawingml/2006/table">
            <a:tbl>
              <a:tblPr>
                <a:noFill/>
                <a:tableStyleId>{DFAE3BCF-CF28-4E4E-B80E-4D17037BB098}</a:tableStyleId>
              </a:tblPr>
              <a:tblGrid>
                <a:gridCol w="1679550">
                  <a:extLst>
                    <a:ext uri="{9D8B030D-6E8A-4147-A177-3AD203B41FA5}">
                      <a16:colId xmlns:a16="http://schemas.microsoft.com/office/drawing/2014/main" val="20000"/>
                    </a:ext>
                  </a:extLst>
                </a:gridCol>
                <a:gridCol w="1679550">
                  <a:extLst>
                    <a:ext uri="{9D8B030D-6E8A-4147-A177-3AD203B41FA5}">
                      <a16:colId xmlns:a16="http://schemas.microsoft.com/office/drawing/2014/main" val="20001"/>
                    </a:ext>
                  </a:extLst>
                </a:gridCol>
              </a:tblGrid>
              <a:tr h="296975">
                <a:tc>
                  <a:txBody>
                    <a:bodyPr/>
                    <a:lstStyle/>
                    <a:p>
                      <a:pPr marL="0" lvl="0" indent="0" algn="ctr" rtl="0">
                        <a:spcBef>
                          <a:spcPts val="0"/>
                        </a:spcBef>
                        <a:spcAft>
                          <a:spcPts val="0"/>
                        </a:spcAft>
                        <a:buNone/>
                      </a:pPr>
                      <a:r>
                        <a:rPr lang="en" sz="900" b="1"/>
                        <a:t>Rating</a:t>
                      </a:r>
                      <a:endParaRPr sz="900" b="1"/>
                    </a:p>
                  </a:txBody>
                  <a:tcPr marL="91425" marR="91425" marT="91425" marB="91425"/>
                </a:tc>
                <a:tc>
                  <a:txBody>
                    <a:bodyPr/>
                    <a:lstStyle/>
                    <a:p>
                      <a:pPr marL="0" lvl="0" indent="0" algn="ctr" rtl="0">
                        <a:spcBef>
                          <a:spcPts val="0"/>
                        </a:spcBef>
                        <a:spcAft>
                          <a:spcPts val="0"/>
                        </a:spcAft>
                        <a:buNone/>
                      </a:pPr>
                      <a:r>
                        <a:rPr lang="en" sz="900" b="1"/>
                        <a:t>Rating Number Count</a:t>
                      </a:r>
                      <a:endParaRPr sz="900" b="1"/>
                    </a:p>
                  </a:txBody>
                  <a:tcPr marL="91425" marR="91425" marT="91425" marB="91425"/>
                </a:tc>
                <a:extLst>
                  <a:ext uri="{0D108BD9-81ED-4DB2-BD59-A6C34878D82A}">
                    <a16:rowId xmlns:a16="http://schemas.microsoft.com/office/drawing/2014/main" val="10000"/>
                  </a:ext>
                </a:extLst>
              </a:tr>
              <a:tr h="296975">
                <a:tc>
                  <a:txBody>
                    <a:bodyPr/>
                    <a:lstStyle/>
                    <a:p>
                      <a:pPr marL="0" lvl="0" indent="0" algn="ctr" rtl="0">
                        <a:spcBef>
                          <a:spcPts val="0"/>
                        </a:spcBef>
                        <a:spcAft>
                          <a:spcPts val="0"/>
                        </a:spcAft>
                        <a:buNone/>
                      </a:pPr>
                      <a:r>
                        <a:rPr lang="en" sz="900"/>
                        <a:t>0.0</a:t>
                      </a:r>
                      <a:endParaRPr sz="900"/>
                    </a:p>
                  </a:txBody>
                  <a:tcPr marL="91425" marR="91425" marT="91425" marB="91425"/>
                </a:tc>
                <a:tc>
                  <a:txBody>
                    <a:bodyPr/>
                    <a:lstStyle/>
                    <a:p>
                      <a:pPr marL="0" lvl="0" indent="0" algn="ctr" rtl="0">
                        <a:spcBef>
                          <a:spcPts val="0"/>
                        </a:spcBef>
                        <a:spcAft>
                          <a:spcPts val="0"/>
                        </a:spcAft>
                        <a:buNone/>
                      </a:pPr>
                      <a:r>
                        <a:rPr lang="en" sz="900"/>
                        <a:t>1443</a:t>
                      </a:r>
                      <a:endParaRPr sz="900"/>
                    </a:p>
                  </a:txBody>
                  <a:tcPr marL="91425" marR="91425" marT="91425" marB="91425"/>
                </a:tc>
                <a:extLst>
                  <a:ext uri="{0D108BD9-81ED-4DB2-BD59-A6C34878D82A}">
                    <a16:rowId xmlns:a16="http://schemas.microsoft.com/office/drawing/2014/main" val="10001"/>
                  </a:ext>
                </a:extLst>
              </a:tr>
              <a:tr h="296975">
                <a:tc>
                  <a:txBody>
                    <a:bodyPr/>
                    <a:lstStyle/>
                    <a:p>
                      <a:pPr marL="0" lvl="0" indent="0" algn="ctr" rtl="0">
                        <a:spcBef>
                          <a:spcPts val="0"/>
                        </a:spcBef>
                        <a:spcAft>
                          <a:spcPts val="0"/>
                        </a:spcAft>
                        <a:buNone/>
                      </a:pPr>
                      <a:r>
                        <a:rPr lang="en" sz="900"/>
                        <a:t>1.0</a:t>
                      </a:r>
                      <a:endParaRPr sz="900"/>
                    </a:p>
                  </a:txBody>
                  <a:tcPr marL="91425" marR="91425" marT="91425" marB="91425"/>
                </a:tc>
                <a:tc>
                  <a:txBody>
                    <a:bodyPr/>
                    <a:lstStyle/>
                    <a:p>
                      <a:pPr marL="0" lvl="0" indent="0" algn="ctr" rtl="0">
                        <a:spcBef>
                          <a:spcPts val="0"/>
                        </a:spcBef>
                        <a:spcAft>
                          <a:spcPts val="0"/>
                        </a:spcAft>
                        <a:buNone/>
                      </a:pPr>
                      <a:r>
                        <a:rPr lang="en" sz="900"/>
                        <a:t>125</a:t>
                      </a:r>
                      <a:endParaRPr sz="900"/>
                    </a:p>
                  </a:txBody>
                  <a:tcPr marL="91425" marR="91425" marT="91425" marB="91425"/>
                </a:tc>
                <a:extLst>
                  <a:ext uri="{0D108BD9-81ED-4DB2-BD59-A6C34878D82A}">
                    <a16:rowId xmlns:a16="http://schemas.microsoft.com/office/drawing/2014/main" val="10002"/>
                  </a:ext>
                </a:extLst>
              </a:tr>
              <a:tr h="296975">
                <a:tc>
                  <a:txBody>
                    <a:bodyPr/>
                    <a:lstStyle/>
                    <a:p>
                      <a:pPr marL="0" lvl="0" indent="0" algn="ctr" rtl="0">
                        <a:spcBef>
                          <a:spcPts val="0"/>
                        </a:spcBef>
                        <a:spcAft>
                          <a:spcPts val="0"/>
                        </a:spcAft>
                        <a:buNone/>
                      </a:pPr>
                      <a:r>
                        <a:rPr lang="en" sz="900"/>
                        <a:t>1.5</a:t>
                      </a:r>
                      <a:endParaRPr sz="900"/>
                    </a:p>
                  </a:txBody>
                  <a:tcPr marL="91425" marR="91425" marT="91425" marB="91425"/>
                </a:tc>
                <a:tc>
                  <a:txBody>
                    <a:bodyPr/>
                    <a:lstStyle/>
                    <a:p>
                      <a:pPr marL="0" lvl="0" indent="0" algn="ctr" rtl="0">
                        <a:spcBef>
                          <a:spcPts val="0"/>
                        </a:spcBef>
                        <a:spcAft>
                          <a:spcPts val="0"/>
                        </a:spcAft>
                        <a:buNone/>
                      </a:pPr>
                      <a:r>
                        <a:rPr lang="en" sz="900"/>
                        <a:t>74</a:t>
                      </a:r>
                      <a:endParaRPr sz="900"/>
                    </a:p>
                  </a:txBody>
                  <a:tcPr marL="91425" marR="91425" marT="91425" marB="91425"/>
                </a:tc>
                <a:extLst>
                  <a:ext uri="{0D108BD9-81ED-4DB2-BD59-A6C34878D82A}">
                    <a16:rowId xmlns:a16="http://schemas.microsoft.com/office/drawing/2014/main" val="10003"/>
                  </a:ext>
                </a:extLst>
              </a:tr>
              <a:tr h="296975">
                <a:tc>
                  <a:txBody>
                    <a:bodyPr/>
                    <a:lstStyle/>
                    <a:p>
                      <a:pPr marL="0" lvl="0" indent="0" algn="ctr" rtl="0">
                        <a:spcBef>
                          <a:spcPts val="0"/>
                        </a:spcBef>
                        <a:spcAft>
                          <a:spcPts val="0"/>
                        </a:spcAft>
                        <a:buNone/>
                      </a:pPr>
                      <a:r>
                        <a:rPr lang="en" sz="900" dirty="0"/>
                        <a:t>2.0</a:t>
                      </a:r>
                      <a:endParaRPr sz="900" dirty="0"/>
                    </a:p>
                  </a:txBody>
                  <a:tcPr marL="91425" marR="91425" marT="91425" marB="91425"/>
                </a:tc>
                <a:tc>
                  <a:txBody>
                    <a:bodyPr/>
                    <a:lstStyle/>
                    <a:p>
                      <a:pPr marL="0" lvl="0" indent="0" algn="ctr" rtl="0">
                        <a:spcBef>
                          <a:spcPts val="0"/>
                        </a:spcBef>
                        <a:spcAft>
                          <a:spcPts val="0"/>
                        </a:spcAft>
                        <a:buNone/>
                      </a:pPr>
                      <a:r>
                        <a:rPr lang="en" sz="900"/>
                        <a:t>136</a:t>
                      </a:r>
                      <a:endParaRPr sz="900"/>
                    </a:p>
                  </a:txBody>
                  <a:tcPr marL="91425" marR="91425" marT="91425" marB="91425"/>
                </a:tc>
                <a:extLst>
                  <a:ext uri="{0D108BD9-81ED-4DB2-BD59-A6C34878D82A}">
                    <a16:rowId xmlns:a16="http://schemas.microsoft.com/office/drawing/2014/main" val="10004"/>
                  </a:ext>
                </a:extLst>
              </a:tr>
              <a:tr h="296975">
                <a:tc>
                  <a:txBody>
                    <a:bodyPr/>
                    <a:lstStyle/>
                    <a:p>
                      <a:pPr marL="0" lvl="0" indent="0" algn="ctr" rtl="0">
                        <a:spcBef>
                          <a:spcPts val="0"/>
                        </a:spcBef>
                        <a:spcAft>
                          <a:spcPts val="0"/>
                        </a:spcAft>
                        <a:buNone/>
                      </a:pPr>
                      <a:r>
                        <a:rPr lang="en" sz="900" dirty="0"/>
                        <a:t>2.5</a:t>
                      </a:r>
                      <a:endParaRPr sz="900" dirty="0"/>
                    </a:p>
                  </a:txBody>
                  <a:tcPr marL="91425" marR="91425" marT="91425" marB="91425"/>
                </a:tc>
                <a:tc>
                  <a:txBody>
                    <a:bodyPr/>
                    <a:lstStyle/>
                    <a:p>
                      <a:pPr marL="0" lvl="0" indent="0" algn="ctr" rtl="0">
                        <a:spcBef>
                          <a:spcPts val="0"/>
                        </a:spcBef>
                        <a:spcAft>
                          <a:spcPts val="0"/>
                        </a:spcAft>
                        <a:buNone/>
                      </a:pPr>
                      <a:r>
                        <a:rPr lang="en" sz="900"/>
                        <a:t>174</a:t>
                      </a:r>
                      <a:endParaRPr sz="900"/>
                    </a:p>
                  </a:txBody>
                  <a:tcPr marL="91425" marR="91425" marT="91425" marB="91425"/>
                </a:tc>
                <a:extLst>
                  <a:ext uri="{0D108BD9-81ED-4DB2-BD59-A6C34878D82A}">
                    <a16:rowId xmlns:a16="http://schemas.microsoft.com/office/drawing/2014/main" val="10005"/>
                  </a:ext>
                </a:extLst>
              </a:tr>
              <a:tr h="296975">
                <a:tc>
                  <a:txBody>
                    <a:bodyPr/>
                    <a:lstStyle/>
                    <a:p>
                      <a:pPr marL="0" lvl="0" indent="0" algn="ctr" rtl="0">
                        <a:spcBef>
                          <a:spcPts val="0"/>
                        </a:spcBef>
                        <a:spcAft>
                          <a:spcPts val="0"/>
                        </a:spcAft>
                        <a:buNone/>
                      </a:pPr>
                      <a:r>
                        <a:rPr lang="en" sz="900"/>
                        <a:t>3.0</a:t>
                      </a:r>
                      <a:endParaRPr sz="900"/>
                    </a:p>
                  </a:txBody>
                  <a:tcPr marL="91425" marR="91425" marT="91425" marB="91425"/>
                </a:tc>
                <a:tc>
                  <a:txBody>
                    <a:bodyPr/>
                    <a:lstStyle/>
                    <a:p>
                      <a:pPr marL="0" lvl="0" indent="0" algn="ctr" rtl="0">
                        <a:spcBef>
                          <a:spcPts val="0"/>
                        </a:spcBef>
                        <a:spcAft>
                          <a:spcPts val="0"/>
                        </a:spcAft>
                        <a:buNone/>
                      </a:pPr>
                      <a:r>
                        <a:rPr lang="en" sz="900"/>
                        <a:t>304</a:t>
                      </a:r>
                      <a:endParaRPr sz="900"/>
                    </a:p>
                  </a:txBody>
                  <a:tcPr marL="91425" marR="91425" marT="91425" marB="91425"/>
                </a:tc>
                <a:extLst>
                  <a:ext uri="{0D108BD9-81ED-4DB2-BD59-A6C34878D82A}">
                    <a16:rowId xmlns:a16="http://schemas.microsoft.com/office/drawing/2014/main" val="10006"/>
                  </a:ext>
                </a:extLst>
              </a:tr>
              <a:tr h="296975">
                <a:tc>
                  <a:txBody>
                    <a:bodyPr/>
                    <a:lstStyle/>
                    <a:p>
                      <a:pPr marL="0" lvl="0" indent="0" algn="ctr" rtl="0">
                        <a:spcBef>
                          <a:spcPts val="0"/>
                        </a:spcBef>
                        <a:spcAft>
                          <a:spcPts val="0"/>
                        </a:spcAft>
                        <a:buNone/>
                      </a:pPr>
                      <a:r>
                        <a:rPr lang="en" sz="900"/>
                        <a:t>3.5</a:t>
                      </a:r>
                      <a:endParaRPr sz="900"/>
                    </a:p>
                  </a:txBody>
                  <a:tcPr marL="91425" marR="91425" marT="91425" marB="91425"/>
                </a:tc>
                <a:tc>
                  <a:txBody>
                    <a:bodyPr/>
                    <a:lstStyle/>
                    <a:p>
                      <a:pPr marL="0" lvl="0" indent="0" algn="ctr" rtl="0">
                        <a:spcBef>
                          <a:spcPts val="0"/>
                        </a:spcBef>
                        <a:spcAft>
                          <a:spcPts val="0"/>
                        </a:spcAft>
                        <a:buNone/>
                      </a:pPr>
                      <a:r>
                        <a:rPr lang="en" sz="900"/>
                        <a:t>533</a:t>
                      </a:r>
                      <a:endParaRPr sz="900"/>
                    </a:p>
                  </a:txBody>
                  <a:tcPr marL="91425" marR="91425" marT="91425" marB="91425"/>
                </a:tc>
                <a:extLst>
                  <a:ext uri="{0D108BD9-81ED-4DB2-BD59-A6C34878D82A}">
                    <a16:rowId xmlns:a16="http://schemas.microsoft.com/office/drawing/2014/main" val="10007"/>
                  </a:ext>
                </a:extLst>
              </a:tr>
              <a:tr h="296975">
                <a:tc>
                  <a:txBody>
                    <a:bodyPr/>
                    <a:lstStyle/>
                    <a:p>
                      <a:pPr marL="0" lvl="0" indent="0" algn="ctr" rtl="0">
                        <a:spcBef>
                          <a:spcPts val="0"/>
                        </a:spcBef>
                        <a:spcAft>
                          <a:spcPts val="0"/>
                        </a:spcAft>
                        <a:buNone/>
                      </a:pPr>
                      <a:r>
                        <a:rPr lang="en" sz="900">
                          <a:solidFill>
                            <a:srgbClr val="FF0000"/>
                          </a:solidFill>
                        </a:rPr>
                        <a:t>4.0</a:t>
                      </a:r>
                      <a:endParaRPr sz="900">
                        <a:solidFill>
                          <a:srgbClr val="FF0000"/>
                        </a:solidFill>
                      </a:endParaRPr>
                    </a:p>
                  </a:txBody>
                  <a:tcPr marL="91425" marR="91425" marT="91425" marB="91425"/>
                </a:tc>
                <a:tc>
                  <a:txBody>
                    <a:bodyPr/>
                    <a:lstStyle/>
                    <a:p>
                      <a:pPr marL="0" lvl="0" indent="0" algn="ctr" rtl="0">
                        <a:spcBef>
                          <a:spcPts val="0"/>
                        </a:spcBef>
                        <a:spcAft>
                          <a:spcPts val="0"/>
                        </a:spcAft>
                        <a:buNone/>
                      </a:pPr>
                      <a:r>
                        <a:rPr lang="en" sz="900">
                          <a:solidFill>
                            <a:srgbClr val="FF0000"/>
                          </a:solidFill>
                        </a:rPr>
                        <a:t>1237</a:t>
                      </a:r>
                      <a:endParaRPr sz="900">
                        <a:solidFill>
                          <a:srgbClr val="FF0000"/>
                        </a:solidFill>
                      </a:endParaRPr>
                    </a:p>
                  </a:txBody>
                  <a:tcPr marL="91425" marR="91425" marT="91425" marB="91425"/>
                </a:tc>
                <a:extLst>
                  <a:ext uri="{0D108BD9-81ED-4DB2-BD59-A6C34878D82A}">
                    <a16:rowId xmlns:a16="http://schemas.microsoft.com/office/drawing/2014/main" val="10008"/>
                  </a:ext>
                </a:extLst>
              </a:tr>
              <a:tr h="296975">
                <a:tc>
                  <a:txBody>
                    <a:bodyPr/>
                    <a:lstStyle/>
                    <a:p>
                      <a:pPr marL="0" lvl="0" indent="0" algn="ctr" rtl="0">
                        <a:spcBef>
                          <a:spcPts val="0"/>
                        </a:spcBef>
                        <a:spcAft>
                          <a:spcPts val="0"/>
                        </a:spcAft>
                        <a:buNone/>
                      </a:pPr>
                      <a:r>
                        <a:rPr lang="en" sz="900">
                          <a:solidFill>
                            <a:srgbClr val="FF0000"/>
                          </a:solidFill>
                        </a:rPr>
                        <a:t>4.5</a:t>
                      </a:r>
                      <a:endParaRPr sz="900">
                        <a:solidFill>
                          <a:srgbClr val="FF0000"/>
                        </a:solidFill>
                      </a:endParaRPr>
                    </a:p>
                  </a:txBody>
                  <a:tcPr marL="91425" marR="91425" marT="91425" marB="91425"/>
                </a:tc>
                <a:tc>
                  <a:txBody>
                    <a:bodyPr/>
                    <a:lstStyle/>
                    <a:p>
                      <a:pPr marL="0" lvl="0" indent="0" algn="ctr" rtl="0">
                        <a:spcBef>
                          <a:spcPts val="0"/>
                        </a:spcBef>
                        <a:spcAft>
                          <a:spcPts val="0"/>
                        </a:spcAft>
                        <a:buNone/>
                      </a:pPr>
                      <a:r>
                        <a:rPr lang="en" sz="900" dirty="0">
                          <a:solidFill>
                            <a:srgbClr val="FF0000"/>
                          </a:solidFill>
                        </a:rPr>
                        <a:t>2205</a:t>
                      </a:r>
                      <a:endParaRPr sz="900" dirty="0">
                        <a:solidFill>
                          <a:srgbClr val="FF0000"/>
                        </a:solidFill>
                      </a:endParaRPr>
                    </a:p>
                  </a:txBody>
                  <a:tcPr marL="91425" marR="91425" marT="91425" marB="91425"/>
                </a:tc>
                <a:extLst>
                  <a:ext uri="{0D108BD9-81ED-4DB2-BD59-A6C34878D82A}">
                    <a16:rowId xmlns:a16="http://schemas.microsoft.com/office/drawing/2014/main" val="10009"/>
                  </a:ext>
                </a:extLst>
              </a:tr>
              <a:tr h="296975">
                <a:tc>
                  <a:txBody>
                    <a:bodyPr/>
                    <a:lstStyle/>
                    <a:p>
                      <a:pPr marL="0" lvl="0" indent="0" algn="ctr" rtl="0">
                        <a:spcBef>
                          <a:spcPts val="0"/>
                        </a:spcBef>
                        <a:spcAft>
                          <a:spcPts val="0"/>
                        </a:spcAft>
                        <a:buNone/>
                      </a:pPr>
                      <a:r>
                        <a:rPr lang="en" sz="900"/>
                        <a:t>5.0</a:t>
                      </a:r>
                      <a:endParaRPr sz="900"/>
                    </a:p>
                  </a:txBody>
                  <a:tcPr marL="91425" marR="91425" marT="91425" marB="91425"/>
                </a:tc>
                <a:tc>
                  <a:txBody>
                    <a:bodyPr/>
                    <a:lstStyle/>
                    <a:p>
                      <a:pPr marL="0" lvl="0" indent="0" algn="ctr" rtl="0">
                        <a:spcBef>
                          <a:spcPts val="0"/>
                        </a:spcBef>
                        <a:spcAft>
                          <a:spcPts val="0"/>
                        </a:spcAft>
                        <a:buNone/>
                      </a:pPr>
                      <a:r>
                        <a:rPr lang="en" sz="900" dirty="0"/>
                        <a:t>964</a:t>
                      </a:r>
                      <a:endParaRPr sz="900"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Genre of Apps</a:t>
            </a:r>
            <a:endParaRPr/>
          </a:p>
        </p:txBody>
      </p:sp>
      <p:sp>
        <p:nvSpPr>
          <p:cNvPr id="238" name="Google Shape;238;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Column Name: prime_genre</a:t>
            </a:r>
            <a:br>
              <a:rPr lang="en" dirty="0"/>
            </a:br>
            <a:endParaRPr dirty="0"/>
          </a:p>
          <a:p>
            <a:pPr marL="457200" lvl="0" indent="-317500" algn="l" rtl="0">
              <a:spcBef>
                <a:spcPts val="0"/>
              </a:spcBef>
              <a:spcAft>
                <a:spcPts val="0"/>
              </a:spcAft>
              <a:buSzPts val="1400"/>
              <a:buChar char="●"/>
            </a:pPr>
            <a:r>
              <a:rPr lang="en" dirty="0"/>
              <a:t>Genre with Highest number of Apps: </a:t>
            </a:r>
            <a:br>
              <a:rPr lang="en" dirty="0"/>
            </a:br>
            <a:r>
              <a:rPr lang="en" dirty="0"/>
              <a:t>Games 53.66%</a:t>
            </a:r>
            <a:br>
              <a:rPr lang="en" dirty="0"/>
            </a:br>
            <a:endParaRPr dirty="0"/>
          </a:p>
          <a:p>
            <a:pPr marL="457200" lvl="0" indent="-317500" algn="l" rtl="0">
              <a:spcBef>
                <a:spcPts val="0"/>
              </a:spcBef>
              <a:spcAft>
                <a:spcPts val="0"/>
              </a:spcAft>
              <a:buSzPts val="1400"/>
              <a:buChar char="●"/>
            </a:pPr>
            <a:r>
              <a:rPr lang="en" dirty="0"/>
              <a:t>Genre with Lowest number of Apps: </a:t>
            </a:r>
            <a:br>
              <a:rPr lang="en" dirty="0"/>
            </a:br>
            <a:r>
              <a:rPr lang="en" dirty="0"/>
              <a:t>Catalogs 0.14%</a:t>
            </a:r>
            <a:endParaRPr dirty="0"/>
          </a:p>
          <a:p>
            <a:pPr marL="457200" lvl="0" indent="0" algn="l" rtl="0">
              <a:spcBef>
                <a:spcPts val="1600"/>
              </a:spcBef>
              <a:spcAft>
                <a:spcPts val="1600"/>
              </a:spcAft>
              <a:buNone/>
            </a:pPr>
            <a:endParaRPr dirty="0"/>
          </a:p>
        </p:txBody>
      </p:sp>
      <p:sp>
        <p:nvSpPr>
          <p:cNvPr id="239" name="Google Shape;239;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240" name="Google Shape;240;p37"/>
          <p:cNvGraphicFramePr/>
          <p:nvPr>
            <p:extLst>
              <p:ext uri="{D42A27DB-BD31-4B8C-83A1-F6EECF244321}">
                <p14:modId xmlns:p14="http://schemas.microsoft.com/office/powerpoint/2010/main" val="2929465839"/>
              </p:ext>
            </p:extLst>
          </p:nvPr>
        </p:nvGraphicFramePr>
        <p:xfrm>
          <a:off x="3732225" y="202005"/>
          <a:ext cx="5100075" cy="4741405"/>
        </p:xfrm>
        <a:graphic>
          <a:graphicData uri="http://schemas.openxmlformats.org/drawingml/2006/table">
            <a:tbl>
              <a:tblPr>
                <a:noFill/>
                <a:tableStyleId>{DFAE3BCF-CF28-4E4E-B80E-4D17037BB098}</a:tableStyleId>
              </a:tblPr>
              <a:tblGrid>
                <a:gridCol w="523600">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gridCol w="598850">
                  <a:extLst>
                    <a:ext uri="{9D8B030D-6E8A-4147-A177-3AD203B41FA5}">
                      <a16:colId xmlns:a16="http://schemas.microsoft.com/office/drawing/2014/main" val="20002"/>
                    </a:ext>
                  </a:extLst>
                </a:gridCol>
                <a:gridCol w="434300">
                  <a:extLst>
                    <a:ext uri="{9D8B030D-6E8A-4147-A177-3AD203B41FA5}">
                      <a16:colId xmlns:a16="http://schemas.microsoft.com/office/drawing/2014/main" val="20003"/>
                    </a:ext>
                  </a:extLst>
                </a:gridCol>
                <a:gridCol w="1707125">
                  <a:extLst>
                    <a:ext uri="{9D8B030D-6E8A-4147-A177-3AD203B41FA5}">
                      <a16:colId xmlns:a16="http://schemas.microsoft.com/office/drawing/2014/main" val="20004"/>
                    </a:ext>
                  </a:extLst>
                </a:gridCol>
                <a:gridCol w="496350">
                  <a:extLst>
                    <a:ext uri="{9D8B030D-6E8A-4147-A177-3AD203B41FA5}">
                      <a16:colId xmlns:a16="http://schemas.microsoft.com/office/drawing/2014/main" val="20005"/>
                    </a:ext>
                  </a:extLst>
                </a:gridCol>
              </a:tblGrid>
              <a:tr h="396200">
                <a:tc>
                  <a:txBody>
                    <a:bodyPr/>
                    <a:lstStyle/>
                    <a:p>
                      <a:pPr marL="0" lvl="0" indent="0" algn="ctr" rtl="0">
                        <a:spcBef>
                          <a:spcPts val="0"/>
                        </a:spcBef>
                        <a:spcAft>
                          <a:spcPts val="0"/>
                        </a:spcAft>
                        <a:buNone/>
                      </a:pPr>
                      <a:r>
                        <a:rPr lang="en" sz="1200">
                          <a:latin typeface="Lato"/>
                          <a:ea typeface="Lato"/>
                          <a:cs typeface="Lato"/>
                          <a:sym typeface="Lato"/>
                        </a:rPr>
                        <a:t>1.</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Book</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112</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Navigation</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46</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sz="1200">
                          <a:latin typeface="Lato"/>
                          <a:ea typeface="Lato"/>
                          <a:cs typeface="Lato"/>
                          <a:sym typeface="Lato"/>
                        </a:rPr>
                        <a:t>2.</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Business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57</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14.</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News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75</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sz="1200">
                          <a:latin typeface="Lato"/>
                          <a:ea typeface="Lato"/>
                          <a:cs typeface="Lato"/>
                          <a:sym typeface="Lato"/>
                        </a:rPr>
                        <a:t>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Catalogs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15.</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Photo &amp; Video</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349</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sz="1200">
                          <a:latin typeface="Lato"/>
                          <a:ea typeface="Lato"/>
                          <a:cs typeface="Lato"/>
                          <a:sym typeface="Lato"/>
                        </a:rPr>
                        <a:t>4.</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Education</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453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16.</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Productivity</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178</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sz="1200">
                          <a:latin typeface="Lato"/>
                          <a:ea typeface="Lato"/>
                          <a:cs typeface="Lato"/>
                          <a:sym typeface="Lato"/>
                        </a:rPr>
                        <a:t>5.</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Entertainment</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535</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17.</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Reference</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64</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sz="1200">
                          <a:latin typeface="Lato"/>
                          <a:ea typeface="Lato"/>
                          <a:cs typeface="Lato"/>
                          <a:sym typeface="Lato"/>
                        </a:rPr>
                        <a:t>6.</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Finance</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104</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18.</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Shopping</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122</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413675">
                <a:tc>
                  <a:txBody>
                    <a:bodyPr/>
                    <a:lstStyle/>
                    <a:p>
                      <a:pPr marL="0" lvl="0" indent="0" algn="ctr" rtl="0">
                        <a:spcBef>
                          <a:spcPts val="0"/>
                        </a:spcBef>
                        <a:spcAft>
                          <a:spcPts val="0"/>
                        </a:spcAft>
                        <a:buNone/>
                      </a:pPr>
                      <a:r>
                        <a:rPr lang="en" sz="1200">
                          <a:latin typeface="Lato"/>
                          <a:ea typeface="Lato"/>
                          <a:cs typeface="Lato"/>
                          <a:sym typeface="Lato"/>
                        </a:rPr>
                        <a:t>7.</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Food &amp; Drink</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63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19.</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Social Networking</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167</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 sz="1200">
                          <a:solidFill>
                            <a:srgbClr val="FF0000"/>
                          </a:solidFill>
                          <a:latin typeface="Lato"/>
                          <a:ea typeface="Lato"/>
                          <a:cs typeface="Lato"/>
                          <a:sym typeface="Lato"/>
                        </a:rPr>
                        <a:t>8.</a:t>
                      </a:r>
                      <a:endParaRPr sz="1200">
                        <a:solidFill>
                          <a:srgbClr val="FF0000"/>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solidFill>
                            <a:srgbClr val="FF0000"/>
                          </a:solidFill>
                          <a:latin typeface="Lato"/>
                          <a:ea typeface="Lato"/>
                          <a:cs typeface="Lato"/>
                          <a:sym typeface="Lato"/>
                        </a:rPr>
                        <a:t>Games</a:t>
                      </a:r>
                      <a:endParaRPr sz="1200">
                        <a:solidFill>
                          <a:srgbClr val="FF0000"/>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dirty="0">
                          <a:solidFill>
                            <a:srgbClr val="FF0000"/>
                          </a:solidFill>
                          <a:latin typeface="Lato"/>
                          <a:ea typeface="Lato"/>
                          <a:cs typeface="Lato"/>
                          <a:sym typeface="Lato"/>
                        </a:rPr>
                        <a:t>3862</a:t>
                      </a:r>
                      <a:endParaRPr sz="1200" dirty="0">
                        <a:solidFill>
                          <a:srgbClr val="FF0000"/>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20.</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Sports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114</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7"/>
                  </a:ext>
                </a:extLst>
              </a:tr>
              <a:tr h="324525">
                <a:tc>
                  <a:txBody>
                    <a:bodyPr/>
                    <a:lstStyle/>
                    <a:p>
                      <a:pPr marL="0" lvl="0" indent="0" algn="ctr" rtl="0">
                        <a:spcBef>
                          <a:spcPts val="0"/>
                        </a:spcBef>
                        <a:spcAft>
                          <a:spcPts val="0"/>
                        </a:spcAft>
                        <a:buNone/>
                      </a:pPr>
                      <a:r>
                        <a:rPr lang="en" sz="1200">
                          <a:latin typeface="Lato"/>
                          <a:ea typeface="Lato"/>
                          <a:cs typeface="Lato"/>
                          <a:sym typeface="Lato"/>
                        </a:rPr>
                        <a:t>9.</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Health &amp; Fitness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180</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21.</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Travel</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81</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8"/>
                  </a:ext>
                </a:extLst>
              </a:tr>
              <a:tr h="396200">
                <a:tc>
                  <a:txBody>
                    <a:bodyPr/>
                    <a:lstStyle/>
                    <a:p>
                      <a:pPr marL="0" lvl="0" indent="0" algn="ctr" rtl="0">
                        <a:spcBef>
                          <a:spcPts val="0"/>
                        </a:spcBef>
                        <a:spcAft>
                          <a:spcPts val="0"/>
                        </a:spcAft>
                        <a:buNone/>
                      </a:pPr>
                      <a:r>
                        <a:rPr lang="en" sz="1200">
                          <a:latin typeface="Lato"/>
                          <a:ea typeface="Lato"/>
                          <a:cs typeface="Lato"/>
                          <a:sym typeface="Lato"/>
                        </a:rPr>
                        <a:t>10.</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Lifestyle</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144</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22.</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Utilities</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248</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09"/>
                  </a:ext>
                </a:extLst>
              </a:tr>
              <a:tr h="396200">
                <a:tc>
                  <a:txBody>
                    <a:bodyPr/>
                    <a:lstStyle/>
                    <a:p>
                      <a:pPr marL="0" lvl="0" indent="0" algn="ctr" rtl="0">
                        <a:spcBef>
                          <a:spcPts val="0"/>
                        </a:spcBef>
                        <a:spcAft>
                          <a:spcPts val="0"/>
                        </a:spcAft>
                        <a:buNone/>
                      </a:pPr>
                      <a:r>
                        <a:rPr lang="en" sz="1200">
                          <a:latin typeface="Lato"/>
                          <a:ea typeface="Lato"/>
                          <a:cs typeface="Lato"/>
                          <a:sym typeface="Lato"/>
                        </a:rPr>
                        <a:t>11.</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Medical</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23.</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Weather</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72</a:t>
                      </a:r>
                      <a:endParaRPr sz="1200">
                        <a:latin typeface="Lato"/>
                        <a:ea typeface="Lato"/>
                        <a:cs typeface="Lato"/>
                        <a:sym typeface="Lato"/>
                      </a:endParaRPr>
                    </a:p>
                  </a:txBody>
                  <a:tcPr marL="91425" marR="91425" marT="91425" marB="91425"/>
                </a:tc>
                <a:extLst>
                  <a:ext uri="{0D108BD9-81ED-4DB2-BD59-A6C34878D82A}">
                    <a16:rowId xmlns:a16="http://schemas.microsoft.com/office/drawing/2014/main" val="10010"/>
                  </a:ext>
                </a:extLst>
              </a:tr>
              <a:tr h="396200">
                <a:tc>
                  <a:txBody>
                    <a:bodyPr/>
                    <a:lstStyle/>
                    <a:p>
                      <a:pPr marL="0" lvl="0" indent="0" algn="ctr" rtl="0">
                        <a:spcBef>
                          <a:spcPts val="0"/>
                        </a:spcBef>
                        <a:spcAft>
                          <a:spcPts val="0"/>
                        </a:spcAft>
                        <a:buNone/>
                      </a:pPr>
                      <a:r>
                        <a:rPr lang="en" sz="1200">
                          <a:latin typeface="Lato"/>
                          <a:ea typeface="Lato"/>
                          <a:cs typeface="Lato"/>
                          <a:sym typeface="Lato"/>
                        </a:rPr>
                        <a:t>12.</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Music</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sz="1200">
                          <a:latin typeface="Lato"/>
                          <a:ea typeface="Lato"/>
                          <a:cs typeface="Lato"/>
                          <a:sym typeface="Lato"/>
                        </a:rPr>
                        <a:t>138</a:t>
                      </a: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endParaRPr sz="1200">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endParaRPr sz="1200" dirty="0">
                        <a:latin typeface="Lato"/>
                        <a:ea typeface="Lato"/>
                        <a:cs typeface="Lato"/>
                        <a:sym typeface="Lato"/>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Genre of Apps</a:t>
            </a:r>
            <a:endParaRPr/>
          </a:p>
        </p:txBody>
      </p:sp>
      <p:sp>
        <p:nvSpPr>
          <p:cNvPr id="246" name="Google Shape;24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Pre-prep before analysis</a:t>
            </a:r>
            <a:endParaRPr/>
          </a:p>
          <a:p>
            <a:pPr marL="457200" lvl="0" indent="-342900" algn="l" rtl="0">
              <a:spcBef>
                <a:spcPts val="1600"/>
              </a:spcBef>
              <a:spcAft>
                <a:spcPts val="0"/>
              </a:spcAft>
              <a:buSzPts val="1800"/>
              <a:buChar char="●"/>
            </a:pPr>
            <a:r>
              <a:rPr lang="en"/>
              <a:t>Change the string categories into integer categories </a:t>
            </a:r>
            <a:br>
              <a:rPr lang="en"/>
            </a:br>
            <a:r>
              <a:rPr lang="en"/>
              <a:t>By using Excel replace function</a:t>
            </a:r>
            <a:endParaRPr/>
          </a:p>
          <a:p>
            <a:pPr marL="457200" lvl="0" indent="-342900" algn="l" rtl="0">
              <a:spcBef>
                <a:spcPts val="0"/>
              </a:spcBef>
              <a:spcAft>
                <a:spcPts val="0"/>
              </a:spcAft>
              <a:buSzPts val="1800"/>
              <a:buChar char="●"/>
            </a:pPr>
            <a:r>
              <a:rPr lang="en"/>
              <a:t>Find out the frequency and apps number on each categories</a:t>
            </a:r>
            <a:br>
              <a:rPr lang="en"/>
            </a:br>
            <a:r>
              <a:rPr lang="en"/>
              <a:t>By using Hive query</a:t>
            </a:r>
            <a:endParaRPr/>
          </a:p>
        </p:txBody>
      </p:sp>
      <p:sp>
        <p:nvSpPr>
          <p:cNvPr id="247" name="Google Shape;247;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Supporting Devices</a:t>
            </a:r>
            <a:endParaRPr/>
          </a:p>
        </p:txBody>
      </p:sp>
      <p:sp>
        <p:nvSpPr>
          <p:cNvPr id="253" name="Google Shape;25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sup_devices_num </a:t>
            </a:r>
            <a:endParaRPr/>
          </a:p>
          <a:p>
            <a:pPr marL="457200" lvl="0" indent="-342900" algn="l" rtl="0">
              <a:spcBef>
                <a:spcPts val="0"/>
              </a:spcBef>
              <a:spcAft>
                <a:spcPts val="0"/>
              </a:spcAft>
              <a:buSzPts val="1800"/>
              <a:buChar char="●"/>
            </a:pPr>
            <a:r>
              <a:rPr lang="en"/>
              <a:t>Number of Distinct value of  column: </a:t>
            </a:r>
            <a:r>
              <a:rPr lang="en">
                <a:solidFill>
                  <a:srgbClr val="5E696C"/>
                </a:solidFill>
              </a:rPr>
              <a:t>20</a:t>
            </a:r>
            <a:endParaRPr/>
          </a:p>
          <a:p>
            <a:pPr marL="457200" lvl="0" indent="-342900" algn="l" rtl="0">
              <a:spcBef>
                <a:spcPts val="0"/>
              </a:spcBef>
              <a:spcAft>
                <a:spcPts val="0"/>
              </a:spcAft>
              <a:buSzPts val="1800"/>
              <a:buChar char="●"/>
            </a:pPr>
            <a:r>
              <a:rPr lang="en"/>
              <a:t>Min Value: </a:t>
            </a:r>
            <a:r>
              <a:rPr lang="en">
                <a:solidFill>
                  <a:schemeClr val="dk1"/>
                </a:solidFill>
              </a:rPr>
              <a:t>9</a:t>
            </a:r>
            <a:endParaRPr>
              <a:solidFill>
                <a:schemeClr val="dk1"/>
              </a:solidFill>
            </a:endParaRPr>
          </a:p>
          <a:p>
            <a:pPr marL="457200" lvl="0" indent="-342900" algn="l" rtl="0">
              <a:spcBef>
                <a:spcPts val="0"/>
              </a:spcBef>
              <a:spcAft>
                <a:spcPts val="0"/>
              </a:spcAft>
              <a:buSzPts val="1800"/>
              <a:buChar char="●"/>
            </a:pPr>
            <a:r>
              <a:rPr lang="en"/>
              <a:t>Max Value: </a:t>
            </a:r>
            <a:r>
              <a:rPr lang="en">
                <a:solidFill>
                  <a:schemeClr val="dk1"/>
                </a:solidFill>
              </a:rPr>
              <a:t>47</a:t>
            </a:r>
            <a:endParaRPr>
              <a:solidFill>
                <a:schemeClr val="dk1"/>
              </a:solidFill>
            </a:endParaRPr>
          </a:p>
          <a:p>
            <a:pPr marL="457200" lvl="0" indent="-342900" algn="l" rtl="0">
              <a:spcBef>
                <a:spcPts val="0"/>
              </a:spcBef>
              <a:spcAft>
                <a:spcPts val="0"/>
              </a:spcAft>
              <a:buSzPts val="1800"/>
              <a:buChar char="●"/>
            </a:pPr>
            <a:r>
              <a:rPr lang="en"/>
              <a:t>Average Value: </a:t>
            </a:r>
            <a:r>
              <a:rPr lang="en">
                <a:solidFill>
                  <a:srgbClr val="5E696C"/>
                </a:solidFill>
              </a:rPr>
              <a:t>37.36181742392664</a:t>
            </a:r>
            <a:endParaRPr/>
          </a:p>
          <a:p>
            <a:pPr marL="457200" lvl="0" indent="-342900" algn="l" rtl="0">
              <a:spcBef>
                <a:spcPts val="0"/>
              </a:spcBef>
              <a:spcAft>
                <a:spcPts val="0"/>
              </a:spcAft>
              <a:buSzPts val="1800"/>
              <a:buChar char="●"/>
            </a:pPr>
            <a:r>
              <a:rPr lang="en"/>
              <a:t>Number of Null value: 0</a:t>
            </a:r>
            <a:endParaRPr/>
          </a:p>
        </p:txBody>
      </p:sp>
      <p:sp>
        <p:nvSpPr>
          <p:cNvPr id="254" name="Google Shape;254;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Supporting Devices Cont.</a:t>
            </a:r>
            <a:endParaRPr/>
          </a:p>
          <a:p>
            <a:pPr marL="0" lvl="0" indent="0" algn="l" rtl="0">
              <a:spcBef>
                <a:spcPts val="0"/>
              </a:spcBef>
              <a:spcAft>
                <a:spcPts val="0"/>
              </a:spcAft>
              <a:buNone/>
            </a:pPr>
            <a:endParaRPr/>
          </a:p>
        </p:txBody>
      </p:sp>
      <p:sp>
        <p:nvSpPr>
          <p:cNvPr id="260" name="Google Shape;260;p4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261" name="Google Shape;261;p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 Distribution:</a:t>
            </a:r>
            <a:endParaRPr/>
          </a:p>
          <a:p>
            <a:pPr marL="457200" lvl="0" indent="0" algn="l" rtl="0">
              <a:spcBef>
                <a:spcPts val="1600"/>
              </a:spcBef>
              <a:spcAft>
                <a:spcPts val="0"/>
              </a:spcAft>
              <a:buNone/>
            </a:pPr>
            <a:endParaRPr/>
          </a:p>
        </p:txBody>
      </p:sp>
      <p:graphicFrame>
        <p:nvGraphicFramePr>
          <p:cNvPr id="262" name="Google Shape;262;p40"/>
          <p:cNvGraphicFramePr/>
          <p:nvPr>
            <p:extLst>
              <p:ext uri="{D42A27DB-BD31-4B8C-83A1-F6EECF244321}">
                <p14:modId xmlns:p14="http://schemas.microsoft.com/office/powerpoint/2010/main" val="896156141"/>
              </p:ext>
            </p:extLst>
          </p:nvPr>
        </p:nvGraphicFramePr>
        <p:xfrm>
          <a:off x="632100" y="1558300"/>
          <a:ext cx="7921400" cy="3367710"/>
        </p:xfrm>
        <a:graphic>
          <a:graphicData uri="http://schemas.openxmlformats.org/drawingml/2006/table">
            <a:tbl>
              <a:tblPr>
                <a:noFill/>
                <a:tableStyleId>{DFAE3BCF-CF28-4E4E-B80E-4D17037BB098}</a:tableStyleId>
              </a:tblPr>
              <a:tblGrid>
                <a:gridCol w="1980350">
                  <a:extLst>
                    <a:ext uri="{9D8B030D-6E8A-4147-A177-3AD203B41FA5}">
                      <a16:colId xmlns:a16="http://schemas.microsoft.com/office/drawing/2014/main" val="20000"/>
                    </a:ext>
                  </a:extLst>
                </a:gridCol>
                <a:gridCol w="1980350">
                  <a:extLst>
                    <a:ext uri="{9D8B030D-6E8A-4147-A177-3AD203B41FA5}">
                      <a16:colId xmlns:a16="http://schemas.microsoft.com/office/drawing/2014/main" val="20001"/>
                    </a:ext>
                  </a:extLst>
                </a:gridCol>
                <a:gridCol w="1980350">
                  <a:extLst>
                    <a:ext uri="{9D8B030D-6E8A-4147-A177-3AD203B41FA5}">
                      <a16:colId xmlns:a16="http://schemas.microsoft.com/office/drawing/2014/main" val="20002"/>
                    </a:ext>
                  </a:extLst>
                </a:gridCol>
                <a:gridCol w="1980350">
                  <a:extLst>
                    <a:ext uri="{9D8B030D-6E8A-4147-A177-3AD203B41FA5}">
                      <a16:colId xmlns:a16="http://schemas.microsoft.com/office/drawing/2014/main" val="20003"/>
                    </a:ext>
                  </a:extLst>
                </a:gridCol>
              </a:tblGrid>
              <a:tr h="296975">
                <a:tc>
                  <a:txBody>
                    <a:bodyPr/>
                    <a:lstStyle/>
                    <a:p>
                      <a:pPr marL="0" lvl="0" indent="0" algn="ctr" rtl="0">
                        <a:spcBef>
                          <a:spcPts val="0"/>
                        </a:spcBef>
                        <a:spcAft>
                          <a:spcPts val="0"/>
                        </a:spcAft>
                        <a:buNone/>
                      </a:pPr>
                      <a:r>
                        <a:rPr lang="en" sz="900" b="1"/>
                        <a:t>Number of Supporting Devices</a:t>
                      </a:r>
                      <a:endParaRPr sz="900" b="1"/>
                    </a:p>
                  </a:txBody>
                  <a:tcPr marL="91425" marR="91425" marT="91425" marB="91425"/>
                </a:tc>
                <a:tc>
                  <a:txBody>
                    <a:bodyPr/>
                    <a:lstStyle/>
                    <a:p>
                      <a:pPr marL="0" lvl="0" indent="0" algn="ctr" rtl="0">
                        <a:spcBef>
                          <a:spcPts val="0"/>
                        </a:spcBef>
                        <a:spcAft>
                          <a:spcPts val="0"/>
                        </a:spcAft>
                        <a:buNone/>
                      </a:pPr>
                      <a:r>
                        <a:rPr lang="en" sz="900" b="1"/>
                        <a:t>Number of Apps</a:t>
                      </a:r>
                      <a:endParaRPr sz="900" b="1"/>
                    </a:p>
                  </a:txBody>
                  <a:tcPr marL="91425" marR="91425" marT="91425" marB="91425"/>
                </a:tc>
                <a:tc>
                  <a:txBody>
                    <a:bodyPr/>
                    <a:lstStyle/>
                    <a:p>
                      <a:pPr marL="0" lvl="0" indent="0" algn="ctr" rtl="0">
                        <a:spcBef>
                          <a:spcPts val="0"/>
                        </a:spcBef>
                        <a:spcAft>
                          <a:spcPts val="0"/>
                        </a:spcAft>
                        <a:buNone/>
                      </a:pPr>
                      <a:r>
                        <a:rPr lang="en" sz="900" b="1"/>
                        <a:t>Number of Supporting Devices</a:t>
                      </a:r>
                      <a:endParaRPr sz="900" b="1"/>
                    </a:p>
                  </a:txBody>
                  <a:tcPr marL="91425" marR="91425" marT="91425" marB="91425"/>
                </a:tc>
                <a:tc>
                  <a:txBody>
                    <a:bodyPr/>
                    <a:lstStyle/>
                    <a:p>
                      <a:pPr marL="0" lvl="0" indent="0" algn="ctr" rtl="0">
                        <a:spcBef>
                          <a:spcPts val="0"/>
                        </a:spcBef>
                        <a:spcAft>
                          <a:spcPts val="0"/>
                        </a:spcAft>
                        <a:buNone/>
                      </a:pPr>
                      <a:r>
                        <a:rPr lang="en" sz="900" b="1"/>
                        <a:t>Number of Apps</a:t>
                      </a:r>
                      <a:endParaRPr sz="900" b="1"/>
                    </a:p>
                  </a:txBody>
                  <a:tcPr marL="91425" marR="91425" marT="91425" marB="91425"/>
                </a:tc>
                <a:extLst>
                  <a:ext uri="{0D108BD9-81ED-4DB2-BD59-A6C34878D82A}">
                    <a16:rowId xmlns:a16="http://schemas.microsoft.com/office/drawing/2014/main" val="10000"/>
                  </a:ext>
                </a:extLst>
              </a:tr>
              <a:tr h="296975">
                <a:tc>
                  <a:txBody>
                    <a:bodyPr/>
                    <a:lstStyle/>
                    <a:p>
                      <a:pPr marL="0" lvl="0" indent="0" algn="ctr" rtl="0">
                        <a:spcBef>
                          <a:spcPts val="0"/>
                        </a:spcBef>
                        <a:spcAft>
                          <a:spcPts val="0"/>
                        </a:spcAft>
                        <a:buNone/>
                      </a:pPr>
                      <a:r>
                        <a:rPr lang="en" sz="800" dirty="0"/>
                        <a:t>9</a:t>
                      </a:r>
                      <a:endParaRPr sz="800" dirty="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33</a:t>
                      </a:r>
                      <a:endParaRPr sz="800"/>
                    </a:p>
                  </a:txBody>
                  <a:tcPr marL="91425" marR="91425" marT="91425" marB="91425"/>
                </a:tc>
                <a:tc>
                  <a:txBody>
                    <a:bodyPr/>
                    <a:lstStyle/>
                    <a:p>
                      <a:pPr marL="0" lvl="0" indent="0" algn="ctr" rtl="0">
                        <a:spcBef>
                          <a:spcPts val="0"/>
                        </a:spcBef>
                        <a:spcAft>
                          <a:spcPts val="0"/>
                        </a:spcAft>
                        <a:buNone/>
                      </a:pPr>
                      <a:r>
                        <a:rPr lang="en" sz="800"/>
                        <a:t>2</a:t>
                      </a:r>
                      <a:endParaRPr sz="800"/>
                    </a:p>
                  </a:txBody>
                  <a:tcPr marL="91425" marR="91425" marT="91425" marB="91425"/>
                </a:tc>
                <a:extLst>
                  <a:ext uri="{0D108BD9-81ED-4DB2-BD59-A6C34878D82A}">
                    <a16:rowId xmlns:a16="http://schemas.microsoft.com/office/drawing/2014/main" val="10001"/>
                  </a:ext>
                </a:extLst>
              </a:tr>
              <a:tr h="296975">
                <a:tc>
                  <a:txBody>
                    <a:bodyPr/>
                    <a:lstStyle/>
                    <a:p>
                      <a:pPr marL="0" lvl="0" indent="0" algn="ctr" rtl="0">
                        <a:spcBef>
                          <a:spcPts val="0"/>
                        </a:spcBef>
                        <a:spcAft>
                          <a:spcPts val="0"/>
                        </a:spcAft>
                        <a:buNone/>
                      </a:pPr>
                      <a:r>
                        <a:rPr lang="en" sz="800"/>
                        <a:t>11</a:t>
                      </a:r>
                      <a:endParaRPr sz="800"/>
                    </a:p>
                  </a:txBody>
                  <a:tcPr marL="91425" marR="91425" marT="91425" marB="91425"/>
                </a:tc>
                <a:tc>
                  <a:txBody>
                    <a:bodyPr/>
                    <a:lstStyle/>
                    <a:p>
                      <a:pPr marL="0" lvl="0" indent="0" algn="ctr" rtl="0">
                        <a:spcBef>
                          <a:spcPts val="0"/>
                        </a:spcBef>
                        <a:spcAft>
                          <a:spcPts val="0"/>
                        </a:spcAft>
                        <a:buNone/>
                      </a:pPr>
                      <a:r>
                        <a:rPr lang="en" sz="800"/>
                        <a:t>3</a:t>
                      </a:r>
                      <a:endParaRPr sz="800"/>
                    </a:p>
                  </a:txBody>
                  <a:tcPr marL="91425" marR="91425" marT="91425" marB="91425"/>
                </a:tc>
                <a:tc>
                  <a:txBody>
                    <a:bodyPr/>
                    <a:lstStyle/>
                    <a:p>
                      <a:pPr marL="0" lvl="0" indent="0" algn="ctr" rtl="0">
                        <a:spcBef>
                          <a:spcPts val="0"/>
                        </a:spcBef>
                        <a:spcAft>
                          <a:spcPts val="0"/>
                        </a:spcAft>
                        <a:buNone/>
                      </a:pPr>
                      <a:r>
                        <a:rPr lang="en" sz="800"/>
                        <a:t>35</a:t>
                      </a:r>
                      <a:endParaRPr sz="800"/>
                    </a:p>
                  </a:txBody>
                  <a:tcPr marL="91425" marR="91425" marT="91425" marB="91425"/>
                </a:tc>
                <a:tc>
                  <a:txBody>
                    <a:bodyPr/>
                    <a:lstStyle/>
                    <a:p>
                      <a:pPr marL="0" lvl="0" indent="0" algn="ctr" rtl="0">
                        <a:spcBef>
                          <a:spcPts val="0"/>
                        </a:spcBef>
                        <a:spcAft>
                          <a:spcPts val="0"/>
                        </a:spcAft>
                        <a:buNone/>
                      </a:pPr>
                      <a:r>
                        <a:rPr lang="en" sz="800"/>
                        <a:t>24</a:t>
                      </a:r>
                      <a:endParaRPr sz="800"/>
                    </a:p>
                  </a:txBody>
                  <a:tcPr marL="91425" marR="91425" marT="91425" marB="91425"/>
                </a:tc>
                <a:extLst>
                  <a:ext uri="{0D108BD9-81ED-4DB2-BD59-A6C34878D82A}">
                    <a16:rowId xmlns:a16="http://schemas.microsoft.com/office/drawing/2014/main" val="10002"/>
                  </a:ext>
                </a:extLst>
              </a:tr>
              <a:tr h="296975">
                <a:tc>
                  <a:txBody>
                    <a:bodyPr/>
                    <a:lstStyle/>
                    <a:p>
                      <a:pPr marL="0" lvl="0" indent="0" algn="ctr" rtl="0">
                        <a:spcBef>
                          <a:spcPts val="0"/>
                        </a:spcBef>
                        <a:spcAft>
                          <a:spcPts val="0"/>
                        </a:spcAft>
                        <a:buNone/>
                      </a:pPr>
                      <a:r>
                        <a:rPr lang="en" sz="800"/>
                        <a:t>12</a:t>
                      </a:r>
                      <a:endParaRPr sz="80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36</a:t>
                      </a:r>
                      <a:endParaRPr sz="800"/>
                    </a:p>
                  </a:txBody>
                  <a:tcPr marL="91425" marR="91425" marT="91425" marB="91425"/>
                </a:tc>
                <a:tc>
                  <a:txBody>
                    <a:bodyPr/>
                    <a:lstStyle/>
                    <a:p>
                      <a:pPr marL="0" lvl="0" indent="0" algn="ctr" rtl="0">
                        <a:spcBef>
                          <a:spcPts val="0"/>
                        </a:spcBef>
                        <a:spcAft>
                          <a:spcPts val="0"/>
                        </a:spcAft>
                        <a:buNone/>
                      </a:pPr>
                      <a:r>
                        <a:rPr lang="en" sz="800"/>
                        <a:t>7</a:t>
                      </a:r>
                      <a:endParaRPr sz="800"/>
                    </a:p>
                  </a:txBody>
                  <a:tcPr marL="91425" marR="91425" marT="91425" marB="91425"/>
                </a:tc>
                <a:extLst>
                  <a:ext uri="{0D108BD9-81ED-4DB2-BD59-A6C34878D82A}">
                    <a16:rowId xmlns:a16="http://schemas.microsoft.com/office/drawing/2014/main" val="10003"/>
                  </a:ext>
                </a:extLst>
              </a:tr>
              <a:tr h="296975">
                <a:tc>
                  <a:txBody>
                    <a:bodyPr/>
                    <a:lstStyle/>
                    <a:p>
                      <a:pPr marL="0" lvl="0" indent="0" algn="ctr" rtl="0">
                        <a:spcBef>
                          <a:spcPts val="0"/>
                        </a:spcBef>
                        <a:spcAft>
                          <a:spcPts val="0"/>
                        </a:spcAft>
                        <a:buNone/>
                      </a:pPr>
                      <a:r>
                        <a:rPr lang="en" sz="800"/>
                        <a:t>13</a:t>
                      </a:r>
                      <a:endParaRPr sz="800"/>
                    </a:p>
                  </a:txBody>
                  <a:tcPr marL="91425" marR="91425" marT="91425" marB="91425"/>
                </a:tc>
                <a:tc>
                  <a:txBody>
                    <a:bodyPr/>
                    <a:lstStyle/>
                    <a:p>
                      <a:pPr marL="0" lvl="0" indent="0" algn="ctr" rtl="0">
                        <a:spcBef>
                          <a:spcPts val="0"/>
                        </a:spcBef>
                        <a:spcAft>
                          <a:spcPts val="0"/>
                        </a:spcAft>
                        <a:buNone/>
                      </a:pPr>
                      <a:r>
                        <a:rPr lang="en" sz="800"/>
                        <a:t>7</a:t>
                      </a:r>
                      <a:endParaRPr sz="800"/>
                    </a:p>
                  </a:txBody>
                  <a:tcPr marL="91425" marR="91425" marT="91425" marB="91425"/>
                </a:tc>
                <a:tc>
                  <a:txBody>
                    <a:bodyPr/>
                    <a:lstStyle/>
                    <a:p>
                      <a:pPr marL="0" lvl="0" indent="0" algn="ctr" rtl="0">
                        <a:spcBef>
                          <a:spcPts val="0"/>
                        </a:spcBef>
                        <a:spcAft>
                          <a:spcPts val="0"/>
                        </a:spcAft>
                        <a:buNone/>
                      </a:pPr>
                      <a:r>
                        <a:rPr lang="en" sz="800" dirty="0">
                          <a:solidFill>
                            <a:srgbClr val="FF0000"/>
                          </a:solidFill>
                        </a:rPr>
                        <a:t>37</a:t>
                      </a:r>
                      <a:endParaRPr sz="800" dirty="0">
                        <a:solidFill>
                          <a:srgbClr val="FF0000"/>
                        </a:solidFill>
                      </a:endParaRPr>
                    </a:p>
                  </a:txBody>
                  <a:tcPr marL="91425" marR="91425" marT="91425" marB="91425"/>
                </a:tc>
                <a:tc>
                  <a:txBody>
                    <a:bodyPr/>
                    <a:lstStyle/>
                    <a:p>
                      <a:pPr marL="0" lvl="0" indent="0" algn="ctr" rtl="0">
                        <a:spcBef>
                          <a:spcPts val="0"/>
                        </a:spcBef>
                        <a:spcAft>
                          <a:spcPts val="0"/>
                        </a:spcAft>
                        <a:buNone/>
                      </a:pPr>
                      <a:r>
                        <a:rPr lang="en" sz="800" dirty="0">
                          <a:solidFill>
                            <a:srgbClr val="FF0000"/>
                          </a:solidFill>
                        </a:rPr>
                        <a:t>3263</a:t>
                      </a:r>
                      <a:endParaRPr sz="800" dirty="0">
                        <a:solidFill>
                          <a:srgbClr val="FF0000"/>
                        </a:solidFill>
                      </a:endParaRPr>
                    </a:p>
                  </a:txBody>
                  <a:tcPr marL="91425" marR="91425" marT="91425" marB="91425"/>
                </a:tc>
                <a:extLst>
                  <a:ext uri="{0D108BD9-81ED-4DB2-BD59-A6C34878D82A}">
                    <a16:rowId xmlns:a16="http://schemas.microsoft.com/office/drawing/2014/main" val="10004"/>
                  </a:ext>
                </a:extLst>
              </a:tr>
              <a:tr h="296975">
                <a:tc>
                  <a:txBody>
                    <a:bodyPr/>
                    <a:lstStyle/>
                    <a:p>
                      <a:pPr marL="0" lvl="0" indent="0" algn="ctr" rtl="0">
                        <a:spcBef>
                          <a:spcPts val="0"/>
                        </a:spcBef>
                        <a:spcAft>
                          <a:spcPts val="0"/>
                        </a:spcAft>
                        <a:buNone/>
                      </a:pPr>
                      <a:r>
                        <a:rPr lang="en" sz="800"/>
                        <a:t>15</a:t>
                      </a:r>
                      <a:endParaRPr sz="800"/>
                    </a:p>
                  </a:txBody>
                  <a:tcPr marL="91425" marR="91425" marT="91425" marB="91425"/>
                </a:tc>
                <a:tc>
                  <a:txBody>
                    <a:bodyPr/>
                    <a:lstStyle/>
                    <a:p>
                      <a:pPr marL="0" lvl="0" indent="0" algn="ctr" rtl="0">
                        <a:spcBef>
                          <a:spcPts val="0"/>
                        </a:spcBef>
                        <a:spcAft>
                          <a:spcPts val="0"/>
                        </a:spcAft>
                        <a:buNone/>
                      </a:pPr>
                      <a:r>
                        <a:rPr lang="en" sz="800"/>
                        <a:t>2</a:t>
                      </a:r>
                      <a:endParaRPr sz="800"/>
                    </a:p>
                  </a:txBody>
                  <a:tcPr marL="91425" marR="91425" marT="91425" marB="91425"/>
                </a:tc>
                <a:tc>
                  <a:txBody>
                    <a:bodyPr/>
                    <a:lstStyle/>
                    <a:p>
                      <a:pPr marL="0" lvl="0" indent="0" algn="ctr" rtl="0">
                        <a:spcBef>
                          <a:spcPts val="0"/>
                        </a:spcBef>
                        <a:spcAft>
                          <a:spcPts val="0"/>
                        </a:spcAft>
                        <a:buNone/>
                      </a:pPr>
                      <a:r>
                        <a:rPr lang="en" sz="800">
                          <a:solidFill>
                            <a:srgbClr val="FF0000"/>
                          </a:solidFill>
                        </a:rPr>
                        <a:t>38</a:t>
                      </a:r>
                      <a:endParaRPr sz="800">
                        <a:solidFill>
                          <a:srgbClr val="FF0000"/>
                        </a:solidFill>
                      </a:endParaRPr>
                    </a:p>
                  </a:txBody>
                  <a:tcPr marL="91425" marR="91425" marT="91425" marB="91425"/>
                </a:tc>
                <a:tc>
                  <a:txBody>
                    <a:bodyPr/>
                    <a:lstStyle/>
                    <a:p>
                      <a:pPr marL="0" lvl="0" indent="0" algn="ctr" rtl="0">
                        <a:spcBef>
                          <a:spcPts val="0"/>
                        </a:spcBef>
                        <a:spcAft>
                          <a:spcPts val="0"/>
                        </a:spcAft>
                        <a:buNone/>
                      </a:pPr>
                      <a:r>
                        <a:rPr lang="en" sz="800" dirty="0">
                          <a:solidFill>
                            <a:srgbClr val="FF0000"/>
                          </a:solidFill>
                        </a:rPr>
                        <a:t>1912</a:t>
                      </a:r>
                      <a:endParaRPr sz="800" dirty="0">
                        <a:solidFill>
                          <a:srgbClr val="FF0000"/>
                        </a:solidFill>
                      </a:endParaRPr>
                    </a:p>
                  </a:txBody>
                  <a:tcPr marL="91425" marR="91425" marT="91425" marB="91425"/>
                </a:tc>
                <a:extLst>
                  <a:ext uri="{0D108BD9-81ED-4DB2-BD59-A6C34878D82A}">
                    <a16:rowId xmlns:a16="http://schemas.microsoft.com/office/drawing/2014/main" val="10005"/>
                  </a:ext>
                </a:extLst>
              </a:tr>
              <a:tr h="296975">
                <a:tc>
                  <a:txBody>
                    <a:bodyPr/>
                    <a:lstStyle/>
                    <a:p>
                      <a:pPr marL="0" lvl="0" indent="0" algn="ctr" rtl="0">
                        <a:spcBef>
                          <a:spcPts val="0"/>
                        </a:spcBef>
                        <a:spcAft>
                          <a:spcPts val="0"/>
                        </a:spcAft>
                        <a:buNone/>
                      </a:pPr>
                      <a:r>
                        <a:rPr lang="en" sz="800"/>
                        <a:t>16</a:t>
                      </a:r>
                      <a:endParaRPr sz="800"/>
                    </a:p>
                  </a:txBody>
                  <a:tcPr marL="91425" marR="91425" marT="91425" marB="91425"/>
                </a:tc>
                <a:tc>
                  <a:txBody>
                    <a:bodyPr/>
                    <a:lstStyle/>
                    <a:p>
                      <a:pPr marL="0" lvl="0" indent="0" algn="ctr" rtl="0">
                        <a:spcBef>
                          <a:spcPts val="0"/>
                        </a:spcBef>
                        <a:spcAft>
                          <a:spcPts val="0"/>
                        </a:spcAft>
                        <a:buNone/>
                      </a:pPr>
                      <a:r>
                        <a:rPr lang="en" sz="800"/>
                        <a:t>8</a:t>
                      </a:r>
                      <a:endParaRPr sz="800"/>
                    </a:p>
                  </a:txBody>
                  <a:tcPr marL="91425" marR="91425" marT="91425" marB="91425"/>
                </a:tc>
                <a:tc>
                  <a:txBody>
                    <a:bodyPr/>
                    <a:lstStyle/>
                    <a:p>
                      <a:pPr marL="0" lvl="0" indent="0" algn="ctr" rtl="0">
                        <a:spcBef>
                          <a:spcPts val="0"/>
                        </a:spcBef>
                        <a:spcAft>
                          <a:spcPts val="0"/>
                        </a:spcAft>
                        <a:buNone/>
                      </a:pPr>
                      <a:r>
                        <a:rPr lang="en" sz="800"/>
                        <a:t>39</a:t>
                      </a:r>
                      <a:endParaRPr sz="800"/>
                    </a:p>
                  </a:txBody>
                  <a:tcPr marL="91425" marR="91425" marT="91425" marB="91425"/>
                </a:tc>
                <a:tc>
                  <a:txBody>
                    <a:bodyPr/>
                    <a:lstStyle/>
                    <a:p>
                      <a:pPr marL="0" lvl="0" indent="0" algn="ctr" rtl="0">
                        <a:spcBef>
                          <a:spcPts val="0"/>
                        </a:spcBef>
                        <a:spcAft>
                          <a:spcPts val="0"/>
                        </a:spcAft>
                        <a:buNone/>
                      </a:pPr>
                      <a:r>
                        <a:rPr lang="en" sz="800"/>
                        <a:t>40</a:t>
                      </a:r>
                      <a:endParaRPr sz="800"/>
                    </a:p>
                  </a:txBody>
                  <a:tcPr marL="91425" marR="91425" marT="91425" marB="91425"/>
                </a:tc>
                <a:extLst>
                  <a:ext uri="{0D108BD9-81ED-4DB2-BD59-A6C34878D82A}">
                    <a16:rowId xmlns:a16="http://schemas.microsoft.com/office/drawing/2014/main" val="10006"/>
                  </a:ext>
                </a:extLst>
              </a:tr>
              <a:tr h="296975">
                <a:tc>
                  <a:txBody>
                    <a:bodyPr/>
                    <a:lstStyle/>
                    <a:p>
                      <a:pPr marL="0" lvl="0" indent="0" algn="ctr" rtl="0">
                        <a:spcBef>
                          <a:spcPts val="0"/>
                        </a:spcBef>
                        <a:spcAft>
                          <a:spcPts val="0"/>
                        </a:spcAft>
                        <a:buNone/>
                      </a:pPr>
                      <a:r>
                        <a:rPr lang="en" sz="800"/>
                        <a:t>23</a:t>
                      </a:r>
                      <a:endParaRPr sz="800"/>
                    </a:p>
                  </a:txBody>
                  <a:tcPr marL="91425" marR="91425" marT="91425" marB="91425"/>
                </a:tc>
                <a:tc>
                  <a:txBody>
                    <a:bodyPr/>
                    <a:lstStyle/>
                    <a:p>
                      <a:pPr marL="0" lvl="0" indent="0" algn="ctr" rtl="0">
                        <a:spcBef>
                          <a:spcPts val="0"/>
                        </a:spcBef>
                        <a:spcAft>
                          <a:spcPts val="0"/>
                        </a:spcAft>
                        <a:buNone/>
                      </a:pPr>
                      <a:r>
                        <a:rPr lang="en" sz="800"/>
                        <a:t>1</a:t>
                      </a:r>
                      <a:endParaRPr sz="800"/>
                    </a:p>
                  </a:txBody>
                  <a:tcPr marL="91425" marR="91425" marT="91425" marB="91425"/>
                </a:tc>
                <a:tc>
                  <a:txBody>
                    <a:bodyPr/>
                    <a:lstStyle/>
                    <a:p>
                      <a:pPr marL="0" lvl="0" indent="0" algn="ctr" rtl="0">
                        <a:spcBef>
                          <a:spcPts val="0"/>
                        </a:spcBef>
                        <a:spcAft>
                          <a:spcPts val="0"/>
                        </a:spcAft>
                        <a:buNone/>
                      </a:pPr>
                      <a:r>
                        <a:rPr lang="en" sz="800"/>
                        <a:t>40</a:t>
                      </a:r>
                      <a:endParaRPr sz="800"/>
                    </a:p>
                  </a:txBody>
                  <a:tcPr marL="91425" marR="91425" marT="91425" marB="91425"/>
                </a:tc>
                <a:tc>
                  <a:txBody>
                    <a:bodyPr/>
                    <a:lstStyle/>
                    <a:p>
                      <a:pPr marL="0" lvl="0" indent="0" algn="ctr" rtl="0">
                        <a:spcBef>
                          <a:spcPts val="0"/>
                        </a:spcBef>
                        <a:spcAft>
                          <a:spcPts val="0"/>
                        </a:spcAft>
                        <a:buNone/>
                      </a:pPr>
                      <a:r>
                        <a:rPr lang="en" sz="800" dirty="0"/>
                        <a:t>1142</a:t>
                      </a:r>
                      <a:endParaRPr sz="800" dirty="0"/>
                    </a:p>
                  </a:txBody>
                  <a:tcPr marL="91425" marR="91425" marT="91425" marB="91425"/>
                </a:tc>
                <a:extLst>
                  <a:ext uri="{0D108BD9-81ED-4DB2-BD59-A6C34878D82A}">
                    <a16:rowId xmlns:a16="http://schemas.microsoft.com/office/drawing/2014/main" val="10007"/>
                  </a:ext>
                </a:extLst>
              </a:tr>
              <a:tr h="296975">
                <a:tc>
                  <a:txBody>
                    <a:bodyPr/>
                    <a:lstStyle/>
                    <a:p>
                      <a:pPr marL="0" lvl="0" indent="0" algn="ctr" rtl="0">
                        <a:spcBef>
                          <a:spcPts val="0"/>
                        </a:spcBef>
                        <a:spcAft>
                          <a:spcPts val="0"/>
                        </a:spcAft>
                        <a:buNone/>
                      </a:pPr>
                      <a:r>
                        <a:rPr lang="en" sz="800"/>
                        <a:t>24</a:t>
                      </a:r>
                      <a:endParaRPr sz="800"/>
                    </a:p>
                  </a:txBody>
                  <a:tcPr marL="91425" marR="91425" marT="91425" marB="91425"/>
                </a:tc>
                <a:tc>
                  <a:txBody>
                    <a:bodyPr/>
                    <a:lstStyle/>
                    <a:p>
                      <a:pPr marL="0" lvl="0" indent="0" algn="ctr" rtl="0">
                        <a:spcBef>
                          <a:spcPts val="0"/>
                        </a:spcBef>
                        <a:spcAft>
                          <a:spcPts val="0"/>
                        </a:spcAft>
                        <a:buNone/>
                      </a:pPr>
                      <a:r>
                        <a:rPr lang="en" sz="800"/>
                        <a:t>270</a:t>
                      </a:r>
                      <a:endParaRPr sz="800"/>
                    </a:p>
                  </a:txBody>
                  <a:tcPr marL="91425" marR="91425" marT="91425" marB="91425"/>
                </a:tc>
                <a:tc>
                  <a:txBody>
                    <a:bodyPr/>
                    <a:lstStyle/>
                    <a:p>
                      <a:pPr marL="0" lvl="0" indent="0" algn="ctr" rtl="0">
                        <a:spcBef>
                          <a:spcPts val="0"/>
                        </a:spcBef>
                        <a:spcAft>
                          <a:spcPts val="0"/>
                        </a:spcAft>
                        <a:buNone/>
                      </a:pPr>
                      <a:r>
                        <a:rPr lang="en" sz="800"/>
                        <a:t>43</a:t>
                      </a:r>
                      <a:endParaRPr sz="800"/>
                    </a:p>
                  </a:txBody>
                  <a:tcPr marL="91425" marR="91425" marT="91425" marB="91425"/>
                </a:tc>
                <a:tc>
                  <a:txBody>
                    <a:bodyPr/>
                    <a:lstStyle/>
                    <a:p>
                      <a:pPr marL="0" lvl="0" indent="0" algn="ctr" rtl="0">
                        <a:spcBef>
                          <a:spcPts val="0"/>
                        </a:spcBef>
                        <a:spcAft>
                          <a:spcPts val="0"/>
                        </a:spcAft>
                        <a:buNone/>
                      </a:pPr>
                      <a:r>
                        <a:rPr lang="en" sz="800"/>
                        <a:t>371</a:t>
                      </a:r>
                      <a:endParaRPr sz="800"/>
                    </a:p>
                  </a:txBody>
                  <a:tcPr marL="91425" marR="91425" marT="91425" marB="91425"/>
                </a:tc>
                <a:extLst>
                  <a:ext uri="{0D108BD9-81ED-4DB2-BD59-A6C34878D82A}">
                    <a16:rowId xmlns:a16="http://schemas.microsoft.com/office/drawing/2014/main" val="10008"/>
                  </a:ext>
                </a:extLst>
              </a:tr>
              <a:tr h="296975">
                <a:tc>
                  <a:txBody>
                    <a:bodyPr/>
                    <a:lstStyle/>
                    <a:p>
                      <a:pPr marL="0" lvl="0" indent="0" algn="ctr" rtl="0">
                        <a:spcBef>
                          <a:spcPts val="0"/>
                        </a:spcBef>
                        <a:spcAft>
                          <a:spcPts val="0"/>
                        </a:spcAft>
                        <a:buNone/>
                      </a:pPr>
                      <a:r>
                        <a:rPr lang="en" sz="800"/>
                        <a:t>25</a:t>
                      </a:r>
                      <a:endParaRPr sz="800"/>
                    </a:p>
                  </a:txBody>
                  <a:tcPr marL="91425" marR="91425" marT="91425" marB="91425"/>
                </a:tc>
                <a:tc>
                  <a:txBody>
                    <a:bodyPr/>
                    <a:lstStyle/>
                    <a:p>
                      <a:pPr marL="0" lvl="0" indent="0" algn="ctr" rtl="0">
                        <a:spcBef>
                          <a:spcPts val="0"/>
                        </a:spcBef>
                        <a:spcAft>
                          <a:spcPts val="0"/>
                        </a:spcAft>
                        <a:buNone/>
                      </a:pPr>
                      <a:r>
                        <a:rPr lang="en" sz="800"/>
                        <a:t>67</a:t>
                      </a:r>
                      <a:endParaRPr sz="800"/>
                    </a:p>
                  </a:txBody>
                  <a:tcPr marL="91425" marR="91425" marT="91425" marB="91425"/>
                </a:tc>
                <a:tc>
                  <a:txBody>
                    <a:bodyPr/>
                    <a:lstStyle/>
                    <a:p>
                      <a:pPr marL="0" lvl="0" indent="0" algn="ctr" rtl="0">
                        <a:spcBef>
                          <a:spcPts val="0"/>
                        </a:spcBef>
                        <a:spcAft>
                          <a:spcPts val="0"/>
                        </a:spcAft>
                        <a:buNone/>
                      </a:pPr>
                      <a:r>
                        <a:rPr lang="en" sz="800"/>
                        <a:t>45</a:t>
                      </a:r>
                      <a:endParaRPr sz="800"/>
                    </a:p>
                  </a:txBody>
                  <a:tcPr marL="91425" marR="91425" marT="91425" marB="91425"/>
                </a:tc>
                <a:tc>
                  <a:txBody>
                    <a:bodyPr/>
                    <a:lstStyle/>
                    <a:p>
                      <a:pPr marL="0" lvl="0" indent="0" algn="ctr" rtl="0">
                        <a:spcBef>
                          <a:spcPts val="0"/>
                        </a:spcBef>
                        <a:spcAft>
                          <a:spcPts val="0"/>
                        </a:spcAft>
                        <a:buNone/>
                      </a:pPr>
                      <a:r>
                        <a:rPr lang="en" sz="800"/>
                        <a:t>8</a:t>
                      </a:r>
                      <a:endParaRPr sz="800"/>
                    </a:p>
                  </a:txBody>
                  <a:tcPr marL="91425" marR="91425" marT="91425" marB="91425"/>
                </a:tc>
                <a:extLst>
                  <a:ext uri="{0D108BD9-81ED-4DB2-BD59-A6C34878D82A}">
                    <a16:rowId xmlns:a16="http://schemas.microsoft.com/office/drawing/2014/main" val="10009"/>
                  </a:ext>
                </a:extLst>
              </a:tr>
              <a:tr h="296975">
                <a:tc>
                  <a:txBody>
                    <a:bodyPr/>
                    <a:lstStyle/>
                    <a:p>
                      <a:pPr marL="0" lvl="0" indent="0" algn="ctr" rtl="0">
                        <a:spcBef>
                          <a:spcPts val="0"/>
                        </a:spcBef>
                        <a:spcAft>
                          <a:spcPts val="0"/>
                        </a:spcAft>
                        <a:buNone/>
                      </a:pPr>
                      <a:r>
                        <a:rPr lang="en" sz="800"/>
                        <a:t>26</a:t>
                      </a:r>
                      <a:endParaRPr sz="800"/>
                    </a:p>
                  </a:txBody>
                  <a:tcPr marL="91425" marR="91425" marT="91425" marB="91425"/>
                </a:tc>
                <a:tc>
                  <a:txBody>
                    <a:bodyPr/>
                    <a:lstStyle/>
                    <a:p>
                      <a:pPr marL="0" lvl="0" indent="0" algn="ctr" rtl="0">
                        <a:spcBef>
                          <a:spcPts val="0"/>
                        </a:spcBef>
                        <a:spcAft>
                          <a:spcPts val="0"/>
                        </a:spcAft>
                        <a:buNone/>
                      </a:pPr>
                      <a:r>
                        <a:rPr lang="en" sz="800"/>
                        <a:t>42</a:t>
                      </a:r>
                      <a:endParaRPr sz="800"/>
                    </a:p>
                  </a:txBody>
                  <a:tcPr marL="91425" marR="91425" marT="91425" marB="91425"/>
                </a:tc>
                <a:tc>
                  <a:txBody>
                    <a:bodyPr/>
                    <a:lstStyle/>
                    <a:p>
                      <a:pPr marL="0" lvl="0" indent="0" algn="ctr" rtl="0">
                        <a:spcBef>
                          <a:spcPts val="0"/>
                        </a:spcBef>
                        <a:spcAft>
                          <a:spcPts val="0"/>
                        </a:spcAft>
                        <a:buNone/>
                      </a:pPr>
                      <a:r>
                        <a:rPr lang="en" sz="800"/>
                        <a:t>47</a:t>
                      </a:r>
                      <a:endParaRPr sz="800"/>
                    </a:p>
                  </a:txBody>
                  <a:tcPr marL="91425" marR="91425" marT="91425" marB="91425"/>
                </a:tc>
                <a:tc>
                  <a:txBody>
                    <a:bodyPr/>
                    <a:lstStyle/>
                    <a:p>
                      <a:pPr marL="0" lvl="0" indent="0" algn="ctr" rtl="0">
                        <a:spcBef>
                          <a:spcPts val="0"/>
                        </a:spcBef>
                        <a:spcAft>
                          <a:spcPts val="0"/>
                        </a:spcAft>
                        <a:buNone/>
                      </a:pPr>
                      <a:r>
                        <a:rPr lang="en" sz="800" dirty="0"/>
                        <a:t>26</a:t>
                      </a:r>
                      <a:endParaRPr sz="800"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and overview</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This dataset is a collection of descriptions of different Apps in Apple iTunes Store and it was extracted from the </a:t>
            </a:r>
            <a:r>
              <a:rPr lang="en-US" dirty="0">
                <a:hlinkClick r:id="rId3"/>
              </a:rPr>
              <a:t>iTunes Search API</a:t>
            </a:r>
            <a:r>
              <a:rPr lang="en-US" dirty="0"/>
              <a:t> at the Apple Inc website. </a:t>
            </a:r>
          </a:p>
          <a:p>
            <a:pPr marL="0" lvl="0" indent="0">
              <a:buNone/>
            </a:pPr>
            <a:endParaRPr lang="en" dirty="0"/>
          </a:p>
          <a:p>
            <a:pPr marL="0" lvl="0" indent="0">
              <a:buNone/>
            </a:pPr>
            <a:r>
              <a:rPr lang="en" dirty="0"/>
              <a:t>Source: </a:t>
            </a:r>
            <a:r>
              <a:rPr lang="en" sz="1400" u="sng" dirty="0">
                <a:solidFill>
                  <a:schemeClr val="hlink"/>
                </a:solidFill>
                <a:latin typeface="Arial"/>
                <a:ea typeface="Arial"/>
                <a:cs typeface="Arial"/>
                <a:sym typeface="Arial"/>
                <a:hlinkClick r:id="rId4"/>
              </a:rPr>
              <a:t>https://www.kaggle.com/ramamet4/app-store-apple-data-set-10k-apps</a:t>
            </a:r>
            <a:endParaRPr dirty="0">
              <a:solidFill>
                <a:srgbClr val="9E9E9E"/>
              </a:solidFill>
            </a:endParaRPr>
          </a:p>
          <a:p>
            <a:pPr marL="0" lvl="0" indent="0" algn="l" rtl="0">
              <a:spcBef>
                <a:spcPts val="1600"/>
              </a:spcBef>
              <a:spcAft>
                <a:spcPts val="1600"/>
              </a:spcAft>
              <a:buNone/>
            </a:pPr>
            <a:r>
              <a:rPr lang="en" dirty="0"/>
              <a:t>Dimension of dataset: 7,197 rows and 16 columns</a:t>
            </a:r>
            <a:endParaRPr dirty="0"/>
          </a:p>
        </p:txBody>
      </p:sp>
      <p:sp>
        <p:nvSpPr>
          <p:cNvPr id="75" name="Google Shape;75;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Supporting Devices Cont.</a:t>
            </a:r>
            <a:endParaRPr/>
          </a:p>
          <a:p>
            <a:pPr marL="0" lvl="0" indent="0" algn="l" rtl="0">
              <a:spcBef>
                <a:spcPts val="0"/>
              </a:spcBef>
              <a:spcAft>
                <a:spcPts val="0"/>
              </a:spcAft>
              <a:buNone/>
            </a:pPr>
            <a:endParaRPr/>
          </a:p>
        </p:txBody>
      </p:sp>
      <p:sp>
        <p:nvSpPr>
          <p:cNvPr id="268" name="Google Shape;268;p4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269" name="Google Shape;26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Most Apps supporting up to 37 devices</a:t>
            </a:r>
            <a:br>
              <a:rPr lang="en" dirty="0"/>
            </a:br>
            <a:endParaRPr dirty="0"/>
          </a:p>
          <a:p>
            <a:pPr marL="457200" lvl="0" indent="-342900" algn="l" rtl="0">
              <a:spcBef>
                <a:spcPts val="0"/>
              </a:spcBef>
              <a:spcAft>
                <a:spcPts val="0"/>
              </a:spcAft>
              <a:buSzPts val="1800"/>
              <a:buChar char="●"/>
            </a:pPr>
            <a:r>
              <a:rPr lang="en" dirty="0"/>
              <a:t>Almost all Apps that Support Devices up to 47 are</a:t>
            </a:r>
            <a:r>
              <a:rPr lang="en" dirty="0">
                <a:solidFill>
                  <a:srgbClr val="FF0000"/>
                </a:solidFill>
              </a:rPr>
              <a:t> Games </a:t>
            </a:r>
            <a:r>
              <a:rPr lang="en" dirty="0"/>
              <a:t>(24/26)</a:t>
            </a:r>
            <a:br>
              <a:rPr lang="en" dirty="0"/>
            </a:br>
            <a:r>
              <a:rPr lang="en" dirty="0"/>
              <a:t>Also most of them are </a:t>
            </a:r>
            <a:r>
              <a:rPr lang="en" dirty="0">
                <a:solidFill>
                  <a:srgbClr val="FF0000"/>
                </a:solidFill>
              </a:rPr>
              <a:t>Paid Apps </a:t>
            </a:r>
            <a:r>
              <a:rPr lang="en" dirty="0"/>
              <a:t>(24/26)</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Screenshot for Display</a:t>
            </a:r>
            <a:endParaRPr/>
          </a:p>
        </p:txBody>
      </p:sp>
      <p:sp>
        <p:nvSpPr>
          <p:cNvPr id="275" name="Google Shape;27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ipadSc_urls_num</a:t>
            </a:r>
            <a:endParaRPr/>
          </a:p>
          <a:p>
            <a:pPr marL="457200" lvl="0" indent="-342900" algn="l" rtl="0">
              <a:spcBef>
                <a:spcPts val="0"/>
              </a:spcBef>
              <a:spcAft>
                <a:spcPts val="0"/>
              </a:spcAft>
              <a:buSzPts val="1800"/>
              <a:buChar char="●"/>
            </a:pPr>
            <a:r>
              <a:rPr lang="en"/>
              <a:t>Number of Distinct value of  column: 6</a:t>
            </a:r>
            <a:endParaRPr/>
          </a:p>
          <a:p>
            <a:pPr marL="457200" lvl="0" indent="-342900" algn="l" rtl="0">
              <a:spcBef>
                <a:spcPts val="0"/>
              </a:spcBef>
              <a:spcAft>
                <a:spcPts val="0"/>
              </a:spcAft>
              <a:buSzPts val="1800"/>
              <a:buChar char="●"/>
            </a:pPr>
            <a:r>
              <a:rPr lang="en"/>
              <a:t>Min Value: 0</a:t>
            </a:r>
            <a:endParaRPr/>
          </a:p>
          <a:p>
            <a:pPr marL="457200" lvl="0" indent="-342900" algn="l" rtl="0">
              <a:spcBef>
                <a:spcPts val="0"/>
              </a:spcBef>
              <a:spcAft>
                <a:spcPts val="0"/>
              </a:spcAft>
              <a:buSzPts val="1800"/>
              <a:buChar char="●"/>
            </a:pPr>
            <a:r>
              <a:rPr lang="en"/>
              <a:t>Max Value: 5</a:t>
            </a:r>
            <a:endParaRPr/>
          </a:p>
          <a:p>
            <a:pPr marL="457200" lvl="0" indent="-342900" algn="l" rtl="0">
              <a:spcBef>
                <a:spcPts val="0"/>
              </a:spcBef>
              <a:spcAft>
                <a:spcPts val="0"/>
              </a:spcAft>
              <a:buSzPts val="1800"/>
              <a:buChar char="●"/>
            </a:pPr>
            <a:r>
              <a:rPr lang="en"/>
              <a:t>Average Value: </a:t>
            </a:r>
            <a:r>
              <a:rPr lang="en">
                <a:solidFill>
                  <a:srgbClr val="5E696C"/>
                </a:solidFill>
              </a:rPr>
              <a:t>3.7071001806308184</a:t>
            </a:r>
            <a:endParaRPr/>
          </a:p>
          <a:p>
            <a:pPr marL="457200" lvl="0" indent="-342900" algn="l" rtl="0">
              <a:spcBef>
                <a:spcPts val="0"/>
              </a:spcBef>
              <a:spcAft>
                <a:spcPts val="0"/>
              </a:spcAft>
              <a:buSzPts val="1800"/>
              <a:buChar char="●"/>
            </a:pPr>
            <a:r>
              <a:rPr lang="en"/>
              <a:t>Number of Null value: 0 </a:t>
            </a:r>
            <a:endParaRPr/>
          </a:p>
        </p:txBody>
      </p:sp>
      <p:sp>
        <p:nvSpPr>
          <p:cNvPr id="276" name="Google Shape;276;p4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Screenshot for Display Cont.</a:t>
            </a:r>
            <a:endParaRPr/>
          </a:p>
          <a:p>
            <a:pPr marL="0" lvl="0" indent="0" algn="l" rtl="0">
              <a:spcBef>
                <a:spcPts val="0"/>
              </a:spcBef>
              <a:spcAft>
                <a:spcPts val="0"/>
              </a:spcAft>
              <a:buNone/>
            </a:pPr>
            <a:endParaRPr/>
          </a:p>
        </p:txBody>
      </p:sp>
      <p:sp>
        <p:nvSpPr>
          <p:cNvPr id="282" name="Google Shape;282;p4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283" name="Google Shape;283;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Distribution:</a:t>
            </a:r>
            <a:endParaRPr/>
          </a:p>
          <a:p>
            <a:pPr marL="457200" lvl="0" indent="0" algn="l" rtl="0">
              <a:spcBef>
                <a:spcPts val="1600"/>
              </a:spcBef>
              <a:spcAft>
                <a:spcPts val="0"/>
              </a:spcAft>
              <a:buNone/>
            </a:pPr>
            <a:endParaRPr/>
          </a:p>
        </p:txBody>
      </p:sp>
      <p:sp>
        <p:nvSpPr>
          <p:cNvPr id="284" name="Google Shape;284;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E696C"/>
              </a:buClr>
              <a:buSzPts val="1400"/>
              <a:buChar char="●"/>
            </a:pPr>
            <a:r>
              <a:rPr lang="en"/>
              <a:t>Most Apps has 5 screenshots which is the maximum number of screenshots that App store allowed</a:t>
            </a:r>
            <a:br>
              <a:rPr lang="en"/>
            </a:br>
            <a:endParaRPr/>
          </a:p>
          <a:p>
            <a:pPr marL="457200" lvl="0" indent="-317500" algn="l" rtl="0">
              <a:spcBef>
                <a:spcPts val="0"/>
              </a:spcBef>
              <a:spcAft>
                <a:spcPts val="0"/>
              </a:spcAft>
              <a:buSzPts val="1400"/>
              <a:buChar char="●"/>
            </a:pPr>
            <a:r>
              <a:rPr lang="en"/>
              <a:t>The Apps that has no screenshot for display are Noticeably higher than we thought</a:t>
            </a:r>
            <a:endParaRPr/>
          </a:p>
          <a:p>
            <a:pPr marL="0" lvl="0" indent="4025900" algn="l" rtl="0">
              <a:spcBef>
                <a:spcPts val="0"/>
              </a:spcBef>
              <a:spcAft>
                <a:spcPts val="0"/>
              </a:spcAft>
              <a:buNone/>
            </a:pPr>
            <a:endParaRPr>
              <a:solidFill>
                <a:srgbClr val="5E696C"/>
              </a:solidFill>
            </a:endParaRPr>
          </a:p>
          <a:p>
            <a:pPr marL="457200" lvl="0" indent="0" algn="l" rtl="0">
              <a:spcBef>
                <a:spcPts val="0"/>
              </a:spcBef>
              <a:spcAft>
                <a:spcPts val="1600"/>
              </a:spcAft>
              <a:buNone/>
            </a:pPr>
            <a:endParaRPr>
              <a:solidFill>
                <a:srgbClr val="FFFFFF"/>
              </a:solidFill>
              <a:highlight>
                <a:srgbClr val="222222"/>
              </a:highlight>
            </a:endParaRPr>
          </a:p>
        </p:txBody>
      </p:sp>
      <p:graphicFrame>
        <p:nvGraphicFramePr>
          <p:cNvPr id="285" name="Google Shape;285;p43"/>
          <p:cNvGraphicFramePr/>
          <p:nvPr>
            <p:extLst>
              <p:ext uri="{D42A27DB-BD31-4B8C-83A1-F6EECF244321}">
                <p14:modId xmlns:p14="http://schemas.microsoft.com/office/powerpoint/2010/main" val="1924227837"/>
              </p:ext>
            </p:extLst>
          </p:nvPr>
        </p:nvGraphicFramePr>
        <p:xfrm>
          <a:off x="632100" y="1558300"/>
          <a:ext cx="3359100" cy="2240070"/>
        </p:xfrm>
        <a:graphic>
          <a:graphicData uri="http://schemas.openxmlformats.org/drawingml/2006/table">
            <a:tbl>
              <a:tblPr>
                <a:noFill/>
                <a:tableStyleId>{DFAE3BCF-CF28-4E4E-B80E-4D17037BB098}</a:tableStyleId>
              </a:tblPr>
              <a:tblGrid>
                <a:gridCol w="1679550">
                  <a:extLst>
                    <a:ext uri="{9D8B030D-6E8A-4147-A177-3AD203B41FA5}">
                      <a16:colId xmlns:a16="http://schemas.microsoft.com/office/drawing/2014/main" val="20000"/>
                    </a:ext>
                  </a:extLst>
                </a:gridCol>
                <a:gridCol w="1679550">
                  <a:extLst>
                    <a:ext uri="{9D8B030D-6E8A-4147-A177-3AD203B41FA5}">
                      <a16:colId xmlns:a16="http://schemas.microsoft.com/office/drawing/2014/main" val="20001"/>
                    </a:ext>
                  </a:extLst>
                </a:gridCol>
              </a:tblGrid>
              <a:tr h="296975">
                <a:tc>
                  <a:txBody>
                    <a:bodyPr/>
                    <a:lstStyle/>
                    <a:p>
                      <a:pPr marL="0" lvl="0" indent="0" algn="l" rtl="0">
                        <a:spcBef>
                          <a:spcPts val="0"/>
                        </a:spcBef>
                        <a:spcAft>
                          <a:spcPts val="0"/>
                        </a:spcAft>
                        <a:buNone/>
                      </a:pPr>
                      <a:r>
                        <a:rPr lang="en" sz="900" b="1"/>
                        <a:t>Number of Screenshot</a:t>
                      </a:r>
                      <a:endParaRPr sz="900" b="1"/>
                    </a:p>
                  </a:txBody>
                  <a:tcPr marL="91425" marR="91425" marT="91425" marB="91425"/>
                </a:tc>
                <a:tc>
                  <a:txBody>
                    <a:bodyPr/>
                    <a:lstStyle/>
                    <a:p>
                      <a:pPr marL="0" lvl="0" indent="0" algn="l" rtl="0">
                        <a:spcBef>
                          <a:spcPts val="0"/>
                        </a:spcBef>
                        <a:spcAft>
                          <a:spcPts val="0"/>
                        </a:spcAft>
                        <a:buNone/>
                      </a:pPr>
                      <a:r>
                        <a:rPr lang="en" sz="900" b="1"/>
                        <a:t>Apps Number</a:t>
                      </a:r>
                      <a:endParaRPr sz="900" b="1"/>
                    </a:p>
                  </a:txBody>
                  <a:tcPr marL="91425" marR="91425" marT="91425" marB="91425"/>
                </a:tc>
                <a:extLst>
                  <a:ext uri="{0D108BD9-81ED-4DB2-BD59-A6C34878D82A}">
                    <a16:rowId xmlns:a16="http://schemas.microsoft.com/office/drawing/2014/main" val="10000"/>
                  </a:ext>
                </a:extLst>
              </a:tr>
              <a:tr h="296975">
                <a:tc>
                  <a:txBody>
                    <a:bodyPr/>
                    <a:lstStyle/>
                    <a:p>
                      <a:pPr marL="0" lvl="0" indent="0" algn="l" rtl="0">
                        <a:spcBef>
                          <a:spcPts val="0"/>
                        </a:spcBef>
                        <a:spcAft>
                          <a:spcPts val="0"/>
                        </a:spcAft>
                        <a:buNone/>
                      </a:pPr>
                      <a:r>
                        <a:rPr lang="en" sz="900" dirty="0"/>
                        <a:t>0</a:t>
                      </a:r>
                      <a:endParaRPr sz="900" dirty="0"/>
                    </a:p>
                  </a:txBody>
                  <a:tcPr marL="91425" marR="91425" marT="91425" marB="91425"/>
                </a:tc>
                <a:tc>
                  <a:txBody>
                    <a:bodyPr/>
                    <a:lstStyle/>
                    <a:p>
                      <a:pPr marL="0" lvl="0" indent="0" algn="l" rtl="0">
                        <a:spcBef>
                          <a:spcPts val="0"/>
                        </a:spcBef>
                        <a:spcAft>
                          <a:spcPts val="0"/>
                        </a:spcAft>
                        <a:buNone/>
                      </a:pPr>
                      <a:r>
                        <a:rPr lang="en" sz="900"/>
                        <a:t>1387</a:t>
                      </a:r>
                      <a:endParaRPr sz="900"/>
                    </a:p>
                  </a:txBody>
                  <a:tcPr marL="91425" marR="91425" marT="91425" marB="91425"/>
                </a:tc>
                <a:extLst>
                  <a:ext uri="{0D108BD9-81ED-4DB2-BD59-A6C34878D82A}">
                    <a16:rowId xmlns:a16="http://schemas.microsoft.com/office/drawing/2014/main" val="10001"/>
                  </a:ext>
                </a:extLst>
              </a:tr>
              <a:tr h="296975">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155</a:t>
                      </a:r>
                      <a:endParaRPr sz="900"/>
                    </a:p>
                  </a:txBody>
                  <a:tcPr marL="91425" marR="91425" marT="91425" marB="91425"/>
                </a:tc>
                <a:extLst>
                  <a:ext uri="{0D108BD9-81ED-4DB2-BD59-A6C34878D82A}">
                    <a16:rowId xmlns:a16="http://schemas.microsoft.com/office/drawing/2014/main" val="10002"/>
                  </a:ext>
                </a:extLst>
              </a:tr>
              <a:tr h="296975">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156</a:t>
                      </a:r>
                      <a:endParaRPr sz="900"/>
                    </a:p>
                  </a:txBody>
                  <a:tcPr marL="91425" marR="91425" marT="91425" marB="91425"/>
                </a:tc>
                <a:extLst>
                  <a:ext uri="{0D108BD9-81ED-4DB2-BD59-A6C34878D82A}">
                    <a16:rowId xmlns:a16="http://schemas.microsoft.com/office/drawing/2014/main" val="10003"/>
                  </a:ext>
                </a:extLst>
              </a:tr>
              <a:tr h="296975">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286</a:t>
                      </a:r>
                      <a:endParaRPr sz="900"/>
                    </a:p>
                  </a:txBody>
                  <a:tcPr marL="91425" marR="91425" marT="91425" marB="91425"/>
                </a:tc>
                <a:extLst>
                  <a:ext uri="{0D108BD9-81ED-4DB2-BD59-A6C34878D82A}">
                    <a16:rowId xmlns:a16="http://schemas.microsoft.com/office/drawing/2014/main" val="10004"/>
                  </a:ext>
                </a:extLst>
              </a:tr>
              <a:tr h="296975">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710</a:t>
                      </a:r>
                      <a:endParaRPr sz="900"/>
                    </a:p>
                  </a:txBody>
                  <a:tcPr marL="91425" marR="91425" marT="91425" marB="91425"/>
                </a:tc>
                <a:extLst>
                  <a:ext uri="{0D108BD9-81ED-4DB2-BD59-A6C34878D82A}">
                    <a16:rowId xmlns:a16="http://schemas.microsoft.com/office/drawing/2014/main" val="10005"/>
                  </a:ext>
                </a:extLst>
              </a:tr>
              <a:tr h="296975">
                <a:tc>
                  <a:txBody>
                    <a:bodyPr/>
                    <a:lstStyle/>
                    <a:p>
                      <a:pPr marL="0" lvl="0" indent="0" algn="l" rtl="0">
                        <a:spcBef>
                          <a:spcPts val="0"/>
                        </a:spcBef>
                        <a:spcAft>
                          <a:spcPts val="0"/>
                        </a:spcAft>
                        <a:buNone/>
                      </a:pPr>
                      <a:r>
                        <a:rPr lang="en" sz="900">
                          <a:solidFill>
                            <a:srgbClr val="FF0000"/>
                          </a:solidFill>
                        </a:rPr>
                        <a:t>5</a:t>
                      </a:r>
                      <a:endParaRPr sz="900">
                        <a:solidFill>
                          <a:srgbClr val="FF0000"/>
                        </a:solidFill>
                      </a:endParaRPr>
                    </a:p>
                  </a:txBody>
                  <a:tcPr marL="91425" marR="91425" marT="91425" marB="91425"/>
                </a:tc>
                <a:tc>
                  <a:txBody>
                    <a:bodyPr/>
                    <a:lstStyle/>
                    <a:p>
                      <a:pPr marL="0" lvl="0" indent="0" algn="l" rtl="0">
                        <a:spcBef>
                          <a:spcPts val="0"/>
                        </a:spcBef>
                        <a:spcAft>
                          <a:spcPts val="0"/>
                        </a:spcAft>
                        <a:buNone/>
                      </a:pPr>
                      <a:r>
                        <a:rPr lang="en" sz="900" dirty="0">
                          <a:solidFill>
                            <a:srgbClr val="FF0000"/>
                          </a:solidFill>
                        </a:rPr>
                        <a:t>4503</a:t>
                      </a:r>
                      <a:endParaRPr sz="900" dirty="0">
                        <a:solidFill>
                          <a:srgbClr val="FF0000"/>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Supported Language</a:t>
            </a:r>
            <a:endParaRPr/>
          </a:p>
        </p:txBody>
      </p:sp>
      <p:sp>
        <p:nvSpPr>
          <p:cNvPr id="291" name="Google Shape;29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Column Name: lang_num</a:t>
            </a:r>
            <a:endParaRPr/>
          </a:p>
          <a:p>
            <a:pPr marL="457200" lvl="0" indent="-342900" algn="l" rtl="0">
              <a:spcBef>
                <a:spcPts val="0"/>
              </a:spcBef>
              <a:spcAft>
                <a:spcPts val="0"/>
              </a:spcAft>
              <a:buSzPts val="1800"/>
              <a:buChar char="●"/>
            </a:pPr>
            <a:r>
              <a:rPr lang="en"/>
              <a:t>Number of Distinct value of  column: 57</a:t>
            </a:r>
            <a:endParaRPr/>
          </a:p>
          <a:p>
            <a:pPr marL="457200" lvl="0" indent="-342900" algn="l" rtl="0">
              <a:spcBef>
                <a:spcPts val="0"/>
              </a:spcBef>
              <a:spcAft>
                <a:spcPts val="0"/>
              </a:spcAft>
              <a:buSzPts val="1800"/>
              <a:buChar char="●"/>
            </a:pPr>
            <a:r>
              <a:rPr lang="en"/>
              <a:t>Min Value: 0</a:t>
            </a:r>
            <a:endParaRPr/>
          </a:p>
          <a:p>
            <a:pPr marL="457200" lvl="0" indent="-342900" algn="l" rtl="0">
              <a:spcBef>
                <a:spcPts val="0"/>
              </a:spcBef>
              <a:spcAft>
                <a:spcPts val="0"/>
              </a:spcAft>
              <a:buSzPts val="1800"/>
              <a:buChar char="●"/>
            </a:pPr>
            <a:r>
              <a:rPr lang="en"/>
              <a:t>Max Value: 75</a:t>
            </a:r>
            <a:endParaRPr/>
          </a:p>
          <a:p>
            <a:pPr marL="457200" lvl="0" indent="-342900" algn="l" rtl="0">
              <a:spcBef>
                <a:spcPts val="0"/>
              </a:spcBef>
              <a:spcAft>
                <a:spcPts val="0"/>
              </a:spcAft>
              <a:buSzPts val="1800"/>
              <a:buChar char="●"/>
            </a:pPr>
            <a:r>
              <a:rPr lang="en"/>
              <a:t>Average Value: </a:t>
            </a:r>
            <a:r>
              <a:rPr lang="en">
                <a:solidFill>
                  <a:srgbClr val="5E696C"/>
                </a:solidFill>
              </a:rPr>
              <a:t>5.43490343198555</a:t>
            </a:r>
            <a:endParaRPr/>
          </a:p>
          <a:p>
            <a:pPr marL="457200" lvl="0" indent="-342900" algn="l" rtl="0">
              <a:spcBef>
                <a:spcPts val="0"/>
              </a:spcBef>
              <a:spcAft>
                <a:spcPts val="0"/>
              </a:spcAft>
              <a:buSzPts val="1800"/>
              <a:buChar char="●"/>
            </a:pPr>
            <a:r>
              <a:rPr lang="en"/>
              <a:t>Number of Null value: 0</a:t>
            </a:r>
            <a:endParaRPr/>
          </a:p>
        </p:txBody>
      </p:sp>
      <p:sp>
        <p:nvSpPr>
          <p:cNvPr id="292" name="Google Shape;292;p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98" name="Google Shape;298;p4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Supported Language Cont.</a:t>
            </a:r>
            <a:endParaRPr/>
          </a:p>
        </p:txBody>
      </p:sp>
      <p:sp>
        <p:nvSpPr>
          <p:cNvPr id="299" name="Google Shape;29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Most of Apps only have 1 supported language</a:t>
            </a:r>
            <a:br>
              <a:rPr lang="en" dirty="0"/>
            </a:br>
            <a:endParaRPr dirty="0"/>
          </a:p>
          <a:p>
            <a:pPr marL="457200" lvl="0" indent="-342900" algn="l" rtl="0">
              <a:spcBef>
                <a:spcPts val="0"/>
              </a:spcBef>
              <a:spcAft>
                <a:spcPts val="0"/>
              </a:spcAft>
              <a:buSzPts val="1800"/>
              <a:buChar char="●"/>
            </a:pPr>
            <a:r>
              <a:rPr lang="en" dirty="0">
                <a:solidFill>
                  <a:srgbClr val="FF0000"/>
                </a:solidFill>
              </a:rPr>
              <a:t>Notably that Top 7 Apps that has the highest Number of Supported Language are the Google Apps and highest is Google Photo instead of Google Translate</a:t>
            </a:r>
            <a:br>
              <a:rPr lang="en" dirty="0"/>
            </a:br>
            <a:endParaRPr dirty="0"/>
          </a:p>
          <a:p>
            <a:pPr marL="457200" lvl="0" indent="-342900" algn="l" rtl="0">
              <a:spcBef>
                <a:spcPts val="0"/>
              </a:spcBef>
              <a:spcAft>
                <a:spcPts val="0"/>
              </a:spcAft>
              <a:buSzPts val="1800"/>
              <a:buChar char="●"/>
            </a:pPr>
            <a:r>
              <a:rPr lang="en" dirty="0"/>
              <a:t>There are 41 Apps being categorized as 0 language supported and the reason why is that most of them didn’t set up the language where they didn’t show any supported language in the App Store under their App’s description</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305" name="Google Shape;305;p46"/>
          <p:cNvPicPr preferRelativeResize="0"/>
          <p:nvPr/>
        </p:nvPicPr>
        <p:blipFill>
          <a:blip r:embed="rId3">
            <a:alphaModFix/>
          </a:blip>
          <a:stretch>
            <a:fillRect/>
          </a:stretch>
        </p:blipFill>
        <p:spPr>
          <a:xfrm>
            <a:off x="4038425" y="2793500"/>
            <a:ext cx="4800774" cy="2100339"/>
          </a:xfrm>
          <a:prstGeom prst="rect">
            <a:avLst/>
          </a:prstGeom>
          <a:noFill/>
          <a:ln>
            <a:noFill/>
          </a:ln>
        </p:spPr>
      </p:pic>
      <p:pic>
        <p:nvPicPr>
          <p:cNvPr id="306" name="Google Shape;306;p46"/>
          <p:cNvPicPr preferRelativeResize="0"/>
          <p:nvPr/>
        </p:nvPicPr>
        <p:blipFill>
          <a:blip r:embed="rId4">
            <a:alphaModFix/>
          </a:blip>
          <a:stretch>
            <a:fillRect/>
          </a:stretch>
        </p:blipFill>
        <p:spPr>
          <a:xfrm>
            <a:off x="0" y="-31875"/>
            <a:ext cx="4138250" cy="413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Reason for this </a:t>
            </a:r>
            <a:r>
              <a:rPr lang="en" dirty="0"/>
              <a:t>Dataset</a:t>
            </a:r>
            <a:endParaRPr dirty="0"/>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generation, the usage rate of app is no doubt growing upper and upper. If we are application developer in the future, we want to know </a:t>
            </a:r>
            <a:r>
              <a:rPr lang="en" dirty="0">
                <a:solidFill>
                  <a:srgbClr val="FF0000"/>
                </a:solidFill>
              </a:rPr>
              <a:t>which factor</a:t>
            </a:r>
            <a:r>
              <a:rPr lang="en-US" dirty="0">
                <a:solidFill>
                  <a:srgbClr val="FF0000"/>
                </a:solidFill>
              </a:rPr>
              <a:t>s</a:t>
            </a:r>
            <a:r>
              <a:rPr lang="en" dirty="0">
                <a:solidFill>
                  <a:srgbClr val="FF0000"/>
                </a:solidFill>
              </a:rPr>
              <a:t> can affect the </a:t>
            </a:r>
            <a:r>
              <a:rPr lang="en-US" dirty="0">
                <a:solidFill>
                  <a:srgbClr val="FF0000"/>
                </a:solidFill>
              </a:rPr>
              <a:t>rating of </a:t>
            </a:r>
            <a:r>
              <a:rPr lang="en" dirty="0">
                <a:solidFill>
                  <a:srgbClr val="FF0000"/>
                </a:solidFill>
              </a:rPr>
              <a:t>the app and </a:t>
            </a:r>
            <a:r>
              <a:rPr lang="en-US" dirty="0">
                <a:solidFill>
                  <a:srgbClr val="FF0000"/>
                </a:solidFill>
              </a:rPr>
              <a:t>finally </a:t>
            </a:r>
            <a:r>
              <a:rPr lang="en" dirty="0">
                <a:solidFill>
                  <a:srgbClr val="FF0000"/>
                </a:solidFill>
              </a:rPr>
              <a:t>reach to success</a:t>
            </a:r>
            <a:r>
              <a:rPr lang="en" dirty="0"/>
              <a:t>. Moreover, in someway we might have chance </a:t>
            </a:r>
            <a:r>
              <a:rPr lang="en" dirty="0">
                <a:solidFill>
                  <a:srgbClr val="FF0000"/>
                </a:solidFill>
              </a:rPr>
              <a:t>optimize and reinforce the strength of the application </a:t>
            </a:r>
            <a:r>
              <a:rPr lang="en" dirty="0"/>
              <a:t>by knowing how much each factor influence the overall effectiveness. For this reason, we choose ‘Mobile App Store’ as our dataset. </a:t>
            </a:r>
            <a:endParaRPr dirty="0"/>
          </a:p>
        </p:txBody>
      </p:sp>
      <p:sp>
        <p:nvSpPr>
          <p:cNvPr id="75" name="Google Shape;75;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52940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Pre-prep</a:t>
            </a:r>
            <a:endParaRPr dirty="0"/>
          </a:p>
          <a:p>
            <a:pPr marL="457200" lvl="0" indent="-342900" algn="l" rtl="0">
              <a:spcBef>
                <a:spcPts val="1600"/>
              </a:spcBef>
              <a:spcAft>
                <a:spcPts val="0"/>
              </a:spcAft>
              <a:buSzPts val="1800"/>
              <a:buChar char="●"/>
            </a:pPr>
            <a:r>
              <a:rPr lang="en" dirty="0"/>
              <a:t>Data Cleaning </a:t>
            </a:r>
            <a:br>
              <a:rPr lang="en" dirty="0"/>
            </a:br>
            <a:r>
              <a:rPr lang="en" dirty="0"/>
              <a:t>(Make sure the null value / missing data being taking care first)</a:t>
            </a:r>
            <a:endParaRPr dirty="0"/>
          </a:p>
          <a:p>
            <a:pPr marL="457200" lvl="0" indent="-342900" algn="l" rtl="0">
              <a:spcBef>
                <a:spcPts val="0"/>
              </a:spcBef>
              <a:spcAft>
                <a:spcPts val="0"/>
              </a:spcAft>
              <a:buSzPts val="1800"/>
              <a:buChar char="●"/>
            </a:pPr>
            <a:r>
              <a:rPr lang="en" dirty="0"/>
              <a:t>Drop the columns that is useless (</a:t>
            </a:r>
            <a:r>
              <a:rPr lang="en-US" dirty="0"/>
              <a:t>currency, </a:t>
            </a:r>
            <a:r>
              <a:rPr lang="en-US" dirty="0" err="1"/>
              <a:t>vpp_lic</a:t>
            </a:r>
            <a:r>
              <a:rPr lang="en-US" dirty="0"/>
              <a:t>, </a:t>
            </a:r>
            <a:r>
              <a:rPr lang="en-US" dirty="0" err="1"/>
              <a:t>ver</a:t>
            </a:r>
            <a:r>
              <a:rPr lang="en-US" dirty="0"/>
              <a:t>)</a:t>
            </a:r>
            <a:endParaRPr dirty="0"/>
          </a:p>
          <a:p>
            <a:pPr marL="457200" lvl="0" indent="-342900" algn="l" rtl="0">
              <a:spcBef>
                <a:spcPts val="0"/>
              </a:spcBef>
              <a:spcAft>
                <a:spcPts val="0"/>
              </a:spcAft>
              <a:buSzPts val="1800"/>
              <a:buChar char="●"/>
            </a:pPr>
            <a:r>
              <a:rPr lang="en" dirty="0"/>
              <a:t>Separate the table into different tables that have App’s ID as Primary key to connect them and help us better analysing the data (</a:t>
            </a:r>
            <a:r>
              <a:rPr lang="en-US" dirty="0"/>
              <a:t>Name, Description of Apps)</a:t>
            </a:r>
            <a:endParaRPr dirty="0"/>
          </a:p>
          <a:p>
            <a:pPr marL="457200" lvl="0" indent="-342900" algn="l" rtl="0">
              <a:spcBef>
                <a:spcPts val="0"/>
              </a:spcBef>
              <a:spcAft>
                <a:spcPts val="0"/>
              </a:spcAft>
              <a:buSzPts val="1800"/>
              <a:buChar char="●"/>
            </a:pPr>
            <a:r>
              <a:rPr lang="en" dirty="0"/>
              <a:t>Load the csv files and create the Hive tables for later analysis process</a:t>
            </a:r>
            <a:endParaRPr dirty="0"/>
          </a:p>
        </p:txBody>
      </p:sp>
      <p:sp>
        <p:nvSpPr>
          <p:cNvPr id="82" name="Google Shape;82;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88" name="Google Shape;88;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b="1" dirty="0"/>
              <a:t>What’s the </a:t>
            </a:r>
            <a:r>
              <a:rPr lang="en-US" b="1" dirty="0"/>
              <a:t>T</a:t>
            </a:r>
            <a:r>
              <a:rPr lang="en" b="1" dirty="0"/>
              <a:t>op 5 </a:t>
            </a:r>
            <a:r>
              <a:rPr lang="en-US" b="1" dirty="0"/>
              <a:t>A</a:t>
            </a:r>
            <a:r>
              <a:rPr lang="en" b="1" dirty="0"/>
              <a:t>pps with highest amounts of user rating in different genre? </a:t>
            </a:r>
            <a:br>
              <a:rPr lang="en" b="1" dirty="0"/>
            </a:br>
            <a:endParaRPr b="1" dirty="0"/>
          </a:p>
          <a:p>
            <a:pPr marL="914400" lvl="1" indent="-317500" algn="l" rtl="0">
              <a:spcBef>
                <a:spcPts val="0"/>
              </a:spcBef>
              <a:spcAft>
                <a:spcPts val="0"/>
              </a:spcAft>
              <a:buSzPts val="1400"/>
              <a:buChar char="○"/>
            </a:pPr>
            <a:r>
              <a:rPr lang="en" dirty="0"/>
              <a:t>Tools: Hive , Spa</a:t>
            </a:r>
            <a:r>
              <a:rPr lang="en-US" dirty="0" err="1"/>
              <a:t>rk</a:t>
            </a:r>
            <a:endParaRPr dirty="0"/>
          </a:p>
          <a:p>
            <a:pPr marL="914400" lvl="1" indent="-317500" algn="l" rtl="0">
              <a:spcBef>
                <a:spcPts val="0"/>
              </a:spcBef>
              <a:spcAft>
                <a:spcPts val="0"/>
              </a:spcAft>
              <a:buSzPts val="1400"/>
              <a:buChar char="○"/>
            </a:pPr>
            <a:r>
              <a:rPr lang="en" dirty="0"/>
              <a:t>Columns for analytics: id, prime_genre, user_rating(_ver), rating_count(_tot/_ver)</a:t>
            </a:r>
            <a:endParaRPr dirty="0"/>
          </a:p>
          <a:p>
            <a:pPr marL="914400" lvl="1" indent="-317500" algn="l" rtl="0">
              <a:spcBef>
                <a:spcPts val="0"/>
              </a:spcBef>
              <a:spcAft>
                <a:spcPts val="0"/>
              </a:spcAft>
              <a:buSzPts val="1400"/>
              <a:buChar char="○"/>
            </a:pPr>
            <a:r>
              <a:rPr lang="en" dirty="0"/>
              <a:t>Description: Lists the top 5 </a:t>
            </a:r>
            <a:r>
              <a:rPr lang="en-US" dirty="0"/>
              <a:t>A</a:t>
            </a:r>
            <a:r>
              <a:rPr lang="en" dirty="0"/>
              <a:t>pps with highest amount of user rating in the different genre. This step shows which </a:t>
            </a:r>
            <a:r>
              <a:rPr lang="en-US" dirty="0"/>
              <a:t>A</a:t>
            </a:r>
            <a:r>
              <a:rPr lang="en" dirty="0"/>
              <a:t>pps are more popular than others </a:t>
            </a:r>
            <a:r>
              <a:rPr lang="en-US" dirty="0"/>
              <a:t>and what features do they have in different genre. So we can get the initial understand of </a:t>
            </a:r>
            <a:r>
              <a:rPr lang="en-US" dirty="0">
                <a:solidFill>
                  <a:srgbClr val="FF0000"/>
                </a:solidFill>
              </a:rPr>
              <a:t>what impacts does different factors have on Apps in different genre </a:t>
            </a:r>
            <a:r>
              <a:rPr lang="en-US" dirty="0"/>
              <a:t>specifically on Top 5 Apps and compare it with the rest of the data to see </a:t>
            </a:r>
            <a:r>
              <a:rPr lang="en-US" dirty="0">
                <a:solidFill>
                  <a:srgbClr val="FF0000"/>
                </a:solidFill>
              </a:rPr>
              <a:t>what’s their features that may causing them to be the Top 5</a:t>
            </a:r>
            <a:r>
              <a:rPr lang="en-US" dirty="0"/>
              <a:t>. </a:t>
            </a:r>
            <a:endParaRPr dirty="0"/>
          </a:p>
        </p:txBody>
      </p:sp>
      <p:sp>
        <p:nvSpPr>
          <p:cNvPr id="89" name="Google Shape;89;p1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6</a:t>
            </a:fld>
            <a:endParaRPr>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Does the different genre influence the price / size / rating of the app?</a:t>
            </a:r>
            <a:br>
              <a:rPr lang="en" b="1" dirty="0"/>
            </a:br>
            <a:endParaRPr sz="1400" b="1" dirty="0"/>
          </a:p>
          <a:p>
            <a:pPr marL="914400" lvl="1" indent="-317500" algn="l" rtl="0">
              <a:spcBef>
                <a:spcPts val="0"/>
              </a:spcBef>
              <a:spcAft>
                <a:spcPts val="0"/>
              </a:spcAft>
              <a:buSzPts val="1400"/>
              <a:buChar char="○"/>
            </a:pPr>
            <a:r>
              <a:rPr lang="en" dirty="0"/>
              <a:t>Tools: Hive, Spark</a:t>
            </a:r>
            <a:endParaRPr dirty="0"/>
          </a:p>
          <a:p>
            <a:pPr marL="914400" lvl="1" indent="-317500" algn="l" rtl="0">
              <a:spcBef>
                <a:spcPts val="0"/>
              </a:spcBef>
              <a:spcAft>
                <a:spcPts val="0"/>
              </a:spcAft>
              <a:buSzPts val="1400"/>
              <a:buChar char="○"/>
            </a:pPr>
            <a:r>
              <a:rPr lang="en" dirty="0"/>
              <a:t>Columns for analytics: id, price, size_bytes, user_rating(_ver), rating_count(_tot/_ver), prime_genre</a:t>
            </a:r>
            <a:endParaRPr dirty="0"/>
          </a:p>
          <a:p>
            <a:pPr marL="914400" lvl="1" indent="-317500" algn="l" rtl="0">
              <a:spcBef>
                <a:spcPts val="0"/>
              </a:spcBef>
              <a:spcAft>
                <a:spcPts val="0"/>
              </a:spcAft>
              <a:buSzPts val="1400"/>
              <a:buChar char="○"/>
            </a:pPr>
            <a:r>
              <a:rPr lang="en" dirty="0"/>
              <a:t>Hypothesis: </a:t>
            </a:r>
            <a:r>
              <a:rPr lang="en" dirty="0">
                <a:solidFill>
                  <a:srgbClr val="5E696C"/>
                </a:solidFill>
                <a:latin typeface="Arial"/>
                <a:ea typeface="Arial"/>
                <a:cs typeface="Arial"/>
                <a:sym typeface="Arial"/>
              </a:rPr>
              <a:t>The gaming genre may have more users who willing to rate the Apps</a:t>
            </a:r>
            <a:endParaRPr dirty="0">
              <a:solidFill>
                <a:srgbClr val="5E696C"/>
              </a:solidFill>
              <a:latin typeface="Arial"/>
              <a:ea typeface="Arial"/>
              <a:cs typeface="Arial"/>
              <a:sym typeface="Arial"/>
            </a:endParaRPr>
          </a:p>
          <a:p>
            <a:pPr marL="914400" lvl="1" indent="-317500" algn="l" rtl="0">
              <a:spcBef>
                <a:spcPts val="0"/>
              </a:spcBef>
              <a:spcAft>
                <a:spcPts val="0"/>
              </a:spcAft>
              <a:buClr>
                <a:srgbClr val="5E696C"/>
              </a:buClr>
              <a:buSzPts val="1400"/>
              <a:buFont typeface="Arial"/>
              <a:buChar char="○"/>
            </a:pPr>
            <a:r>
              <a:rPr lang="en" dirty="0">
                <a:solidFill>
                  <a:srgbClr val="5E696C"/>
                </a:solidFill>
                <a:latin typeface="Arial"/>
                <a:ea typeface="Arial"/>
                <a:cs typeface="Arial"/>
                <a:sym typeface="Arial"/>
              </a:rPr>
              <a:t>Description: We would compare the </a:t>
            </a:r>
            <a:r>
              <a:rPr lang="en-US" dirty="0">
                <a:solidFill>
                  <a:srgbClr val="5E696C"/>
                </a:solidFill>
                <a:latin typeface="Arial"/>
                <a:ea typeface="Arial"/>
                <a:cs typeface="Arial"/>
                <a:sym typeface="Arial"/>
              </a:rPr>
              <a:t>rating / </a:t>
            </a:r>
            <a:r>
              <a:rPr lang="en" dirty="0">
                <a:solidFill>
                  <a:srgbClr val="5E696C"/>
                </a:solidFill>
                <a:latin typeface="Arial"/>
                <a:ea typeface="Arial"/>
                <a:cs typeface="Arial"/>
                <a:sym typeface="Arial"/>
              </a:rPr>
              <a:t>rating count / size / price of different A</a:t>
            </a:r>
            <a:r>
              <a:rPr lang="en-US" dirty="0" err="1">
                <a:solidFill>
                  <a:srgbClr val="5E696C"/>
                </a:solidFill>
                <a:latin typeface="Arial"/>
                <a:ea typeface="Arial"/>
                <a:cs typeface="Arial"/>
                <a:sym typeface="Arial"/>
              </a:rPr>
              <a:t>pps</a:t>
            </a:r>
            <a:r>
              <a:rPr lang="en" dirty="0">
                <a:solidFill>
                  <a:srgbClr val="5E696C"/>
                </a:solidFill>
                <a:latin typeface="Arial"/>
                <a:ea typeface="Arial"/>
                <a:cs typeface="Arial"/>
                <a:sym typeface="Arial"/>
              </a:rPr>
              <a:t> between different Genre (the higher rating count represent the more user). </a:t>
            </a:r>
            <a:r>
              <a:rPr lang="en-US" dirty="0">
                <a:solidFill>
                  <a:srgbClr val="5E696C"/>
                </a:solidFill>
                <a:latin typeface="Arial"/>
                <a:ea typeface="Arial"/>
                <a:cs typeface="Arial"/>
                <a:sym typeface="Arial"/>
              </a:rPr>
              <a:t>So, we can tell the </a:t>
            </a:r>
            <a:r>
              <a:rPr lang="en-US" dirty="0">
                <a:solidFill>
                  <a:srgbClr val="FF0000"/>
                </a:solidFill>
                <a:latin typeface="Arial"/>
                <a:ea typeface="Arial"/>
                <a:cs typeface="Arial"/>
                <a:sym typeface="Arial"/>
              </a:rPr>
              <a:t>individual influence of different factors</a:t>
            </a:r>
            <a:r>
              <a:rPr lang="en-US" dirty="0">
                <a:solidFill>
                  <a:srgbClr val="5E696C"/>
                </a:solidFill>
                <a:latin typeface="Arial"/>
                <a:ea typeface="Arial"/>
                <a:cs typeface="Arial"/>
                <a:sym typeface="Arial"/>
              </a:rPr>
              <a:t>. Finally, we will use the regression model to see which one have the </a:t>
            </a:r>
            <a:r>
              <a:rPr lang="en-US" dirty="0">
                <a:solidFill>
                  <a:srgbClr val="FF0000"/>
                </a:solidFill>
                <a:latin typeface="Arial"/>
                <a:ea typeface="Arial"/>
                <a:cs typeface="Arial"/>
                <a:sym typeface="Arial"/>
              </a:rPr>
              <a:t>higher influence </a:t>
            </a:r>
            <a:r>
              <a:rPr lang="en-US" dirty="0">
                <a:solidFill>
                  <a:srgbClr val="5E696C"/>
                </a:solidFill>
                <a:latin typeface="Arial"/>
                <a:ea typeface="Arial"/>
                <a:cs typeface="Arial"/>
                <a:sym typeface="Arial"/>
              </a:rPr>
              <a:t>and which one might </a:t>
            </a:r>
            <a:r>
              <a:rPr lang="en-US" dirty="0">
                <a:solidFill>
                  <a:srgbClr val="FF0000"/>
                </a:solidFill>
                <a:latin typeface="Arial"/>
                <a:ea typeface="Arial"/>
                <a:cs typeface="Arial"/>
                <a:sym typeface="Arial"/>
              </a:rPr>
              <a:t>influence each others</a:t>
            </a:r>
            <a:r>
              <a:rPr lang="en-US" dirty="0">
                <a:solidFill>
                  <a:srgbClr val="5E696C"/>
                </a:solidFill>
                <a:latin typeface="Arial"/>
                <a:ea typeface="Arial"/>
                <a:cs typeface="Arial"/>
                <a:sym typeface="Arial"/>
              </a:rPr>
              <a:t>. </a:t>
            </a:r>
            <a:endParaRPr dirty="0"/>
          </a:p>
        </p:txBody>
      </p:sp>
      <p:sp>
        <p:nvSpPr>
          <p:cNvPr id="117" name="Google Shape;117;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7</a:t>
            </a:fld>
            <a:endParaRPr>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What’s the impact of Price of Apps on Rating? </a:t>
            </a:r>
            <a:br>
              <a:rPr lang="en" b="1" dirty="0"/>
            </a:br>
            <a:endParaRPr sz="1400" b="1" dirty="0"/>
          </a:p>
          <a:p>
            <a:pPr marL="914400" lvl="1" indent="-317500" algn="l" rtl="0">
              <a:spcBef>
                <a:spcPts val="0"/>
              </a:spcBef>
              <a:spcAft>
                <a:spcPts val="0"/>
              </a:spcAft>
              <a:buSzPts val="1400"/>
              <a:buChar char="○"/>
            </a:pPr>
            <a:r>
              <a:rPr lang="en" dirty="0"/>
              <a:t>Tools: Hive, Spark</a:t>
            </a:r>
          </a:p>
          <a:p>
            <a:pPr marL="914400" lvl="1" indent="-317500" algn="l" rtl="0">
              <a:spcBef>
                <a:spcPts val="0"/>
              </a:spcBef>
              <a:spcAft>
                <a:spcPts val="0"/>
              </a:spcAft>
              <a:buSzPts val="1400"/>
              <a:buChar char="○"/>
            </a:pPr>
            <a:r>
              <a:rPr lang="en" dirty="0"/>
              <a:t>Columns for analytics: id, price, user_rating(_ver), rating_count(_tot/_ver)</a:t>
            </a:r>
            <a:endParaRPr dirty="0"/>
          </a:p>
          <a:p>
            <a:pPr marL="914400" lvl="1" indent="-317500" algn="l" rtl="0">
              <a:spcBef>
                <a:spcPts val="0"/>
              </a:spcBef>
              <a:spcAft>
                <a:spcPts val="0"/>
              </a:spcAft>
              <a:buSzPts val="1400"/>
              <a:buChar char="○"/>
            </a:pPr>
            <a:r>
              <a:rPr lang="en" dirty="0"/>
              <a:t>Hypothesis: </a:t>
            </a:r>
            <a:r>
              <a:rPr lang="en" dirty="0">
                <a:solidFill>
                  <a:srgbClr val="5E696C"/>
                </a:solidFill>
                <a:latin typeface="Arial"/>
                <a:ea typeface="Arial"/>
                <a:cs typeface="Arial"/>
                <a:sym typeface="Arial"/>
              </a:rPr>
              <a:t>The higher the price will lead to rating more strictly</a:t>
            </a:r>
            <a:endParaRPr dirty="0">
              <a:solidFill>
                <a:srgbClr val="5E696C"/>
              </a:solidFill>
              <a:latin typeface="Arial"/>
              <a:ea typeface="Arial"/>
              <a:cs typeface="Arial"/>
              <a:sym typeface="Arial"/>
            </a:endParaRPr>
          </a:p>
          <a:p>
            <a:pPr marL="914400" lvl="1" indent="-317500" algn="l" rtl="0">
              <a:spcBef>
                <a:spcPts val="0"/>
              </a:spcBef>
              <a:spcAft>
                <a:spcPts val="0"/>
              </a:spcAft>
              <a:buClr>
                <a:srgbClr val="5E696C"/>
              </a:buClr>
              <a:buSzPts val="1400"/>
              <a:buFont typeface="Arial"/>
              <a:buChar char="○"/>
            </a:pPr>
            <a:r>
              <a:rPr lang="en" dirty="0">
                <a:solidFill>
                  <a:srgbClr val="5E696C"/>
                </a:solidFill>
                <a:latin typeface="Arial"/>
                <a:ea typeface="Arial"/>
                <a:cs typeface="Arial"/>
                <a:sym typeface="Arial"/>
              </a:rPr>
              <a:t>Description: Users usually have higher requirements and expectation for what is paid, they don’t want spend money but receive a worst user experience than the free app. We would compare the rating of each app to confirm our hypothesis.</a:t>
            </a:r>
            <a:endParaRPr dirty="0">
              <a:solidFill>
                <a:srgbClr val="5E696C"/>
              </a:solidFill>
              <a:latin typeface="Arial"/>
              <a:ea typeface="Arial"/>
              <a:cs typeface="Arial"/>
              <a:sym typeface="Arial"/>
            </a:endParaRPr>
          </a:p>
        </p:txBody>
      </p:sp>
      <p:sp>
        <p:nvSpPr>
          <p:cNvPr id="96" name="Google Shape;9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8</a:t>
            </a:fld>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Analytics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b="1" dirty="0"/>
              <a:t>Does the number of App screenshots have an effect on rating?</a:t>
            </a:r>
            <a:br>
              <a:rPr lang="en" b="1" dirty="0"/>
            </a:br>
            <a:endParaRPr b="1" dirty="0"/>
          </a:p>
          <a:p>
            <a:pPr marL="914400" lvl="1" indent="-317500" algn="l" rtl="0">
              <a:spcBef>
                <a:spcPts val="0"/>
              </a:spcBef>
              <a:spcAft>
                <a:spcPts val="0"/>
              </a:spcAft>
              <a:buSzPts val="1400"/>
              <a:buChar char="○"/>
            </a:pPr>
            <a:r>
              <a:rPr lang="en" dirty="0"/>
              <a:t>Tools: Hive, Spark</a:t>
            </a:r>
            <a:endParaRPr dirty="0"/>
          </a:p>
          <a:p>
            <a:pPr marL="914400" lvl="1" indent="-317500" algn="l" rtl="0">
              <a:spcBef>
                <a:spcPts val="0"/>
              </a:spcBef>
              <a:spcAft>
                <a:spcPts val="0"/>
              </a:spcAft>
              <a:buSzPts val="1400"/>
              <a:buChar char="○"/>
            </a:pPr>
            <a:r>
              <a:rPr lang="en" dirty="0"/>
              <a:t>Columns for analytics: id, ipadSc_urls_num , user_rating(_ver), rating_count(_tot/_ver)</a:t>
            </a:r>
            <a:endParaRPr dirty="0"/>
          </a:p>
          <a:p>
            <a:pPr marL="914400" lvl="1" indent="-317500" algn="l" rtl="0">
              <a:spcBef>
                <a:spcPts val="0"/>
              </a:spcBef>
              <a:spcAft>
                <a:spcPts val="0"/>
              </a:spcAft>
              <a:buSzPts val="1400"/>
              <a:buChar char="○"/>
            </a:pPr>
            <a:r>
              <a:rPr lang="en" dirty="0"/>
              <a:t>Hypothesis: </a:t>
            </a:r>
            <a:r>
              <a:rPr lang="en" dirty="0">
                <a:solidFill>
                  <a:srgbClr val="5E696C"/>
                </a:solidFill>
                <a:latin typeface="Arial"/>
                <a:ea typeface="Arial"/>
                <a:cs typeface="Arial"/>
                <a:sym typeface="Arial"/>
              </a:rPr>
              <a:t>The more screenshots will have more users </a:t>
            </a:r>
            <a:r>
              <a:rPr lang="en-US" dirty="0">
                <a:solidFill>
                  <a:srgbClr val="5E696C"/>
                </a:solidFill>
                <a:latin typeface="Arial"/>
                <a:ea typeface="Arial"/>
                <a:cs typeface="Arial"/>
                <a:sym typeface="Arial"/>
              </a:rPr>
              <a:t>willing to rate the Apps</a:t>
            </a:r>
            <a:endParaRPr dirty="0">
              <a:solidFill>
                <a:srgbClr val="5E696C"/>
              </a:solidFill>
              <a:latin typeface="Arial"/>
              <a:ea typeface="Arial"/>
              <a:cs typeface="Arial"/>
              <a:sym typeface="Arial"/>
            </a:endParaRPr>
          </a:p>
          <a:p>
            <a:pPr marL="914400" lvl="1" indent="-317500" algn="l" rtl="0">
              <a:spcBef>
                <a:spcPts val="0"/>
              </a:spcBef>
              <a:spcAft>
                <a:spcPts val="0"/>
              </a:spcAft>
              <a:buClr>
                <a:srgbClr val="5E696C"/>
              </a:buClr>
              <a:buSzPts val="1400"/>
              <a:buFont typeface="Arial"/>
              <a:buChar char="○"/>
            </a:pPr>
            <a:r>
              <a:rPr lang="en" dirty="0">
                <a:solidFill>
                  <a:srgbClr val="5E696C"/>
                </a:solidFill>
                <a:latin typeface="Arial"/>
                <a:ea typeface="Arial"/>
                <a:cs typeface="Arial"/>
                <a:sym typeface="Arial"/>
              </a:rPr>
              <a:t>Description: More screenshots could help user understand the A</a:t>
            </a:r>
            <a:r>
              <a:rPr lang="en-US" dirty="0">
                <a:solidFill>
                  <a:srgbClr val="5E696C"/>
                </a:solidFill>
                <a:latin typeface="Arial"/>
                <a:ea typeface="Arial"/>
                <a:cs typeface="Arial"/>
                <a:sym typeface="Arial"/>
              </a:rPr>
              <a:t>pp</a:t>
            </a:r>
            <a:r>
              <a:rPr lang="en" dirty="0">
                <a:solidFill>
                  <a:srgbClr val="5E696C"/>
                </a:solidFill>
                <a:latin typeface="Arial"/>
                <a:ea typeface="Arial"/>
                <a:cs typeface="Arial"/>
                <a:sym typeface="Arial"/>
              </a:rPr>
              <a:t> better and attract user to download the A</a:t>
            </a:r>
            <a:r>
              <a:rPr lang="en-US" dirty="0">
                <a:solidFill>
                  <a:srgbClr val="5E696C"/>
                </a:solidFill>
                <a:latin typeface="Arial"/>
                <a:ea typeface="Arial"/>
                <a:cs typeface="Arial"/>
                <a:sym typeface="Arial"/>
              </a:rPr>
              <a:t>pp</a:t>
            </a:r>
            <a:r>
              <a:rPr lang="en" dirty="0">
                <a:solidFill>
                  <a:srgbClr val="5E696C"/>
                </a:solidFill>
                <a:latin typeface="Arial"/>
                <a:ea typeface="Arial"/>
                <a:cs typeface="Arial"/>
                <a:sym typeface="Arial"/>
              </a:rPr>
              <a:t>. We would compare the rating count of different A</a:t>
            </a:r>
            <a:r>
              <a:rPr lang="en-US" dirty="0" err="1">
                <a:solidFill>
                  <a:srgbClr val="5E696C"/>
                </a:solidFill>
                <a:latin typeface="Arial"/>
                <a:ea typeface="Arial"/>
                <a:cs typeface="Arial"/>
                <a:sym typeface="Arial"/>
              </a:rPr>
              <a:t>pps</a:t>
            </a:r>
            <a:r>
              <a:rPr lang="en" dirty="0">
                <a:solidFill>
                  <a:srgbClr val="5E696C"/>
                </a:solidFill>
                <a:latin typeface="Arial"/>
                <a:ea typeface="Arial"/>
                <a:cs typeface="Arial"/>
                <a:sym typeface="Arial"/>
              </a:rPr>
              <a:t> of same Genre. </a:t>
            </a:r>
            <a:br>
              <a:rPr lang="en" dirty="0">
                <a:solidFill>
                  <a:srgbClr val="5E696C"/>
                </a:solidFill>
                <a:latin typeface="Arial"/>
                <a:ea typeface="Arial"/>
                <a:cs typeface="Arial"/>
                <a:sym typeface="Arial"/>
              </a:rPr>
            </a:br>
            <a:r>
              <a:rPr lang="en" dirty="0">
                <a:solidFill>
                  <a:srgbClr val="5E696C"/>
                </a:solidFill>
                <a:latin typeface="Arial"/>
                <a:ea typeface="Arial"/>
                <a:cs typeface="Arial"/>
                <a:sym typeface="Arial"/>
              </a:rPr>
              <a:t>And it will show the </a:t>
            </a:r>
            <a:r>
              <a:rPr lang="en-US" dirty="0">
                <a:solidFill>
                  <a:srgbClr val="5E696C"/>
                </a:solidFill>
                <a:latin typeface="Arial"/>
                <a:ea typeface="Arial"/>
                <a:cs typeface="Arial"/>
                <a:sym typeface="Arial"/>
              </a:rPr>
              <a:t>influence</a:t>
            </a:r>
            <a:r>
              <a:rPr lang="en" dirty="0">
                <a:solidFill>
                  <a:srgbClr val="5E696C"/>
                </a:solidFill>
                <a:latin typeface="Arial"/>
                <a:ea typeface="Arial"/>
                <a:cs typeface="Arial"/>
                <a:sym typeface="Arial"/>
              </a:rPr>
              <a:t> between the similar A</a:t>
            </a:r>
            <a:r>
              <a:rPr lang="en-US" dirty="0" err="1">
                <a:solidFill>
                  <a:srgbClr val="5E696C"/>
                </a:solidFill>
                <a:latin typeface="Arial"/>
                <a:ea typeface="Arial"/>
                <a:cs typeface="Arial"/>
                <a:sym typeface="Arial"/>
              </a:rPr>
              <a:t>pps</a:t>
            </a:r>
            <a:r>
              <a:rPr lang="en" dirty="0">
                <a:solidFill>
                  <a:srgbClr val="5E696C"/>
                </a:solidFill>
                <a:latin typeface="Arial"/>
                <a:ea typeface="Arial"/>
                <a:cs typeface="Arial"/>
                <a:sym typeface="Arial"/>
              </a:rPr>
              <a:t> with different screenshots. </a:t>
            </a:r>
            <a:endParaRPr dirty="0">
              <a:solidFill>
                <a:srgbClr val="5E696C"/>
              </a:solidFill>
              <a:latin typeface="Arial"/>
              <a:ea typeface="Arial"/>
              <a:cs typeface="Arial"/>
              <a:sym typeface="Arial"/>
            </a:endParaRPr>
          </a:p>
          <a:p>
            <a:pPr marL="0" lvl="0" indent="0" algn="l" rtl="0">
              <a:spcBef>
                <a:spcPts val="1600"/>
              </a:spcBef>
              <a:spcAft>
                <a:spcPts val="1600"/>
              </a:spcAft>
              <a:buNone/>
            </a:pPr>
            <a:endParaRPr dirty="0"/>
          </a:p>
        </p:txBody>
      </p:sp>
      <p:sp>
        <p:nvSpPr>
          <p:cNvPr id="103" name="Google Shape;103;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Lato"/>
                <a:ea typeface="Lato"/>
                <a:cs typeface="Lato"/>
                <a:sym typeface="Lato"/>
              </a:rPr>
              <a:t>9</a:t>
            </a:fld>
            <a:endParaRPr>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1282</Words>
  <Application>Microsoft Office PowerPoint</Application>
  <PresentationFormat>On-screen Show (16:9)</PresentationFormat>
  <Paragraphs>419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Lato Light</vt:lpstr>
      <vt:lpstr>Arial</vt:lpstr>
      <vt:lpstr>Playfair Display</vt:lpstr>
      <vt:lpstr>Lato</vt:lpstr>
      <vt:lpstr>Coral</vt:lpstr>
      <vt:lpstr>Mobile APP Analysis</vt:lpstr>
      <vt:lpstr>Outline</vt:lpstr>
      <vt:lpstr>Dataset and overview</vt:lpstr>
      <vt:lpstr>Reason for this Dataset</vt:lpstr>
      <vt:lpstr>Analytics</vt:lpstr>
      <vt:lpstr>Analytics</vt:lpstr>
      <vt:lpstr>Analytics</vt:lpstr>
      <vt:lpstr>Analytics</vt:lpstr>
      <vt:lpstr>Analytics</vt:lpstr>
      <vt:lpstr>Analytics</vt:lpstr>
      <vt:lpstr>Columns Analytics</vt:lpstr>
      <vt:lpstr>Apps ID</vt:lpstr>
      <vt:lpstr>Apps Name</vt:lpstr>
      <vt:lpstr>Size of Apps</vt:lpstr>
      <vt:lpstr>Size of App Cont.</vt:lpstr>
      <vt:lpstr>Price of Apps</vt:lpstr>
      <vt:lpstr>Price of Apps Cont.</vt:lpstr>
      <vt:lpstr>User Rating Count (All Version)</vt:lpstr>
      <vt:lpstr>User Rating Count (All Version)Cont.</vt:lpstr>
      <vt:lpstr>User Rating Count (Current Version)</vt:lpstr>
      <vt:lpstr>User Rating Count (Current Version)Cont. </vt:lpstr>
      <vt:lpstr>Average User Rating (All Version)</vt:lpstr>
      <vt:lpstr>Average User Rating (All Version)Cont. </vt:lpstr>
      <vt:lpstr>Average User Rating (Current Version)</vt:lpstr>
      <vt:lpstr>Average User Rating (Current Version)Cont. </vt:lpstr>
      <vt:lpstr>Genre of Apps</vt:lpstr>
      <vt:lpstr>Genre of Apps</vt:lpstr>
      <vt:lpstr>Number of Supporting Devices</vt:lpstr>
      <vt:lpstr>Number of Supporting Devices Cont. </vt:lpstr>
      <vt:lpstr>Number of Supporting Devices Cont. </vt:lpstr>
      <vt:lpstr>Number of Screenshot for Display</vt:lpstr>
      <vt:lpstr>Number of Screenshot for Display Cont. </vt:lpstr>
      <vt:lpstr>Number of Supported Language</vt:lpstr>
      <vt:lpstr>Number of Supported Language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Analysis</dc:title>
  <cp:lastModifiedBy>Chen, Chung-Min</cp:lastModifiedBy>
  <cp:revision>16</cp:revision>
  <dcterms:modified xsi:type="dcterms:W3CDTF">2018-11-14T03:16:14Z</dcterms:modified>
</cp:coreProperties>
</file>