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g3QMpn99maCk5eN6yLz4LXzM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60" orient="horz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4a3a2aeb0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2a4a3a2ae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a4a3a2aeb0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a4a3a2aeb0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g2a4a3a2ae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2a4a3a2aeb0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4a3a2aeb0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g2a4a3a2ae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a4a3a2aeb0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2400e53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312400e5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12400e535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4a3a2aeb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2a4a3a2ae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a4a3a2aeb0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4a3a2aeb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2a4a3a2ae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a4a3a2aeb0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4a3a2aeb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g2a4a3a2ae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a4a3a2aeb0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1b0bfef8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g321b0bfef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21b0bfef8f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4a3a2aeb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g2a4a3a2ae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a4a3a2aeb0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2.jpg"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8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/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3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1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28600" y="731519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1"/>
          <p:cNvSpPr txBox="1"/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2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grey.jpg" id="45" name="Google Shape;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3"/>
          <p:cNvSpPr txBox="1"/>
          <p:nvPr/>
        </p:nvSpPr>
        <p:spPr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Title Section Title 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Subtitle Section Subtitle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2.jpg"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4"/>
          <p:cNvSpPr txBox="1"/>
          <p:nvPr/>
        </p:nvSpPr>
        <p:spPr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Subtitle Presentation Subtitle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 Presenter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2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457200" y="293788"/>
            <a:ext cx="822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700"/>
              <a:t>Formal Verification of AHB-to-APB Bridge</a:t>
            </a:r>
            <a:endParaRPr b="1" i="0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/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1485900" y="2114550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 txBox="1"/>
          <p:nvPr>
            <p:ph idx="2" type="body"/>
          </p:nvPr>
        </p:nvSpPr>
        <p:spPr>
          <a:xfrm>
            <a:off x="2743200" y="2668588"/>
            <a:ext cx="3657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0" lang="en-US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Yelin Mao, Yuxiang Xia, Hongkuan Yu</a:t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0" lang="en-US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UNI: ym3000, yx2821, hy2819</a:t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Fall 2024</a:t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4a3a2aeb0_0_5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a4a3a2aeb0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a4a3a2aeb0_0_59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a4a3a2aeb0_0_59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SVA - TOP Counterexample Analysis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a4a3a2aeb0_0_59"/>
          <p:cNvSpPr txBox="1"/>
          <p:nvPr/>
        </p:nvSpPr>
        <p:spPr>
          <a:xfrm>
            <a:off x="5425500" y="1855463"/>
            <a:ext cx="297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read_Pwrite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Removing transfer type assumption: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Htrans in Busy mode causes the state to </a:t>
            </a: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remain</a:t>
            </a: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the IDLE state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Back_to_back_Penable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2a4a3a2aeb0_0_59"/>
          <p:cNvPicPr preferRelativeResize="0"/>
          <p:nvPr/>
        </p:nvPicPr>
        <p:blipFill rotWithShape="1">
          <a:blip r:embed="rId4">
            <a:alphaModFix/>
          </a:blip>
          <a:srcRect b="0" l="0" r="0" t="15103"/>
          <a:stretch/>
        </p:blipFill>
        <p:spPr>
          <a:xfrm>
            <a:off x="419263" y="592288"/>
            <a:ext cx="4174650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a4a3a2aeb0_0_59"/>
          <p:cNvPicPr preferRelativeResize="0"/>
          <p:nvPr/>
        </p:nvPicPr>
        <p:blipFill rotWithShape="1">
          <a:blip r:embed="rId5">
            <a:alphaModFix/>
          </a:blip>
          <a:srcRect b="0" l="0" r="0" t="12747"/>
          <a:stretch/>
        </p:blipFill>
        <p:spPr>
          <a:xfrm>
            <a:off x="441138" y="3097277"/>
            <a:ext cx="4130875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2a4a3a2aeb0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7900" y="871562"/>
            <a:ext cx="4267350" cy="100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a4a3a2aeb0_0_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800" y="3244200"/>
            <a:ext cx="3995559" cy="10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a4a3a2aeb0_0_59"/>
          <p:cNvSpPr txBox="1"/>
          <p:nvPr/>
        </p:nvSpPr>
        <p:spPr>
          <a:xfrm>
            <a:off x="309550" y="1876850"/>
            <a:ext cx="4394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read_Penable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valid address range assumption: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machine remains in the IDLE state due to invalid address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Burst_read_addr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4a3a2aeb0_0_15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2a4a3a2aeb0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a4a3a2aeb0_0_150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a4a3a2aeb0_0_150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Stimulation vs SVA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a4a3a2aeb0_0_150"/>
          <p:cNvSpPr txBox="1"/>
          <p:nvPr/>
        </p:nvSpPr>
        <p:spPr>
          <a:xfrm>
            <a:off x="880850" y="605575"/>
            <a:ext cx="7408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Stimulation: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 single write/read and i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dentified the Pselx error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Unable to fully check burst read/write scenarios and back-to-back transfers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SVA: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effective in verifying burst read/write and complex state transitions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Captured issues like incorrect Pwrite behavior during back-to-back transfers, which were missed in stimulation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4a3a2aeb0_0_13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2a4a3a2aeb0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a4a3a2aeb0_0_137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a4a3a2aeb0_0_137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a4a3a2aeb0_0_137"/>
          <p:cNvSpPr txBox="1"/>
          <p:nvPr/>
        </p:nvSpPr>
        <p:spPr>
          <a:xfrm>
            <a:off x="574125" y="786475"/>
            <a:ext cx="81084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Formal verification of the AHB-to-APB bridge confirmed correct data transfer.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Identified and addressed issues in state transitions and address handling in the RTL code.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 identified errors in the RTL code.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Expand verification to cover more scenarios and edge cases.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Optimize tool integration and extend verification to other AMBA components.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400e5352_0_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312400e53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12400e5352_0_0"/>
          <p:cNvSpPr txBox="1"/>
          <p:nvPr/>
        </p:nvSpPr>
        <p:spPr>
          <a:xfrm>
            <a:off x="255600" y="4695825"/>
            <a:ext cx="855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12400e5352_0_0"/>
          <p:cNvSpPr/>
          <p:nvPr/>
        </p:nvSpPr>
        <p:spPr>
          <a:xfrm>
            <a:off x="228600" y="0"/>
            <a:ext cx="8582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12400e5352_0_0"/>
          <p:cNvSpPr/>
          <p:nvPr/>
        </p:nvSpPr>
        <p:spPr>
          <a:xfrm>
            <a:off x="228600" y="742950"/>
            <a:ext cx="25398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Overview: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Formal verification of the AHB-to-APB bridge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Communication between the high-performance AHB and low-power APB buses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Verification Tools: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SystemVerilog Assertions (SVA)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Cadence Jasper Gold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Siemens Modelsim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312400e535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63" y="742950"/>
            <a:ext cx="6181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242100" y="4686300"/>
            <a:ext cx="855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28600" y="0"/>
            <a:ext cx="8582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330900" y="813900"/>
            <a:ext cx="4275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Three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components: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AHB_Interface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Manages AHB bus communication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APB_FSM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Controls APB data transfer via an independent finite state machine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Integrates AHB and APB components for seamless communication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200" y="813900"/>
            <a:ext cx="4206900" cy="28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5631100" y="3570575"/>
            <a:ext cx="237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287575" y="3850400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I/O Ports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4a3a2aeb0_0_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2a4a3a2aeb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a4a3a2aeb0_0_1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a4a3a2aeb0_0_1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Stimulation - AHB Interface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a4a3a2aeb0_0_1"/>
          <p:cNvSpPr/>
          <p:nvPr/>
        </p:nvSpPr>
        <p:spPr>
          <a:xfrm>
            <a:off x="4193875" y="3277115"/>
            <a:ext cx="46017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Read-Write-Read-Write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Invalid Address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Burst Write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 outputs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2a4a3a2aeb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750"/>
            <a:ext cx="9144000" cy="25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a4a3a2aeb0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50" y="3199900"/>
            <a:ext cx="38576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4a3a2aeb0_0_9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2a4a3a2aeb0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a4a3a2aeb0_0_97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2a4a3a2aeb0_0_97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Stimulation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TOP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2a4a3a2aeb0_0_97"/>
          <p:cNvPicPr preferRelativeResize="0"/>
          <p:nvPr/>
        </p:nvPicPr>
        <p:blipFill rotWithShape="1">
          <a:blip r:embed="rId4">
            <a:alphaModFix/>
          </a:blip>
          <a:srcRect b="51495" l="10470" r="2708" t="20251"/>
          <a:stretch/>
        </p:blipFill>
        <p:spPr>
          <a:xfrm>
            <a:off x="773900" y="462000"/>
            <a:ext cx="7609650" cy="13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4a3a2aeb0_0_97"/>
          <p:cNvSpPr txBox="1"/>
          <p:nvPr/>
        </p:nvSpPr>
        <p:spPr>
          <a:xfrm>
            <a:off x="5038228" y="2437975"/>
            <a:ext cx="3534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 read &amp; write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 outputs except Pslex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2a4a3a2aeb0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7813" y="2035163"/>
            <a:ext cx="2037373" cy="1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a4a3a2aeb0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00" y="2022950"/>
            <a:ext cx="1686559" cy="19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4a3a2aeb0_0_1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g2a4a3a2aeb0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a4a3a2aeb0_0_17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a4a3a2aeb0_0_17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SVA - FSM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2a4a3a2aeb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788" y="462000"/>
            <a:ext cx="3692712" cy="27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a4a3a2aeb0_0_17"/>
          <p:cNvSpPr txBox="1"/>
          <p:nvPr/>
        </p:nvSpPr>
        <p:spPr>
          <a:xfrm>
            <a:off x="534800" y="3342625"/>
            <a:ext cx="620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States: IDLE, WAIT, READ, WRITE, WRITEP, WENABLE, WENABLEP, RENALE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Transitions based on inputs (valid, Hwrite, Hwritereg)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a4a3a2aeb0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88" y="493925"/>
            <a:ext cx="3727075" cy="26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Verification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50" y="537050"/>
            <a:ext cx="3574950" cy="183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9624" y="537049"/>
            <a:ext cx="3269214" cy="18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"/>
          <p:cNvSpPr txBox="1"/>
          <p:nvPr/>
        </p:nvSpPr>
        <p:spPr>
          <a:xfrm>
            <a:off x="4990843" y="2630125"/>
            <a:ext cx="196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Five Scenarios: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 Write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 Read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Burst write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Burst read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Back to back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250" y="2466609"/>
            <a:ext cx="3574950" cy="198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1b0bfef8f_1_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321b0bfef8f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21b0bfef8f_1_0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21b0bfef8f_1_0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Verification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21b0bfef8f_1_0"/>
          <p:cNvSpPr txBox="1"/>
          <p:nvPr/>
        </p:nvSpPr>
        <p:spPr>
          <a:xfrm>
            <a:off x="255600" y="545563"/>
            <a:ext cx="31641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Input signal timing constraints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Hwrite		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Hwdata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Hreadyin		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Prdata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Haddr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21b0bfef8f_1_0"/>
          <p:cNvSpPr txBox="1"/>
          <p:nvPr/>
        </p:nvSpPr>
        <p:spPr>
          <a:xfrm>
            <a:off x="255600" y="1644438"/>
            <a:ext cx="31641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check: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Pwrite		Pwdata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Paddr			Hrdata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Penable		Pselx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321b0bfef8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275" y="720100"/>
            <a:ext cx="3796850" cy="30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21b0bfef8f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900" y="655000"/>
            <a:ext cx="4247300" cy="322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21b0bfef8f_1_0"/>
          <p:cNvSpPr txBox="1"/>
          <p:nvPr/>
        </p:nvSpPr>
        <p:spPr>
          <a:xfrm>
            <a:off x="3512225" y="3396600"/>
            <a:ext cx="22239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21b0bfef8f_1_0"/>
          <p:cNvSpPr txBox="1"/>
          <p:nvPr/>
        </p:nvSpPr>
        <p:spPr>
          <a:xfrm>
            <a:off x="255600" y="2808775"/>
            <a:ext cx="29292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Assumptions: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-valid input address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-transfer type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-burst read constraint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-burst write 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-back to back constraint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4a3a2aeb0_0_3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2a4a3a2aeb0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a4a3a2aeb0_0_33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a4a3a2aeb0_0_33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SVA - TOP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a4a3a2aeb0_0_33"/>
          <p:cNvSpPr txBox="1"/>
          <p:nvPr/>
        </p:nvSpPr>
        <p:spPr>
          <a:xfrm>
            <a:off x="534800" y="462000"/>
            <a:ext cx="453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2a4a3a2aeb0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0" y="2508191"/>
            <a:ext cx="5678350" cy="200194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a4a3a2aeb0_0_33"/>
          <p:cNvSpPr txBox="1"/>
          <p:nvPr/>
        </p:nvSpPr>
        <p:spPr>
          <a:xfrm>
            <a:off x="5933950" y="461988"/>
            <a:ext cx="2992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All passed except: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Back2back_Pwrite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Sequence: write → read → invalid → invalid → invalid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 and second cycles: back-to-back transfers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Error: Pwrite incorrectly high at the fifth cycle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Expected: Pwrite should match Hwrite from the second cycle (low)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Caused by insufficient RTL design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Brust_write_psel0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Error: Pselx should be 3’b001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3’b100 should occur at the fifth cycle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Pselx does not transfer correctly in the original RTL FSM code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g2a4a3a2aeb0_0_33"/>
          <p:cNvPicPr preferRelativeResize="0"/>
          <p:nvPr/>
        </p:nvPicPr>
        <p:blipFill rotWithShape="1">
          <a:blip r:embed="rId5">
            <a:alphaModFix/>
          </a:blip>
          <a:srcRect b="50668" l="0" r="0" t="0"/>
          <a:stretch/>
        </p:blipFill>
        <p:spPr>
          <a:xfrm>
            <a:off x="255600" y="819025"/>
            <a:ext cx="5678350" cy="1503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