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60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WVhVYKV8OWuMjxLJI9iZ5BgTT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60" orient="horz"/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4a3a2aeb0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g2a4a3a2aeb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a4a3a2aeb0_0_1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4a3a2aeb0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g2a4a3a2ae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a4a3a2aeb0_0_1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2400e53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g312400e53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12400e535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4a3a2aeb0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2a4a3a2aeb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a4a3a2aeb0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4a3a2aeb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g2a4a3a2ae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a4a3a2aeb0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4a3a2aeb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g2a4a3a2ae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a4a3a2aeb0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4a3a2aeb0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g2a4a3a2ae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a4a3a2aeb0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4a3a2aeb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2a4a3a2ae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a4a3a2aeb0_0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2.jpg" id="16" name="Google Shape;1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8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/>
          <p:nvPr>
            <p:ph type="title"/>
          </p:nvPr>
        </p:nvSpPr>
        <p:spPr>
          <a:xfrm>
            <a:off x="457200" y="1643542"/>
            <a:ext cx="822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3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1485900" y="2114550"/>
            <a:ext cx="6172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2743200" y="2669355"/>
            <a:ext cx="3657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i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9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88A44D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0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" type="body"/>
          </p:nvPr>
        </p:nvSpPr>
        <p:spPr>
          <a:xfrm rot="5400000">
            <a:off x="2874963" y="-1217612"/>
            <a:ext cx="339407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2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0"/>
          <p:cNvSpPr txBox="1"/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5B8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1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228600" y="731519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1"/>
          <p:cNvSpPr txBox="1"/>
          <p:nvPr>
            <p:ph type="title"/>
          </p:nvPr>
        </p:nvSpPr>
        <p:spPr>
          <a:xfrm>
            <a:off x="228600" y="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2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2"/>
          <p:cNvSpPr txBox="1"/>
          <p:nvPr>
            <p:ph type="title"/>
          </p:nvPr>
        </p:nvSpPr>
        <p:spPr>
          <a:xfrm>
            <a:off x="228600" y="0"/>
            <a:ext cx="4343400" cy="452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228600" y="731520"/>
            <a:ext cx="434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grey.jpg" id="45" name="Google Shape;4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3"/>
          <p:cNvSpPr txBox="1"/>
          <p:nvPr/>
        </p:nvSpPr>
        <p:spPr>
          <a:xfrm>
            <a:off x="0" y="1733550"/>
            <a:ext cx="9144000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Title Section Title 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Section Subtitle Section Subtitle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 txBox="1"/>
          <p:nvPr/>
        </p:nvSpPr>
        <p:spPr>
          <a:xfrm>
            <a:off x="255588" y="4695825"/>
            <a:ext cx="67818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6x9_BG-02.jpg" id="51" name="Google Shape;5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24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4"/>
          <p:cNvSpPr txBox="1"/>
          <p:nvPr/>
        </p:nvSpPr>
        <p:spPr>
          <a:xfrm>
            <a:off x="0" y="1638300"/>
            <a:ext cx="9144000" cy="1416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Title Presentation Title</a:t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 Subtitle Presentation Subtitle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 Presenter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4"/>
          <p:cNvSpPr txBox="1"/>
          <p:nvPr/>
        </p:nvSpPr>
        <p:spPr>
          <a:xfrm>
            <a:off x="0" y="4695825"/>
            <a:ext cx="9144000" cy="39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TRANSCENDING DISCIPLINES, TRANSFORMING LIVES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7" name="Google Shape;67;p2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title"/>
          </p:nvPr>
        </p:nvSpPr>
        <p:spPr>
          <a:xfrm>
            <a:off x="457200" y="293788"/>
            <a:ext cx="8229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700"/>
              <a:t>Formal Verification of AHB-to-APB Bridge</a:t>
            </a:r>
            <a:endParaRPr b="1" i="0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/>
          </a:p>
        </p:txBody>
      </p:sp>
      <p:sp>
        <p:nvSpPr>
          <p:cNvPr id="112" name="Google Shape;112;p1"/>
          <p:cNvSpPr txBox="1"/>
          <p:nvPr>
            <p:ph idx="1" type="body"/>
          </p:nvPr>
        </p:nvSpPr>
        <p:spPr>
          <a:xfrm>
            <a:off x="1485900" y="2114550"/>
            <a:ext cx="61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p1"/>
          <p:cNvSpPr txBox="1"/>
          <p:nvPr>
            <p:ph idx="2" type="body"/>
          </p:nvPr>
        </p:nvSpPr>
        <p:spPr>
          <a:xfrm>
            <a:off x="2743200" y="2668588"/>
            <a:ext cx="3657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0" lang="en-US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Yelin Mao, Yuxiang Xia, Hongkuan Yu</a:t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i="0" lang="en-US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UNI: ym3000, yx2821, hy2819</a:t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>
                <a:solidFill>
                  <a:srgbClr val="FFFFFF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Fall 2024</a:t>
            </a:r>
            <a:endParaRPr i="0">
              <a:solidFill>
                <a:srgbClr val="FFFFFF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4a3a2aeb0_0_15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2a4a3a2aeb0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a4a3a2aeb0_0_150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a4a3a2aeb0_0_150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Stimulation vs SVA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a4a3a2aeb0_0_150"/>
          <p:cNvSpPr txBox="1"/>
          <p:nvPr/>
        </p:nvSpPr>
        <p:spPr>
          <a:xfrm>
            <a:off x="880850" y="605575"/>
            <a:ext cx="7408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Stimulation: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 single write/read and i</a:t>
            </a: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dentified the Pselx error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Unable to fully check burst read/write scenarios and back-to-back transfers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SVA: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effective in verifying burst read/write and complex state transitions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Captured issues like incorrect Pwrite behavior during back-to-back transfers, which were missed in stimulation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4a3a2aeb0_0_13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2a4a3a2aeb0_0_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a4a3a2aeb0_0_137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2a4a3a2aeb0_0_137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a4a3a2aeb0_0_137"/>
          <p:cNvSpPr txBox="1"/>
          <p:nvPr/>
        </p:nvSpPr>
        <p:spPr>
          <a:xfrm>
            <a:off x="574125" y="786475"/>
            <a:ext cx="8108400" cy="3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Conclusion: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Formal verification of the AHB-to-APB bridge confirmed correct data transfer.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Identified and addressed issues in state transitions and address handling in the RTL code.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Work: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Fix identified errors in the RTL code.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Expand verification to cover more scenarios and edge cases.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Optimize tool integration and extend verification to other AMBA components.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400e5352_0_0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g312400e535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12400e5352_0_0"/>
          <p:cNvSpPr txBox="1"/>
          <p:nvPr/>
        </p:nvSpPr>
        <p:spPr>
          <a:xfrm>
            <a:off x="255600" y="4695825"/>
            <a:ext cx="855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12400e5352_0_0"/>
          <p:cNvSpPr/>
          <p:nvPr/>
        </p:nvSpPr>
        <p:spPr>
          <a:xfrm>
            <a:off x="228600" y="0"/>
            <a:ext cx="8582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12400e5352_0_0"/>
          <p:cNvSpPr/>
          <p:nvPr/>
        </p:nvSpPr>
        <p:spPr>
          <a:xfrm>
            <a:off x="228600" y="742950"/>
            <a:ext cx="2539800" cy="3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Overview: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Formal verification of the AHB-to-APB bridge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Communication between the high-performance AHB and low-power APB buses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Verification Tools:</a:t>
            </a:r>
            <a:endParaRPr b="1"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Using SystemVerilog Assertions (SVA)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Cadence Jasper Gold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Siemens Modelsim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g312400e535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263" y="742950"/>
            <a:ext cx="618172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"/>
          <p:cNvSpPr txBox="1"/>
          <p:nvPr/>
        </p:nvSpPr>
        <p:spPr>
          <a:xfrm>
            <a:off x="242100" y="4686300"/>
            <a:ext cx="855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228600" y="0"/>
            <a:ext cx="8582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endParaRPr i="0" sz="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380700" y="575075"/>
            <a:ext cx="4275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Three </a:t>
            </a: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components:</a:t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AHB_Interface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Manages AHB bus communication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APB_FSM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Controls APB data transfer via an independent finite state machine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○"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Integrates AHB and APB components for seamless communication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000" y="575075"/>
            <a:ext cx="4206900" cy="28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"/>
          <p:cNvSpPr txBox="1"/>
          <p:nvPr/>
        </p:nvSpPr>
        <p:spPr>
          <a:xfrm>
            <a:off x="5631100" y="3570575"/>
            <a:ext cx="23700" cy="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6291450" y="3492175"/>
            <a:ext cx="93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I/O Ports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1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4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Property Verification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475151"/>
            <a:ext cx="2037373" cy="19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600" y="2427100"/>
            <a:ext cx="1686559" cy="196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8550" y="533300"/>
            <a:ext cx="3574950" cy="183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59288" y="2427088"/>
            <a:ext cx="3504225" cy="196322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/>
          <p:cNvSpPr txBox="1"/>
          <p:nvPr/>
        </p:nvSpPr>
        <p:spPr>
          <a:xfrm>
            <a:off x="3093993" y="662350"/>
            <a:ext cx="1960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Five Scenarios: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 Write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 Read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Burst write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Burst read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 to back 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34675" y="2443675"/>
            <a:ext cx="3484125" cy="19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4a3a2aeb0_0_1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g2a4a3a2aeb0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4a3a2aeb0_0_1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a4a3a2aeb0_0_1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Stimulation - AHB Interface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a4a3a2aeb0_0_1"/>
          <p:cNvSpPr/>
          <p:nvPr/>
        </p:nvSpPr>
        <p:spPr>
          <a:xfrm>
            <a:off x="4193875" y="3277115"/>
            <a:ext cx="4601700" cy="1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Read-Write-Read-Write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Invalid Address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Reset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Burst 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 outputs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g2a4a3a2aeb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3750"/>
            <a:ext cx="9144000" cy="25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a4a3a2aeb0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50" y="3199900"/>
            <a:ext cx="38576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4a3a2aeb0_0_1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g2a4a3a2aeb0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a4a3a2aeb0_0_17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a4a3a2aeb0_0_17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SVA - FSM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2a4a3a2aeb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788" y="462000"/>
            <a:ext cx="3692712" cy="27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a4a3a2aeb0_0_17"/>
          <p:cNvSpPr txBox="1"/>
          <p:nvPr/>
        </p:nvSpPr>
        <p:spPr>
          <a:xfrm>
            <a:off x="534800" y="3342613"/>
            <a:ext cx="453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States: IDLE, IDLE, WAIT, READ, WRITE, WRITEP, WENABLE, WENABLEP, RENALE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rgbClr val="FFFFFF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Transitions based on inputs (valid, Hwrite, Hwritereg)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2a4a3a2aeb0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88" y="493925"/>
            <a:ext cx="3727075" cy="26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4a3a2aeb0_0_33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g2a4a3a2aeb0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a4a3a2aeb0_0_33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a4a3a2aeb0_0_33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SVA - TOP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a4a3a2aeb0_0_33"/>
          <p:cNvSpPr txBox="1"/>
          <p:nvPr/>
        </p:nvSpPr>
        <p:spPr>
          <a:xfrm>
            <a:off x="534800" y="462000"/>
            <a:ext cx="453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2a4a3a2aeb0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05" y="471600"/>
            <a:ext cx="5678345" cy="218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a4a3a2aeb0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600" y="2679528"/>
            <a:ext cx="5678350" cy="200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2a4a3a2aeb0_0_33"/>
          <p:cNvSpPr txBox="1"/>
          <p:nvPr/>
        </p:nvSpPr>
        <p:spPr>
          <a:xfrm>
            <a:off x="5933950" y="347300"/>
            <a:ext cx="2992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 passed except:</a:t>
            </a:r>
            <a:endParaRPr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●"/>
            </a:pPr>
            <a:r>
              <a:rPr b="1"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Back2back_Pwrite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Sequence: write → read → invalid → invalid → invalid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First and second cycles: back-to-back transfers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Error: Pwrite incorrectly high at the fifth cycle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Expected: Pwrite should match Hwrite from the second cycle (low)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Caused by insufficient RTL design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●"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Brust_write_psel0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Error: Pselx should be 3’b001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3’b100 should occur at the fifth cycle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Char char="○"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Pselx does not transfer correctly in the original RTL FSM code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4a3a2aeb0_0_59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2a4a3a2aeb0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a4a3a2aeb0_0_59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a4a3a2aeb0_0_59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SVA - TOP Counterexample Analysis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2a4a3a2aeb0_0_59"/>
          <p:cNvSpPr txBox="1"/>
          <p:nvPr/>
        </p:nvSpPr>
        <p:spPr>
          <a:xfrm>
            <a:off x="5425500" y="1855463"/>
            <a:ext cx="2978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read_Pwrite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Removing transfer type assumption: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Htrans in Busy mode causes the state to </a:t>
            </a: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remain</a:t>
            </a: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in the IDLE state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Back_to_back_Penable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2a4a3a2aeb0_0_59"/>
          <p:cNvPicPr preferRelativeResize="0"/>
          <p:nvPr/>
        </p:nvPicPr>
        <p:blipFill rotWithShape="1">
          <a:blip r:embed="rId4">
            <a:alphaModFix/>
          </a:blip>
          <a:srcRect b="0" l="0" r="0" t="15103"/>
          <a:stretch/>
        </p:blipFill>
        <p:spPr>
          <a:xfrm>
            <a:off x="419263" y="592288"/>
            <a:ext cx="4174650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2a4a3a2aeb0_0_59"/>
          <p:cNvPicPr preferRelativeResize="0"/>
          <p:nvPr/>
        </p:nvPicPr>
        <p:blipFill rotWithShape="1">
          <a:blip r:embed="rId5">
            <a:alphaModFix/>
          </a:blip>
          <a:srcRect b="0" l="0" r="0" t="12747"/>
          <a:stretch/>
        </p:blipFill>
        <p:spPr>
          <a:xfrm>
            <a:off x="441138" y="3097277"/>
            <a:ext cx="4130875" cy="13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2a4a3a2aeb0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7900" y="871562"/>
            <a:ext cx="4267350" cy="1005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a4a3a2aeb0_0_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3800" y="3244200"/>
            <a:ext cx="3995559" cy="10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a4a3a2aeb0_0_59"/>
          <p:cNvSpPr txBox="1"/>
          <p:nvPr/>
        </p:nvSpPr>
        <p:spPr>
          <a:xfrm>
            <a:off x="309550" y="1876850"/>
            <a:ext cx="43941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read_Penable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valid address range assumption:</a:t>
            </a:r>
            <a:endParaRPr b="1" sz="1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alibri"/>
              <a:buChar char="●"/>
            </a:pPr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State machine remains in the IDLE state due to invalid address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Burst_read_addr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4a3a2aeb0_0_97"/>
          <p:cNvSpPr/>
          <p:nvPr/>
        </p:nvSpPr>
        <p:spPr>
          <a:xfrm>
            <a:off x="0" y="4686300"/>
            <a:ext cx="9144000" cy="457200"/>
          </a:xfrm>
          <a:prstGeom prst="rect">
            <a:avLst/>
          </a:prstGeom>
          <a:solidFill>
            <a:srgbClr val="1A2C64"/>
          </a:solidFill>
          <a:ln>
            <a:noFill/>
          </a:ln>
          <a:effectLst>
            <a:outerShdw blurRad="40000" rotWithShape="0" dir="5400000" dist="23000">
              <a:srgbClr val="808080">
                <a:alpha val="341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E6B9B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g2a4a3a2aeb0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3775"/>
            <a:ext cx="1827213" cy="22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a4a3a2aeb0_0_97"/>
          <p:cNvSpPr txBox="1"/>
          <p:nvPr/>
        </p:nvSpPr>
        <p:spPr>
          <a:xfrm>
            <a:off x="255588" y="4695825"/>
            <a:ext cx="678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b="1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Verification of AHB-to-APB Bridge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a4a3a2aeb0_0_97"/>
          <p:cNvSpPr/>
          <p:nvPr/>
        </p:nvSpPr>
        <p:spPr>
          <a:xfrm>
            <a:off x="228600" y="0"/>
            <a:ext cx="85671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Stimulation</a:t>
            </a: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 TOP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g2a4a3a2aeb0_0_97"/>
          <p:cNvPicPr preferRelativeResize="0"/>
          <p:nvPr/>
        </p:nvPicPr>
        <p:blipFill rotWithShape="1">
          <a:blip r:embed="rId4">
            <a:alphaModFix/>
          </a:blip>
          <a:srcRect b="6685" l="10469" r="2860" t="20252"/>
          <a:stretch/>
        </p:blipFill>
        <p:spPr>
          <a:xfrm>
            <a:off x="773888" y="462000"/>
            <a:ext cx="7596225" cy="360171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a4a3a2aeb0_0_97"/>
          <p:cNvSpPr txBox="1"/>
          <p:nvPr/>
        </p:nvSpPr>
        <p:spPr>
          <a:xfrm>
            <a:off x="3100213" y="4063700"/>
            <a:ext cx="29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Single read &amp; write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Expected outputs except Pslex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