
<file path=[Content_Types].xml><?xml version="1.0" encoding="utf-8"?>
<Types xmlns="http://schemas.openxmlformats.org/package/2006/content-types">
  <Default Extension="tmp" ContentType="image/png"/>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handoutMasterIdLst>
    <p:handoutMasterId r:id="rId12"/>
  </p:handoutMasterIdLst>
  <p:sldIdLst>
    <p:sldId id="256" r:id="rId2"/>
    <p:sldId id="260" r:id="rId3"/>
    <p:sldId id="264" r:id="rId4"/>
    <p:sldId id="261" r:id="rId5"/>
    <p:sldId id="262" r:id="rId6"/>
    <p:sldId id="259" r:id="rId7"/>
    <p:sldId id="258" r:id="rId8"/>
    <p:sldId id="263" r:id="rId9"/>
    <p:sldId id="265" r:id="rId10"/>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p:cViewPr varScale="1">
        <p:scale>
          <a:sx n="59" d="100"/>
          <a:sy n="59" d="100"/>
        </p:scale>
        <p:origin x="660" y="2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4650" tIns="47325" rIns="94650" bIns="47325" numCol="1" anchor="t" anchorCtr="0" compatLnSpc="1">
            <a:prstTxWarp prst="textNoShape">
              <a:avLst/>
            </a:prstTxWarp>
          </a:bodyPr>
          <a:lstStyle>
            <a:lvl1pPr defTabSz="946150">
              <a:defRPr sz="1200"/>
            </a:lvl1pPr>
          </a:lstStyle>
          <a:p>
            <a:endParaRPr lang="en-US" altLang="ja-JP"/>
          </a:p>
        </p:txBody>
      </p:sp>
      <p:sp>
        <p:nvSpPr>
          <p:cNvPr id="14029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4650" tIns="47325" rIns="94650" bIns="47325" numCol="1" anchor="t" anchorCtr="0" compatLnSpc="1">
            <a:prstTxWarp prst="textNoShape">
              <a:avLst/>
            </a:prstTxWarp>
          </a:bodyPr>
          <a:lstStyle>
            <a:lvl1pPr algn="r" defTabSz="946150">
              <a:defRPr sz="1200"/>
            </a:lvl1pPr>
          </a:lstStyle>
          <a:p>
            <a:endParaRPr lang="en-US" altLang="ja-JP"/>
          </a:p>
        </p:txBody>
      </p:sp>
      <p:sp>
        <p:nvSpPr>
          <p:cNvPr id="14029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4650" tIns="47325" rIns="94650" bIns="47325" numCol="1" anchor="b" anchorCtr="0" compatLnSpc="1">
            <a:prstTxWarp prst="textNoShape">
              <a:avLst/>
            </a:prstTxWarp>
          </a:bodyPr>
          <a:lstStyle>
            <a:lvl1pPr defTabSz="946150">
              <a:defRPr sz="1200"/>
            </a:lvl1pPr>
          </a:lstStyle>
          <a:p>
            <a:endParaRPr lang="en-US" altLang="ja-JP"/>
          </a:p>
        </p:txBody>
      </p:sp>
      <p:sp>
        <p:nvSpPr>
          <p:cNvPr id="14029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4650" tIns="47325" rIns="94650" bIns="47325" numCol="1" anchor="b" anchorCtr="0" compatLnSpc="1">
            <a:prstTxWarp prst="textNoShape">
              <a:avLst/>
            </a:prstTxWarp>
          </a:bodyPr>
          <a:lstStyle>
            <a:lvl1pPr algn="r" defTabSz="946150">
              <a:defRPr sz="1200"/>
            </a:lvl1pPr>
          </a:lstStyle>
          <a:p>
            <a:fld id="{3C536819-6BFA-4B74-8078-766D712D07B6}" type="slidenum">
              <a:rPr lang="en-US" altLang="ja-JP"/>
              <a:pPr/>
              <a:t>‹#›</a:t>
            </a:fld>
            <a:endParaRPr lang="en-US" altLang="ja-JP"/>
          </a:p>
        </p:txBody>
      </p:sp>
    </p:spTree>
    <p:extLst>
      <p:ext uri="{BB962C8B-B14F-4D97-AF65-F5344CB8AC3E}">
        <p14:creationId xmlns:p14="http://schemas.microsoft.com/office/powerpoint/2010/main" val="1220263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4650" tIns="47325" rIns="94650" bIns="47325" numCol="1" anchor="t" anchorCtr="0" compatLnSpc="1">
            <a:prstTxWarp prst="textNoShape">
              <a:avLst/>
            </a:prstTxWarp>
          </a:bodyPr>
          <a:lstStyle>
            <a:lvl1pPr defTabSz="946150">
              <a:defRPr sz="1200"/>
            </a:lvl1pPr>
          </a:lstStyle>
          <a:p>
            <a:endParaRPr lang="en-US" altLang="ja-JP"/>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4650" tIns="47325" rIns="94650" bIns="47325" numCol="1" anchor="t" anchorCtr="0" compatLnSpc="1">
            <a:prstTxWarp prst="textNoShape">
              <a:avLst/>
            </a:prstTxWarp>
          </a:bodyPr>
          <a:lstStyle>
            <a:lvl1pPr algn="r" defTabSz="946150">
              <a:defRPr sz="1200"/>
            </a:lvl1pPr>
          </a:lstStyle>
          <a:p>
            <a:endParaRPr lang="en-US" altLang="ja-JP"/>
          </a:p>
        </p:txBody>
      </p:sp>
      <p:sp>
        <p:nvSpPr>
          <p:cNvPr id="8196"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711200" y="4860925"/>
            <a:ext cx="5676900" cy="4605338"/>
          </a:xfrm>
          <a:prstGeom prst="rect">
            <a:avLst/>
          </a:prstGeom>
          <a:noFill/>
          <a:ln w="9525">
            <a:noFill/>
            <a:miter lim="800000"/>
            <a:headEnd/>
            <a:tailEnd/>
          </a:ln>
          <a:effectLst/>
        </p:spPr>
        <p:txBody>
          <a:bodyPr vert="horz" wrap="square" lIns="94650" tIns="47325" rIns="94650" bIns="47325"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4650" tIns="47325" rIns="94650" bIns="47325" numCol="1" anchor="b" anchorCtr="0" compatLnSpc="1">
            <a:prstTxWarp prst="textNoShape">
              <a:avLst/>
            </a:prstTxWarp>
          </a:bodyPr>
          <a:lstStyle>
            <a:lvl1pPr defTabSz="946150">
              <a:defRPr sz="1200"/>
            </a:lvl1pPr>
          </a:lstStyle>
          <a:p>
            <a:endParaRPr lang="en-US" altLang="ja-JP"/>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4650" tIns="47325" rIns="94650" bIns="47325" numCol="1" anchor="b" anchorCtr="0" compatLnSpc="1">
            <a:prstTxWarp prst="textNoShape">
              <a:avLst/>
            </a:prstTxWarp>
          </a:bodyPr>
          <a:lstStyle>
            <a:lvl1pPr algn="r" defTabSz="946150">
              <a:defRPr sz="1200"/>
            </a:lvl1pPr>
          </a:lstStyle>
          <a:p>
            <a:fld id="{83D52B81-9F44-45C2-9A64-7A660FB945FB}" type="slidenum">
              <a:rPr lang="en-US" altLang="ja-JP"/>
              <a:pPr/>
              <a:t>‹#›</a:t>
            </a:fld>
            <a:endParaRPr lang="en-US" altLang="ja-JP"/>
          </a:p>
        </p:txBody>
      </p:sp>
    </p:spTree>
    <p:extLst>
      <p:ext uri="{BB962C8B-B14F-4D97-AF65-F5344CB8AC3E}">
        <p14:creationId xmlns:p14="http://schemas.microsoft.com/office/powerpoint/2010/main" val="26582265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normAutofit/>
          </a:bodyPr>
          <a:lstStyle>
            <a:lvl1pPr>
              <a:defRPr sz="3200"/>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6" name="スライド番号プレースホルダ 5"/>
          <p:cNvSpPr>
            <a:spLocks noGrp="1"/>
          </p:cNvSpPr>
          <p:nvPr>
            <p:ph type="sldNum" sz="quarter" idx="12"/>
          </p:nvPr>
        </p:nvSpPr>
        <p:spPr/>
        <p:txBody>
          <a:bodyPr/>
          <a:lstStyle/>
          <a:p>
            <a:fld id="{D008FE81-D3BD-4844-A6F0-31C1B0949910}" type="slidenum">
              <a:rPr lang="en-US" altLang="ja-JP" smtClean="0"/>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 5"/>
          <p:cNvSpPr>
            <a:spLocks noGrp="1"/>
          </p:cNvSpPr>
          <p:nvPr>
            <p:ph type="sldNum" sz="quarter" idx="12"/>
          </p:nvPr>
        </p:nvSpPr>
        <p:spPr/>
        <p:txBody>
          <a:bodyPr/>
          <a:lstStyle/>
          <a:p>
            <a:fld id="{DF321B5B-1B21-4E67-A3F4-95F972821045}" type="slidenum">
              <a:rPr lang="en-US" altLang="ja-JP" smtClean="0"/>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 5"/>
          <p:cNvSpPr>
            <a:spLocks noGrp="1"/>
          </p:cNvSpPr>
          <p:nvPr>
            <p:ph type="sldNum" sz="quarter" idx="12"/>
          </p:nvPr>
        </p:nvSpPr>
        <p:spPr/>
        <p:txBody>
          <a:bodyPr/>
          <a:lstStyle/>
          <a:p>
            <a:fld id="{06375751-CAAA-436C-84CC-51BA2F4F83E7}" type="slidenum">
              <a:rPr lang="en-US" altLang="ja-JP" smtClean="0"/>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lvl1pPr>
              <a:defRPr sz="2400"/>
            </a:lvl1pPr>
          </a:lstStyle>
          <a:p>
            <a:r>
              <a:rPr kumimoji="1" lang="ja-JP" altLang="en-US"/>
              <a:t>マスター タイトルの書式設定</a:t>
            </a:r>
            <a:endParaRPr kumimoji="1" lang="ja-JP" altLang="en-US" dirty="0"/>
          </a:p>
        </p:txBody>
      </p:sp>
      <p:sp>
        <p:nvSpPr>
          <p:cNvPr id="3" name="コンテンツ プレースホルダ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 5"/>
          <p:cNvSpPr>
            <a:spLocks noGrp="1"/>
          </p:cNvSpPr>
          <p:nvPr>
            <p:ph type="sldNum" sz="quarter" idx="12"/>
          </p:nvPr>
        </p:nvSpPr>
        <p:spPr/>
        <p:txBody>
          <a:bodyPr/>
          <a:lstStyle/>
          <a:p>
            <a:fld id="{0D0C5014-32AD-4800-AC07-8380CC5634D9}" type="slidenum">
              <a:rPr lang="en-US" altLang="ja-JP" smtClean="0"/>
              <a:pPr/>
              <a:t>‹#›</a:t>
            </a:fld>
            <a:endParaRPr lang="en-US" altLang="ja-JP"/>
          </a:p>
        </p:txBody>
      </p:sp>
      <p:sp>
        <p:nvSpPr>
          <p:cNvPr id="7" name="Rectangle 12"/>
          <p:cNvSpPr>
            <a:spLocks noChangeArrowheads="1"/>
          </p:cNvSpPr>
          <p:nvPr userDrawn="1"/>
        </p:nvSpPr>
        <p:spPr bwMode="auto">
          <a:xfrm>
            <a:off x="0" y="648326"/>
            <a:ext cx="9144000" cy="45719"/>
          </a:xfrm>
          <a:prstGeom prst="rect">
            <a:avLst/>
          </a:prstGeom>
          <a:solidFill>
            <a:schemeClr val="tx2">
              <a:lumMod val="20000"/>
              <a:lumOff val="80000"/>
            </a:schemeClr>
          </a:solidFill>
          <a:ln w="9525">
            <a:solidFill>
              <a:schemeClr val="tx2">
                <a:lumMod val="20000"/>
                <a:lumOff val="80000"/>
              </a:schemeClr>
            </a:solidFill>
            <a:miter lim="800000"/>
            <a:headEnd/>
            <a:tailEnd/>
          </a:ln>
          <a:effectLst/>
        </p:spPr>
        <p:txBody>
          <a:bodyPr wrap="none" anchor="ctr"/>
          <a:lstStyle/>
          <a:p>
            <a:endParaRPr lang="ja-JP" altLang="en-US">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normAutofit/>
          </a:bodyPr>
          <a:lstStyle>
            <a:lvl1pPr algn="l">
              <a:defRPr sz="3200" b="1" cap="all"/>
            </a:lvl1pPr>
          </a:lstStyle>
          <a:p>
            <a:r>
              <a:rPr kumimoji="1" lang="ja-JP" altLang="en-US"/>
              <a:t>マスター タイトルの書式設定</a:t>
            </a:r>
            <a:endParaRPr kumimoji="1" lang="ja-JP" altLang="en-US" dirty="0"/>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6" name="スライド番号プレースホルダ 5"/>
          <p:cNvSpPr>
            <a:spLocks noGrp="1"/>
          </p:cNvSpPr>
          <p:nvPr>
            <p:ph type="sldNum" sz="quarter" idx="12"/>
          </p:nvPr>
        </p:nvSpPr>
        <p:spPr/>
        <p:txBody>
          <a:bodyPr/>
          <a:lstStyle/>
          <a:p>
            <a:fld id="{4A56F4C8-6693-4D20-B7A1-40A65090A261}" type="slidenum">
              <a:rPr lang="en-US" altLang="ja-JP" smtClean="0"/>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スライド番号プレースホルダ 6"/>
          <p:cNvSpPr>
            <a:spLocks noGrp="1"/>
          </p:cNvSpPr>
          <p:nvPr>
            <p:ph type="sldNum" sz="quarter" idx="12"/>
          </p:nvPr>
        </p:nvSpPr>
        <p:spPr/>
        <p:txBody>
          <a:bodyPr/>
          <a:lstStyle/>
          <a:p>
            <a:fld id="{E7755AA7-6006-4348-AD3E-3BC6310DF217}" type="slidenum">
              <a:rPr lang="en-US" altLang="ja-JP" smtClean="0"/>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スライド番号プレースホルダ 8"/>
          <p:cNvSpPr>
            <a:spLocks noGrp="1"/>
          </p:cNvSpPr>
          <p:nvPr>
            <p:ph type="sldNum" sz="quarter" idx="12"/>
          </p:nvPr>
        </p:nvSpPr>
        <p:spPr/>
        <p:txBody>
          <a:bodyPr/>
          <a:lstStyle/>
          <a:p>
            <a:fld id="{45E30345-654A-4AC9-A58F-83B59869653D}" type="slidenum">
              <a:rPr lang="en-US" altLang="ja-JP" smtClean="0"/>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スライド番号プレースホルダ 4"/>
          <p:cNvSpPr>
            <a:spLocks noGrp="1"/>
          </p:cNvSpPr>
          <p:nvPr>
            <p:ph type="sldNum" sz="quarter" idx="12"/>
          </p:nvPr>
        </p:nvSpPr>
        <p:spPr/>
        <p:txBody>
          <a:bodyPr/>
          <a:lstStyle/>
          <a:p>
            <a:fld id="{68F18056-4673-455C-A4B9-6231ED33823C}" type="slidenum">
              <a:rPr lang="en-US" altLang="ja-JP" smtClean="0"/>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E2986DBA-ACE0-4CD8-B56F-18A4902C5682}" type="slidenum">
              <a:rPr lang="en-US" altLang="ja-JP" smtClean="0"/>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 4"/>
          <p:cNvSpPr>
            <a:spLocks noGrp="1"/>
          </p:cNvSpPr>
          <p:nvPr>
            <p:ph type="dt" sz="half" idx="10"/>
          </p:nvPr>
        </p:nvSpPr>
        <p:spPr>
          <a:xfrm>
            <a:off x="714348" y="6356350"/>
            <a:ext cx="1500198" cy="365125"/>
          </a:xfrm>
          <a:prstGeom prst="rect">
            <a:avLst/>
          </a:prstGeom>
        </p:spPr>
        <p:txBody>
          <a:bodyPr/>
          <a:lstStyle/>
          <a:p>
            <a:r>
              <a:rPr lang="en-US" altLang="ja-JP"/>
              <a:t>2000/1/1</a:t>
            </a:r>
          </a:p>
        </p:txBody>
      </p:sp>
      <p:sp>
        <p:nvSpPr>
          <p:cNvPr id="7" name="スライド番号プレースホルダ 6"/>
          <p:cNvSpPr>
            <a:spLocks noGrp="1"/>
          </p:cNvSpPr>
          <p:nvPr>
            <p:ph type="sldNum" sz="quarter" idx="12"/>
          </p:nvPr>
        </p:nvSpPr>
        <p:spPr/>
        <p:txBody>
          <a:bodyPr/>
          <a:lstStyle/>
          <a:p>
            <a:fld id="{E67A7AA2-0F45-4C00-B734-FBB5EF3A98C2}" type="slidenum">
              <a:rPr lang="en-US" altLang="ja-JP" smtClean="0"/>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7" name="スライド番号プレースホルダ 6"/>
          <p:cNvSpPr>
            <a:spLocks noGrp="1"/>
          </p:cNvSpPr>
          <p:nvPr>
            <p:ph type="sldNum" sz="quarter" idx="12"/>
          </p:nvPr>
        </p:nvSpPr>
        <p:spPr/>
        <p:txBody>
          <a:bodyPr/>
          <a:lstStyle/>
          <a:p>
            <a:fld id="{9057EBE8-62A2-4636-8A9F-5FE142A6E1C6}" type="slidenum">
              <a:rPr lang="en-US" altLang="ja-JP" smtClean="0"/>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0" y="188639"/>
            <a:ext cx="9144000" cy="437397"/>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457200" y="814675"/>
            <a:ext cx="8229600" cy="5906799"/>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 5"/>
          <p:cNvSpPr>
            <a:spLocks noGrp="1"/>
          </p:cNvSpPr>
          <p:nvPr>
            <p:ph type="sldNum" sz="quarter" idx="4"/>
          </p:nvPr>
        </p:nvSpPr>
        <p:spPr>
          <a:xfrm>
            <a:off x="8343912" y="6365687"/>
            <a:ext cx="685776" cy="365125"/>
          </a:xfrm>
          <a:prstGeom prst="rect">
            <a:avLst/>
          </a:prstGeom>
        </p:spPr>
        <p:txBody>
          <a:bodyPr vert="horz" lIns="91440" tIns="45720" rIns="91440" bIns="45720" rtlCol="0" anchor="ctr"/>
          <a:lstStyle>
            <a:lvl1pPr algn="r">
              <a:defRPr sz="2000">
                <a:solidFill>
                  <a:schemeClr val="tx1"/>
                </a:solidFill>
              </a:defRPr>
            </a:lvl1pPr>
          </a:lstStyle>
          <a:p>
            <a:fld id="{E0B93044-0258-4B58-B70C-0225839B4BF9}" type="slidenum">
              <a:rPr lang="en-US" altLang="ja-JP"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defTabSz="914400" rtl="0" eaLnBrk="1" latinLnBrk="0" hangingPunct="1">
        <a:spcBef>
          <a:spcPct val="0"/>
        </a:spcBef>
        <a:buNone/>
        <a:defRPr kumimoji="1" sz="2400" kern="1200">
          <a:solidFill>
            <a:schemeClr val="tx1"/>
          </a:solidFill>
          <a:latin typeface="HG丸ｺﾞｼｯｸM-PRO" panose="020F0600000000000000" pitchFamily="50" charset="-128"/>
          <a:ea typeface="HG丸ｺﾞｼｯｸM-PRO" panose="020F0600000000000000"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2000" kern="1200">
          <a:solidFill>
            <a:schemeClr val="tx1"/>
          </a:solidFill>
          <a:latin typeface="HG丸ｺﾞｼｯｸM-PRO" panose="020F0600000000000000" pitchFamily="50" charset="-128"/>
          <a:ea typeface="HG丸ｺﾞｼｯｸM-PRO" panose="020F0600000000000000" pitchFamily="50" charset="-128"/>
          <a:cs typeface="+mn-cs"/>
        </a:defRPr>
      </a:lvl1pPr>
      <a:lvl2pPr marL="742950" indent="-285750" algn="l" defTabSz="914400" rtl="0" eaLnBrk="1" latinLnBrk="0" hangingPunct="1">
        <a:spcBef>
          <a:spcPct val="20000"/>
        </a:spcBef>
        <a:buFont typeface="Arial" pitchFamily="34" charset="0"/>
        <a:buChar char="–"/>
        <a:defRPr kumimoji="1" sz="2000" kern="1200">
          <a:solidFill>
            <a:schemeClr val="tx1"/>
          </a:solidFill>
          <a:latin typeface="HG丸ｺﾞｼｯｸM-PRO" panose="020F0600000000000000" pitchFamily="50" charset="-128"/>
          <a:ea typeface="HG丸ｺﾞｼｯｸM-PRO" panose="020F0600000000000000" pitchFamily="50" charset="-128"/>
          <a:cs typeface="+mn-cs"/>
        </a:defRPr>
      </a:lvl2pPr>
      <a:lvl3pPr marL="11430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anose="020F0600000000000000" pitchFamily="50" charset="-128"/>
          <a:ea typeface="HG丸ｺﾞｼｯｸM-PRO" panose="020F0600000000000000"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anose="020F0600000000000000" pitchFamily="50" charset="-128"/>
          <a:ea typeface="HG丸ｺﾞｼｯｸM-PRO" panose="020F0600000000000000"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anose="020F0600000000000000" pitchFamily="50" charset="-128"/>
          <a:ea typeface="HG丸ｺﾞｼｯｸM-PRO" panose="020F0600000000000000"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建物周囲状況を勘案した</a:t>
            </a:r>
            <a:br>
              <a:rPr kumimoji="1" lang="en-US" altLang="ja-JP" dirty="0"/>
            </a:br>
            <a:r>
              <a:rPr kumimoji="1" lang="ja-JP" altLang="en-US" dirty="0"/>
              <a:t>日射熱取得の計算について</a:t>
            </a:r>
          </a:p>
        </p:txBody>
      </p:sp>
      <p:sp>
        <p:nvSpPr>
          <p:cNvPr id="3" name="サブタイトル 2"/>
          <p:cNvSpPr>
            <a:spLocks noGrp="1"/>
          </p:cNvSpPr>
          <p:nvPr>
            <p:ph type="subTitle" idx="1"/>
          </p:nvPr>
        </p:nvSpPr>
        <p:spPr/>
        <p:txBody>
          <a:bodyPr/>
          <a:lstStyle/>
          <a:p>
            <a:r>
              <a:rPr kumimoji="1" lang="en-US" altLang="ja-JP" dirty="0"/>
              <a:t>BRI </a:t>
            </a:r>
            <a:r>
              <a:rPr kumimoji="1" lang="ja-JP" altLang="en-US" dirty="0"/>
              <a:t>三浦</a:t>
            </a:r>
          </a:p>
        </p:txBody>
      </p:sp>
      <p:sp>
        <p:nvSpPr>
          <p:cNvPr id="4" name="スライド番号プレースホルダー 3"/>
          <p:cNvSpPr>
            <a:spLocks noGrp="1"/>
          </p:cNvSpPr>
          <p:nvPr>
            <p:ph type="sldNum" sz="quarter" idx="12"/>
          </p:nvPr>
        </p:nvSpPr>
        <p:spPr/>
        <p:txBody>
          <a:bodyPr/>
          <a:lstStyle/>
          <a:p>
            <a:fld id="{D008FE81-D3BD-4844-A6F0-31C1B0949910}" type="slidenum">
              <a:rPr lang="en-US" altLang="ja-JP" smtClean="0"/>
              <a:pPr/>
              <a:t>1</a:t>
            </a:fld>
            <a:endParaRPr lang="en-US" altLang="ja-JP"/>
          </a:p>
        </p:txBody>
      </p:sp>
    </p:spTree>
    <p:extLst>
      <p:ext uri="{BB962C8B-B14F-4D97-AF65-F5344CB8AC3E}">
        <p14:creationId xmlns:p14="http://schemas.microsoft.com/office/powerpoint/2010/main" val="318577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0ADE6-84D8-403C-A270-2DCC12E16CF5}"/>
              </a:ext>
            </a:extLst>
          </p:cNvPr>
          <p:cNvSpPr>
            <a:spLocks noGrp="1"/>
          </p:cNvSpPr>
          <p:nvPr>
            <p:ph type="title"/>
          </p:nvPr>
        </p:nvSpPr>
        <p:spPr/>
        <p:txBody>
          <a:bodyPr/>
          <a:lstStyle/>
          <a:p>
            <a:r>
              <a:rPr kumimoji="1" lang="ja-JP" altLang="en-US" dirty="0"/>
              <a:t>日射による熱取得の計算</a:t>
            </a:r>
          </a:p>
        </p:txBody>
      </p:sp>
      <p:sp>
        <p:nvSpPr>
          <p:cNvPr id="3" name="コンテンツ プレースホルダー 2">
            <a:extLst>
              <a:ext uri="{FF2B5EF4-FFF2-40B4-BE49-F238E27FC236}">
                <a16:creationId xmlns:a16="http://schemas.microsoft.com/office/drawing/2014/main" id="{86679248-6FD3-4ADD-91A1-BF5B3C7E2BC5}"/>
              </a:ext>
            </a:extLst>
          </p:cNvPr>
          <p:cNvSpPr>
            <a:spLocks noGrp="1"/>
          </p:cNvSpPr>
          <p:nvPr>
            <p:ph idx="1"/>
          </p:nvPr>
        </p:nvSpPr>
        <p:spPr/>
        <p:txBody>
          <a:bodyPr/>
          <a:lstStyle/>
          <a:p>
            <a:r>
              <a:rPr kumimoji="1" lang="ja-JP" altLang="en-US" dirty="0"/>
              <a:t>日射による熱取得の計算は下記のように計算される。</a:t>
            </a:r>
            <a:br>
              <a:rPr kumimoji="1" lang="en-US" altLang="ja-JP" dirty="0"/>
            </a:br>
            <a:br>
              <a:rPr kumimoji="1" lang="en-US" altLang="ja-JP" dirty="0"/>
            </a:br>
            <a:r>
              <a:rPr lang="ja-JP" altLang="ja-JP" dirty="0"/>
              <a:t>日射による熱取得</a:t>
            </a:r>
            <a:r>
              <a:rPr lang="en-US" altLang="ja-JP" dirty="0"/>
              <a:t>(W/(W/m</a:t>
            </a:r>
            <a:r>
              <a:rPr lang="en-US" altLang="ja-JP" baseline="30000" dirty="0"/>
              <a:t>2</a:t>
            </a:r>
            <a:r>
              <a:rPr lang="en-US" altLang="ja-JP" dirty="0"/>
              <a:t>))</a:t>
            </a:r>
            <a:br>
              <a:rPr lang="en-US" altLang="ja-JP" dirty="0"/>
            </a:br>
            <a:r>
              <a:rPr lang="ja-JP" altLang="en-US" dirty="0"/>
              <a:t>　　</a:t>
            </a:r>
            <a:r>
              <a:rPr lang="ja-JP" altLang="ja-JP" dirty="0"/>
              <a:t>＝ 日射熱取得率</a:t>
            </a:r>
            <a:r>
              <a:rPr lang="en-US" altLang="ja-JP" dirty="0"/>
              <a:t> (W/m</a:t>
            </a:r>
            <a:r>
              <a:rPr lang="en-US" altLang="ja-JP" baseline="30000" dirty="0"/>
              <a:t>2</a:t>
            </a:r>
            <a:r>
              <a:rPr lang="en-US" altLang="ja-JP" dirty="0"/>
              <a:t>)/(W/m</a:t>
            </a:r>
            <a:r>
              <a:rPr lang="en-US" altLang="ja-JP" baseline="30000" dirty="0"/>
              <a:t>2</a:t>
            </a:r>
            <a:r>
              <a:rPr lang="en-US" altLang="ja-JP" dirty="0"/>
              <a:t>)) </a:t>
            </a:r>
            <a:r>
              <a:rPr lang="ja-JP" altLang="ja-JP" dirty="0"/>
              <a:t>× 面積 </a:t>
            </a:r>
            <a:r>
              <a:rPr lang="en-US" altLang="ja-JP" dirty="0"/>
              <a:t>(m</a:t>
            </a:r>
            <a:r>
              <a:rPr lang="en-US" altLang="ja-JP" baseline="30000" dirty="0"/>
              <a:t>2</a:t>
            </a:r>
            <a:r>
              <a:rPr lang="en-US" altLang="ja-JP" dirty="0"/>
              <a:t>) </a:t>
            </a:r>
            <a:r>
              <a:rPr lang="ja-JP" altLang="ja-JP" dirty="0"/>
              <a:t>× 方位係数</a:t>
            </a:r>
            <a:endParaRPr lang="en-US" altLang="ja-JP" dirty="0"/>
          </a:p>
          <a:p>
            <a:endParaRPr kumimoji="1" lang="en-US" altLang="ja-JP" dirty="0"/>
          </a:p>
          <a:p>
            <a:r>
              <a:rPr lang="ja-JP" altLang="ja-JP" dirty="0"/>
              <a:t>この日射による熱取得を外皮の面積の合計で除して</a:t>
            </a:r>
            <a:r>
              <a:rPr lang="en-US" altLang="ja-JP" dirty="0"/>
              <a:t>100</a:t>
            </a:r>
            <a:r>
              <a:rPr lang="ja-JP" altLang="ja-JP" dirty="0"/>
              <a:t>倍した値が</a:t>
            </a:r>
            <a:r>
              <a:rPr lang="ja-JP" altLang="en-US" dirty="0"/>
              <a:t>（暖房期・冷房期の）</a:t>
            </a:r>
            <a:r>
              <a:rPr lang="ja-JP" altLang="ja-JP" dirty="0"/>
              <a:t>平均日射熱取得率である。</a:t>
            </a:r>
          </a:p>
          <a:p>
            <a:r>
              <a:rPr lang="ja-JP" altLang="ja-JP" dirty="0"/>
              <a:t>方位係数は、水平面日射量に対する壁面にあたる日射量の比で表される。従って、屋根等の水平面では定義から必ず</a:t>
            </a:r>
            <a:r>
              <a:rPr lang="en-US" altLang="ja-JP" dirty="0"/>
              <a:t>1.0</a:t>
            </a:r>
            <a:r>
              <a:rPr lang="ja-JP" altLang="ja-JP" dirty="0"/>
              <a:t>となる。壁面にどの程度日射があたるのかは、太陽高度に大きく依存するため、省エネ基準では、地域の区分・方位ごとに予め計算された値が表として用意されている。</a:t>
            </a:r>
          </a:p>
          <a:p>
            <a:endParaRPr kumimoji="1" lang="ja-JP" altLang="en-US" dirty="0"/>
          </a:p>
        </p:txBody>
      </p:sp>
      <p:sp>
        <p:nvSpPr>
          <p:cNvPr id="4" name="スライド番号プレースホルダー 3">
            <a:extLst>
              <a:ext uri="{FF2B5EF4-FFF2-40B4-BE49-F238E27FC236}">
                <a16:creationId xmlns:a16="http://schemas.microsoft.com/office/drawing/2014/main" id="{EFEAE1AC-7DF3-4AB7-AF2A-FB0ADA081C67}"/>
              </a:ext>
            </a:extLst>
          </p:cNvPr>
          <p:cNvSpPr>
            <a:spLocks noGrp="1"/>
          </p:cNvSpPr>
          <p:nvPr>
            <p:ph type="sldNum" sz="quarter" idx="12"/>
          </p:nvPr>
        </p:nvSpPr>
        <p:spPr/>
        <p:txBody>
          <a:bodyPr/>
          <a:lstStyle/>
          <a:p>
            <a:fld id="{0D0C5014-32AD-4800-AC07-8380CC5634D9}" type="slidenum">
              <a:rPr lang="en-US" altLang="ja-JP" smtClean="0"/>
              <a:pPr/>
              <a:t>2</a:t>
            </a:fld>
            <a:endParaRPr lang="en-US" altLang="ja-JP"/>
          </a:p>
        </p:txBody>
      </p:sp>
      <p:pic>
        <p:nvPicPr>
          <p:cNvPr id="6" name="図 5">
            <a:extLst>
              <a:ext uri="{FF2B5EF4-FFF2-40B4-BE49-F238E27FC236}">
                <a16:creationId xmlns:a16="http://schemas.microsoft.com/office/drawing/2014/main" id="{EC6F9786-1396-41D4-99DE-7A8FB4F9B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862882"/>
            <a:ext cx="3852891" cy="1662125"/>
          </a:xfrm>
          <a:prstGeom prst="rect">
            <a:avLst/>
          </a:prstGeom>
        </p:spPr>
      </p:pic>
      <p:pic>
        <p:nvPicPr>
          <p:cNvPr id="8" name="図 7">
            <a:extLst>
              <a:ext uri="{FF2B5EF4-FFF2-40B4-BE49-F238E27FC236}">
                <a16:creationId xmlns:a16="http://schemas.microsoft.com/office/drawing/2014/main" id="{C8B654A1-96FB-4737-8331-56E385923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619" y="4857921"/>
            <a:ext cx="3857653" cy="1652600"/>
          </a:xfrm>
          <a:prstGeom prst="rect">
            <a:avLst/>
          </a:prstGeom>
        </p:spPr>
      </p:pic>
    </p:spTree>
    <p:extLst>
      <p:ext uri="{BB962C8B-B14F-4D97-AF65-F5344CB8AC3E}">
        <p14:creationId xmlns:p14="http://schemas.microsoft.com/office/powerpoint/2010/main" val="220669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D92F71-67FA-40BF-9A26-7369E724E69A}"/>
              </a:ext>
            </a:extLst>
          </p:cNvPr>
          <p:cNvSpPr>
            <a:spLocks noGrp="1"/>
          </p:cNvSpPr>
          <p:nvPr>
            <p:ph type="title"/>
          </p:nvPr>
        </p:nvSpPr>
        <p:spPr/>
        <p:txBody>
          <a:bodyPr/>
          <a:lstStyle/>
          <a:p>
            <a:r>
              <a:rPr lang="ja-JP" altLang="en-US" dirty="0"/>
              <a:t>隣戸の影響による方位係数の減少</a:t>
            </a:r>
            <a:endParaRPr kumimoji="1" lang="ja-JP" altLang="en-US" dirty="0"/>
          </a:p>
        </p:txBody>
      </p:sp>
      <p:sp>
        <p:nvSpPr>
          <p:cNvPr id="4" name="スライド番号プレースホルダー 3">
            <a:extLst>
              <a:ext uri="{FF2B5EF4-FFF2-40B4-BE49-F238E27FC236}">
                <a16:creationId xmlns:a16="http://schemas.microsoft.com/office/drawing/2014/main" id="{7DD2A61C-469C-4EFF-91DC-75AAE08DBDE1}"/>
              </a:ext>
            </a:extLst>
          </p:cNvPr>
          <p:cNvSpPr>
            <a:spLocks noGrp="1"/>
          </p:cNvSpPr>
          <p:nvPr>
            <p:ph type="sldNum" sz="quarter" idx="12"/>
          </p:nvPr>
        </p:nvSpPr>
        <p:spPr/>
        <p:txBody>
          <a:bodyPr/>
          <a:lstStyle/>
          <a:p>
            <a:fld id="{0D0C5014-32AD-4800-AC07-8380CC5634D9}" type="slidenum">
              <a:rPr lang="en-US" altLang="ja-JP" smtClean="0"/>
              <a:pPr/>
              <a:t>3</a:t>
            </a:fld>
            <a:endParaRPr lang="en-US" altLang="ja-JP"/>
          </a:p>
        </p:txBody>
      </p:sp>
      <p:pic>
        <p:nvPicPr>
          <p:cNvPr id="6" name="図 5">
            <a:extLst>
              <a:ext uri="{FF2B5EF4-FFF2-40B4-BE49-F238E27FC236}">
                <a16:creationId xmlns:a16="http://schemas.microsoft.com/office/drawing/2014/main" id="{C1609B60-59E9-427B-9F1A-D9BE4C660E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094" y="820360"/>
            <a:ext cx="863194" cy="897026"/>
          </a:xfrm>
          <a:prstGeom prst="rect">
            <a:avLst/>
          </a:prstGeom>
        </p:spPr>
      </p:pic>
      <p:cxnSp>
        <p:nvCxnSpPr>
          <p:cNvPr id="7" name="直線コネクタ 6">
            <a:extLst>
              <a:ext uri="{FF2B5EF4-FFF2-40B4-BE49-F238E27FC236}">
                <a16:creationId xmlns:a16="http://schemas.microsoft.com/office/drawing/2014/main" id="{49B03C8B-0CF5-4F95-BB71-75CC557249E9}"/>
              </a:ext>
            </a:extLst>
          </p:cNvPr>
          <p:cNvCxnSpPr/>
          <p:nvPr/>
        </p:nvCxnSpPr>
        <p:spPr>
          <a:xfrm>
            <a:off x="787526" y="4014582"/>
            <a:ext cx="788671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B32D9B3-B4DC-4A78-9BD0-D5D5A98A4CDC}"/>
              </a:ext>
            </a:extLst>
          </p:cNvPr>
          <p:cNvCxnSpPr/>
          <p:nvPr/>
        </p:nvCxnSpPr>
        <p:spPr>
          <a:xfrm flipV="1">
            <a:off x="5400688" y="2430406"/>
            <a:ext cx="0" cy="1584176"/>
          </a:xfrm>
          <a:prstGeom prst="lin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3EF68D4-DCBF-4C23-9870-B82C94BEE414}"/>
              </a:ext>
            </a:extLst>
          </p:cNvPr>
          <p:cNvCxnSpPr/>
          <p:nvPr/>
        </p:nvCxnSpPr>
        <p:spPr>
          <a:xfrm flipV="1">
            <a:off x="7272896" y="2430406"/>
            <a:ext cx="0" cy="1584176"/>
          </a:xfrm>
          <a:prstGeom prst="lin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A10E443-77A3-420D-A62F-2FE2F8505ADB}"/>
              </a:ext>
            </a:extLst>
          </p:cNvPr>
          <p:cNvCxnSpPr/>
          <p:nvPr/>
        </p:nvCxnSpPr>
        <p:spPr>
          <a:xfrm flipV="1">
            <a:off x="4953133" y="2035665"/>
            <a:ext cx="1368152" cy="585469"/>
          </a:xfrm>
          <a:prstGeom prst="lin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B3A84F7-BE7B-4BE1-95CC-299CEAA04984}"/>
              </a:ext>
            </a:extLst>
          </p:cNvPr>
          <p:cNvCxnSpPr/>
          <p:nvPr/>
        </p:nvCxnSpPr>
        <p:spPr>
          <a:xfrm flipH="1" flipV="1">
            <a:off x="6309898" y="2035665"/>
            <a:ext cx="1368152" cy="585469"/>
          </a:xfrm>
          <a:prstGeom prst="lin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175B0F9-4743-4A6D-B85C-E467AFB2E170}"/>
              </a:ext>
            </a:extLst>
          </p:cNvPr>
          <p:cNvCxnSpPr/>
          <p:nvPr/>
        </p:nvCxnSpPr>
        <p:spPr>
          <a:xfrm>
            <a:off x="3062657" y="1238840"/>
            <a:ext cx="2576094" cy="2010547"/>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432A247A-2D82-4A4A-B38C-C33619081DAC}"/>
              </a:ext>
            </a:extLst>
          </p:cNvPr>
          <p:cNvCxnSpPr/>
          <p:nvPr/>
        </p:nvCxnSpPr>
        <p:spPr>
          <a:xfrm>
            <a:off x="4345116" y="2492896"/>
            <a:ext cx="1163199" cy="884296"/>
          </a:xfrm>
          <a:prstGeom prst="straightConnector1">
            <a:avLst/>
          </a:prstGeom>
          <a:ln>
            <a:solidFill>
              <a:srgbClr val="FF000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C8778E3-B86F-447C-BBF5-BC62FEC07694}"/>
              </a:ext>
            </a:extLst>
          </p:cNvPr>
          <p:cNvCxnSpPr/>
          <p:nvPr/>
        </p:nvCxnSpPr>
        <p:spPr>
          <a:xfrm>
            <a:off x="3603044" y="2166310"/>
            <a:ext cx="1774835" cy="1353863"/>
          </a:xfrm>
          <a:prstGeom prst="straightConnector1">
            <a:avLst/>
          </a:prstGeom>
          <a:ln>
            <a:solidFill>
              <a:srgbClr val="FF000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C7D1FAA8-A477-4664-8C33-DF2D98C41A09}"/>
              </a:ext>
            </a:extLst>
          </p:cNvPr>
          <p:cNvCxnSpPr/>
          <p:nvPr/>
        </p:nvCxnSpPr>
        <p:spPr>
          <a:xfrm flipV="1">
            <a:off x="2391509" y="2430406"/>
            <a:ext cx="0" cy="1584176"/>
          </a:xfrm>
          <a:prstGeom prst="lin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A22B774-D1B3-4CB6-8EBF-0CB6883E8B84}"/>
              </a:ext>
            </a:extLst>
          </p:cNvPr>
          <p:cNvCxnSpPr/>
          <p:nvPr/>
        </p:nvCxnSpPr>
        <p:spPr>
          <a:xfrm flipV="1">
            <a:off x="4263717" y="2430406"/>
            <a:ext cx="0" cy="1584176"/>
          </a:xfrm>
          <a:prstGeom prst="lin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CD3800C-ED40-4697-A313-DF4F5E5C7574}"/>
              </a:ext>
            </a:extLst>
          </p:cNvPr>
          <p:cNvCxnSpPr/>
          <p:nvPr/>
        </p:nvCxnSpPr>
        <p:spPr>
          <a:xfrm flipV="1">
            <a:off x="1943954" y="2035665"/>
            <a:ext cx="1368152" cy="585469"/>
          </a:xfrm>
          <a:prstGeom prst="lin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8707238-31E6-465F-9F62-9029F63B307A}"/>
              </a:ext>
            </a:extLst>
          </p:cNvPr>
          <p:cNvCxnSpPr/>
          <p:nvPr/>
        </p:nvCxnSpPr>
        <p:spPr>
          <a:xfrm flipH="1" flipV="1">
            <a:off x="3300719" y="2035665"/>
            <a:ext cx="1368152" cy="585469"/>
          </a:xfrm>
          <a:prstGeom prst="lin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9C1BD812-EF49-43F8-8EAF-4CE11D935780}"/>
              </a:ext>
            </a:extLst>
          </p:cNvPr>
          <p:cNvCxnSpPr/>
          <p:nvPr/>
        </p:nvCxnSpPr>
        <p:spPr>
          <a:xfrm>
            <a:off x="3217853" y="2086637"/>
            <a:ext cx="2038589" cy="1563325"/>
          </a:xfrm>
          <a:prstGeom prst="straightConnector1">
            <a:avLst/>
          </a:prstGeom>
          <a:ln>
            <a:solidFill>
              <a:srgbClr val="FF000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CED0D5C-5B6D-4D73-8147-D48AD51BAB00}"/>
              </a:ext>
            </a:extLst>
          </p:cNvPr>
          <p:cNvCxnSpPr/>
          <p:nvPr/>
        </p:nvCxnSpPr>
        <p:spPr>
          <a:xfrm>
            <a:off x="2895397" y="1392891"/>
            <a:ext cx="1415294" cy="1079294"/>
          </a:xfrm>
          <a:prstGeom prst="straightConnector1">
            <a:avLst/>
          </a:prstGeom>
          <a:ln>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B607DA8-A11D-44FE-A862-E46D7524111D}"/>
              </a:ext>
            </a:extLst>
          </p:cNvPr>
          <p:cNvCxnSpPr/>
          <p:nvPr/>
        </p:nvCxnSpPr>
        <p:spPr>
          <a:xfrm>
            <a:off x="2783549" y="1528656"/>
            <a:ext cx="812819" cy="624023"/>
          </a:xfrm>
          <a:prstGeom prst="straightConnector1">
            <a:avLst/>
          </a:prstGeom>
          <a:ln>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A949F48-EEEE-4C5B-97CC-D486DB1B3FC1}"/>
              </a:ext>
            </a:extLst>
          </p:cNvPr>
          <p:cNvCxnSpPr/>
          <p:nvPr/>
        </p:nvCxnSpPr>
        <p:spPr>
          <a:xfrm>
            <a:off x="2650133" y="1652816"/>
            <a:ext cx="566793" cy="430414"/>
          </a:xfrm>
          <a:prstGeom prst="straightConnector1">
            <a:avLst/>
          </a:prstGeom>
          <a:ln>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C9424DD-A736-4D7C-A38A-69088265AD32}"/>
              </a:ext>
            </a:extLst>
          </p:cNvPr>
          <p:cNvSpPr txBox="1"/>
          <p:nvPr/>
        </p:nvSpPr>
        <p:spPr>
          <a:xfrm>
            <a:off x="971600" y="4805763"/>
            <a:ext cx="1989391"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dirty="0"/>
              <a:t>日射熱取得係数</a:t>
            </a:r>
            <a:endParaRPr lang="en-US" altLang="ja-JP" dirty="0"/>
          </a:p>
        </p:txBody>
      </p:sp>
      <p:sp>
        <p:nvSpPr>
          <p:cNvPr id="24" name="テキスト ボックス 23">
            <a:extLst>
              <a:ext uri="{FF2B5EF4-FFF2-40B4-BE49-F238E27FC236}">
                <a16:creationId xmlns:a16="http://schemas.microsoft.com/office/drawing/2014/main" id="{5F41AC72-9AF3-4A54-A01E-6827DC7DD966}"/>
              </a:ext>
            </a:extLst>
          </p:cNvPr>
          <p:cNvSpPr txBox="1"/>
          <p:nvPr/>
        </p:nvSpPr>
        <p:spPr>
          <a:xfrm>
            <a:off x="3033787" y="4805763"/>
            <a:ext cx="512955"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dirty="0"/>
              <a:t>＝</a:t>
            </a:r>
            <a:endParaRPr lang="en-US" altLang="ja-JP" dirty="0"/>
          </a:p>
        </p:txBody>
      </p:sp>
      <p:sp>
        <p:nvSpPr>
          <p:cNvPr id="25" name="テキスト ボックス 24">
            <a:extLst>
              <a:ext uri="{FF2B5EF4-FFF2-40B4-BE49-F238E27FC236}">
                <a16:creationId xmlns:a16="http://schemas.microsoft.com/office/drawing/2014/main" id="{1EB3FA23-CF1E-4052-888B-D7E0C024AA7F}"/>
              </a:ext>
            </a:extLst>
          </p:cNvPr>
          <p:cNvSpPr txBox="1"/>
          <p:nvPr/>
        </p:nvSpPr>
        <p:spPr>
          <a:xfrm>
            <a:off x="3619538" y="4805763"/>
            <a:ext cx="1989391"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dirty="0"/>
              <a:t>方位係数</a:t>
            </a:r>
            <a:endParaRPr lang="en-US" altLang="ja-JP" dirty="0"/>
          </a:p>
        </p:txBody>
      </p:sp>
      <p:sp>
        <p:nvSpPr>
          <p:cNvPr id="26" name="テキスト ボックス 25">
            <a:extLst>
              <a:ext uri="{FF2B5EF4-FFF2-40B4-BE49-F238E27FC236}">
                <a16:creationId xmlns:a16="http://schemas.microsoft.com/office/drawing/2014/main" id="{E5D3ECFC-37A6-4BA0-A112-FF9A5CAA06E1}"/>
              </a:ext>
            </a:extLst>
          </p:cNvPr>
          <p:cNvSpPr txBox="1"/>
          <p:nvPr/>
        </p:nvSpPr>
        <p:spPr>
          <a:xfrm>
            <a:off x="5683383" y="4805763"/>
            <a:ext cx="512955"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ja-JP" dirty="0"/>
              <a:t>×</a:t>
            </a:r>
          </a:p>
        </p:txBody>
      </p:sp>
      <p:sp>
        <p:nvSpPr>
          <p:cNvPr id="27" name="テキスト ボックス 26">
            <a:extLst>
              <a:ext uri="{FF2B5EF4-FFF2-40B4-BE49-F238E27FC236}">
                <a16:creationId xmlns:a16="http://schemas.microsoft.com/office/drawing/2014/main" id="{151AC373-57D1-4CB1-A199-78ADBE98BFDA}"/>
              </a:ext>
            </a:extLst>
          </p:cNvPr>
          <p:cNvSpPr txBox="1"/>
          <p:nvPr/>
        </p:nvSpPr>
        <p:spPr>
          <a:xfrm>
            <a:off x="6196338" y="4805763"/>
            <a:ext cx="1989391"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dirty="0"/>
              <a:t>日射熱取得率</a:t>
            </a:r>
            <a:endParaRPr lang="en-US" altLang="ja-JP" dirty="0"/>
          </a:p>
        </p:txBody>
      </p:sp>
      <p:sp>
        <p:nvSpPr>
          <p:cNvPr id="28" name="テキスト ボックス 27">
            <a:extLst>
              <a:ext uri="{FF2B5EF4-FFF2-40B4-BE49-F238E27FC236}">
                <a16:creationId xmlns:a16="http://schemas.microsoft.com/office/drawing/2014/main" id="{72B75423-AFCF-4F7C-AA3B-2044ED1C54D8}"/>
              </a:ext>
            </a:extLst>
          </p:cNvPr>
          <p:cNvSpPr txBox="1"/>
          <p:nvPr/>
        </p:nvSpPr>
        <p:spPr>
          <a:xfrm>
            <a:off x="3592653" y="5206182"/>
            <a:ext cx="2016276"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dirty="0"/>
              <a:t>隣戸の影響により小さくなる</a:t>
            </a:r>
            <a:endParaRPr lang="en-US" altLang="ja-JP" dirty="0"/>
          </a:p>
        </p:txBody>
      </p:sp>
    </p:spTree>
    <p:extLst>
      <p:ext uri="{BB962C8B-B14F-4D97-AF65-F5344CB8AC3E}">
        <p14:creationId xmlns:p14="http://schemas.microsoft.com/office/powerpoint/2010/main" val="146782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F7197-668C-44A0-884E-1E5C44ADF303}"/>
              </a:ext>
            </a:extLst>
          </p:cNvPr>
          <p:cNvSpPr>
            <a:spLocks noGrp="1"/>
          </p:cNvSpPr>
          <p:nvPr>
            <p:ph type="title"/>
          </p:nvPr>
        </p:nvSpPr>
        <p:spPr/>
        <p:txBody>
          <a:bodyPr/>
          <a:lstStyle/>
          <a:p>
            <a:r>
              <a:rPr kumimoji="1" lang="ja-JP" altLang="en-US" dirty="0"/>
              <a:t>方位係数を算出するにあたっての前提</a:t>
            </a:r>
          </a:p>
        </p:txBody>
      </p:sp>
      <p:sp>
        <p:nvSpPr>
          <p:cNvPr id="3" name="コンテンツ プレースホルダー 2">
            <a:extLst>
              <a:ext uri="{FF2B5EF4-FFF2-40B4-BE49-F238E27FC236}">
                <a16:creationId xmlns:a16="http://schemas.microsoft.com/office/drawing/2014/main" id="{1B7563FF-5C13-4F25-BDC5-EB5F493A3F77}"/>
              </a:ext>
            </a:extLst>
          </p:cNvPr>
          <p:cNvSpPr>
            <a:spLocks noGrp="1"/>
          </p:cNvSpPr>
          <p:nvPr>
            <p:ph idx="1"/>
          </p:nvPr>
        </p:nvSpPr>
        <p:spPr/>
        <p:txBody>
          <a:bodyPr/>
          <a:lstStyle/>
          <a:p>
            <a:r>
              <a:rPr kumimoji="1" lang="ja-JP" altLang="en-US" dirty="0"/>
              <a:t>現在の方位係数は周囲に隣接建物等の障害物が無い状況（野中の一軒家）を想定して計算されているため、実際の状況に比べて大きな値となっている。</a:t>
            </a:r>
          </a:p>
        </p:txBody>
      </p:sp>
      <p:sp>
        <p:nvSpPr>
          <p:cNvPr id="4" name="スライド番号プレースホルダー 3">
            <a:extLst>
              <a:ext uri="{FF2B5EF4-FFF2-40B4-BE49-F238E27FC236}">
                <a16:creationId xmlns:a16="http://schemas.microsoft.com/office/drawing/2014/main" id="{898B4BD1-530B-4A9E-9012-EA87153D5265}"/>
              </a:ext>
            </a:extLst>
          </p:cNvPr>
          <p:cNvSpPr>
            <a:spLocks noGrp="1"/>
          </p:cNvSpPr>
          <p:nvPr>
            <p:ph type="sldNum" sz="quarter" idx="12"/>
          </p:nvPr>
        </p:nvSpPr>
        <p:spPr/>
        <p:txBody>
          <a:bodyPr/>
          <a:lstStyle/>
          <a:p>
            <a:fld id="{0D0C5014-32AD-4800-AC07-8380CC5634D9}" type="slidenum">
              <a:rPr lang="en-US" altLang="ja-JP" smtClean="0"/>
              <a:pPr/>
              <a:t>4</a:t>
            </a:fld>
            <a:endParaRPr lang="en-US" altLang="ja-JP"/>
          </a:p>
        </p:txBody>
      </p:sp>
      <p:pic>
        <p:nvPicPr>
          <p:cNvPr id="5" name="Picture 4" descr="C:\Users\katsuya.koike\Desktop\25年度地域の住宅生産技術\建物密度による方位係数の低減\map処理\素材\航空写真\東京密集市街地航空写真.bmp">
            <a:extLst>
              <a:ext uri="{FF2B5EF4-FFF2-40B4-BE49-F238E27FC236}">
                <a16:creationId xmlns:a16="http://schemas.microsoft.com/office/drawing/2014/main" id="{699F1859-57F0-4B55-B96B-FC97CA18289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737" t="3828"/>
          <a:stretch/>
        </p:blipFill>
        <p:spPr bwMode="auto">
          <a:xfrm>
            <a:off x="539551" y="2564904"/>
            <a:ext cx="5198311" cy="32564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 5">
            <a:extLst>
              <a:ext uri="{FF2B5EF4-FFF2-40B4-BE49-F238E27FC236}">
                <a16:creationId xmlns:a16="http://schemas.microsoft.com/office/drawing/2014/main" id="{6BA80FED-1C9E-4139-BC8D-CED575AB2155}"/>
              </a:ext>
            </a:extLst>
          </p:cNvPr>
          <p:cNvGraphicFramePr>
            <a:graphicFrameLocks noGrp="1"/>
          </p:cNvGraphicFramePr>
          <p:nvPr>
            <p:extLst>
              <p:ext uri="{D42A27DB-BD31-4B8C-83A1-F6EECF244321}">
                <p14:modId xmlns:p14="http://schemas.microsoft.com/office/powerpoint/2010/main" val="2659822087"/>
              </p:ext>
            </p:extLst>
          </p:nvPr>
        </p:nvGraphicFramePr>
        <p:xfrm>
          <a:off x="5939522" y="4281264"/>
          <a:ext cx="2880950" cy="1524000"/>
        </p:xfrm>
        <a:graphic>
          <a:graphicData uri="http://schemas.openxmlformats.org/drawingml/2006/table">
            <a:tbl>
              <a:tblPr firstRow="1" firstCol="1" bandRow="1">
                <a:tableStyleId>{5C22544A-7EE6-4342-B048-85BDC9FD1C3A}</a:tableStyleId>
              </a:tblPr>
              <a:tblGrid>
                <a:gridCol w="646675">
                  <a:extLst>
                    <a:ext uri="{9D8B030D-6E8A-4147-A177-3AD203B41FA5}">
                      <a16:colId xmlns:a16="http://schemas.microsoft.com/office/drawing/2014/main" val="20000"/>
                    </a:ext>
                  </a:extLst>
                </a:gridCol>
                <a:gridCol w="427600">
                  <a:extLst>
                    <a:ext uri="{9D8B030D-6E8A-4147-A177-3AD203B41FA5}">
                      <a16:colId xmlns:a16="http://schemas.microsoft.com/office/drawing/2014/main" val="20001"/>
                    </a:ext>
                  </a:extLst>
                </a:gridCol>
                <a:gridCol w="608575">
                  <a:extLst>
                    <a:ext uri="{9D8B030D-6E8A-4147-A177-3AD203B41FA5}">
                      <a16:colId xmlns:a16="http://schemas.microsoft.com/office/drawing/2014/main" val="20002"/>
                    </a:ext>
                  </a:extLst>
                </a:gridCol>
                <a:gridCol w="716525">
                  <a:extLst>
                    <a:ext uri="{9D8B030D-6E8A-4147-A177-3AD203B41FA5}">
                      <a16:colId xmlns:a16="http://schemas.microsoft.com/office/drawing/2014/main" val="20003"/>
                    </a:ext>
                  </a:extLst>
                </a:gridCol>
                <a:gridCol w="481575">
                  <a:extLst>
                    <a:ext uri="{9D8B030D-6E8A-4147-A177-3AD203B41FA5}">
                      <a16:colId xmlns:a16="http://schemas.microsoft.com/office/drawing/2014/main" val="20004"/>
                    </a:ext>
                  </a:extLst>
                </a:gridCol>
              </a:tblGrid>
              <a:tr h="0">
                <a:tc>
                  <a:txBody>
                    <a:bodyPr/>
                    <a:lstStyle/>
                    <a:p>
                      <a:pPr algn="ctr"/>
                      <a:r>
                        <a:rPr kumimoji="1" lang="ja-JP" altLang="en-US" sz="1000" b="0" dirty="0"/>
                        <a:t>隣棟方位</a:t>
                      </a:r>
                    </a:p>
                  </a:txBody>
                  <a:tcPr marL="36000" marR="36000"/>
                </a:tc>
                <a:tc>
                  <a:txBody>
                    <a:bodyPr/>
                    <a:lstStyle/>
                    <a:p>
                      <a:pPr algn="ctr"/>
                      <a:r>
                        <a:rPr kumimoji="1" lang="ja-JP" altLang="en-US" sz="1000" b="0" dirty="0"/>
                        <a:t>平均</a:t>
                      </a:r>
                      <a:endParaRPr kumimoji="1" lang="en-US" altLang="ja-JP" sz="1000" b="0" dirty="0"/>
                    </a:p>
                    <a:p>
                      <a:pPr algn="ctr"/>
                      <a:r>
                        <a:rPr kumimoji="1" lang="en-US" altLang="ja-JP" sz="1000" b="0" dirty="0"/>
                        <a:t>[m]</a:t>
                      </a:r>
                      <a:endParaRPr kumimoji="1" lang="ja-JP" altLang="en-US" sz="1000" b="0" dirty="0"/>
                    </a:p>
                  </a:txBody>
                  <a:tcPr marL="36000" marR="36000"/>
                </a:tc>
                <a:tc>
                  <a:txBody>
                    <a:bodyPr/>
                    <a:lstStyle/>
                    <a:p>
                      <a:pPr algn="ctr"/>
                      <a:r>
                        <a:rPr kumimoji="1" lang="ja-JP" altLang="en-US" sz="1000" b="0" dirty="0"/>
                        <a:t>標準偏差</a:t>
                      </a:r>
                      <a:endParaRPr kumimoji="1" lang="en-US" altLang="ja-JP" sz="1000" b="0" dirty="0"/>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dirty="0"/>
                        <a:t>[m]</a:t>
                      </a:r>
                    </a:p>
                  </a:txBody>
                  <a:tcPr marL="36000" marR="36000"/>
                </a:tc>
                <a:tc>
                  <a:txBody>
                    <a:bodyPr/>
                    <a:lstStyle/>
                    <a:p>
                      <a:pPr algn="ctr"/>
                      <a:r>
                        <a:rPr kumimoji="1" lang="ja-JP" altLang="en-US" sz="1000" b="0" dirty="0"/>
                        <a:t>軒高</a:t>
                      </a:r>
                      <a:r>
                        <a:rPr kumimoji="1" lang="en-US" altLang="ja-JP" sz="1000" b="0" dirty="0"/>
                        <a:t>(7m)</a:t>
                      </a:r>
                      <a:r>
                        <a:rPr kumimoji="1" lang="ja-JP" altLang="en-US" sz="1000" b="0" dirty="0"/>
                        <a:t>に</a:t>
                      </a:r>
                      <a:endParaRPr kumimoji="1" lang="en-US" altLang="ja-JP" sz="1000" b="0" dirty="0"/>
                    </a:p>
                    <a:p>
                      <a:pPr algn="ctr"/>
                      <a:r>
                        <a:rPr kumimoji="1" lang="ja-JP" altLang="en-US" sz="1000" b="0" dirty="0"/>
                        <a:t>対する平均</a:t>
                      </a:r>
                      <a:endParaRPr kumimoji="1" lang="en-US" altLang="ja-JP" sz="1000" b="0" dirty="0"/>
                    </a:p>
                    <a:p>
                      <a:pPr algn="ctr"/>
                      <a:r>
                        <a:rPr kumimoji="1" lang="en-US" altLang="ja-JP" sz="1000" b="0" dirty="0" err="1"/>
                        <a:t>lx,ly</a:t>
                      </a:r>
                      <a:endParaRPr kumimoji="1" lang="en-US" altLang="ja-JP" sz="1000" b="0" dirty="0"/>
                    </a:p>
                  </a:txBody>
                  <a:tcPr marL="36000" marR="36000"/>
                </a:tc>
                <a:tc>
                  <a:txBody>
                    <a:bodyPr/>
                    <a:lstStyle/>
                    <a:p>
                      <a:pPr algn="ctr"/>
                      <a:r>
                        <a:rPr kumimoji="1" lang="ja-JP" altLang="en-US" sz="1000" b="0" dirty="0"/>
                        <a:t>地域</a:t>
                      </a:r>
                      <a:endParaRPr kumimoji="1" lang="en-US" altLang="ja-JP" sz="1000" b="0" dirty="0"/>
                    </a:p>
                    <a:p>
                      <a:pPr algn="ctr"/>
                      <a:r>
                        <a:rPr kumimoji="1" lang="ja-JP" altLang="en-US" sz="1000" b="0" dirty="0"/>
                        <a:t>建蔽率</a:t>
                      </a:r>
                    </a:p>
                  </a:txBody>
                  <a:tcPr marL="36000" marR="36000"/>
                </a:tc>
                <a:extLst>
                  <a:ext uri="{0D108BD9-81ED-4DB2-BD59-A6C34878D82A}">
                    <a16:rowId xmlns:a16="http://schemas.microsoft.com/office/drawing/2014/main" val="10000"/>
                  </a:ext>
                </a:extLst>
              </a:tr>
              <a:tr h="0">
                <a:tc>
                  <a:txBody>
                    <a:bodyPr/>
                    <a:lstStyle/>
                    <a:p>
                      <a:pPr algn="ctr"/>
                      <a:r>
                        <a:rPr kumimoji="1" lang="ja-JP" altLang="en-US" sz="1000" b="0" dirty="0"/>
                        <a:t>西</a:t>
                      </a:r>
                      <a:r>
                        <a:rPr kumimoji="1" lang="en-US" altLang="ja-JP" sz="1000" b="0" dirty="0"/>
                        <a:t>-</a:t>
                      </a:r>
                      <a:r>
                        <a:rPr kumimoji="1" lang="ja-JP" altLang="en-US" sz="1000" b="0" dirty="0"/>
                        <a:t>東</a:t>
                      </a:r>
                    </a:p>
                  </a:txBody>
                  <a:tcPr marL="36000" marR="36000"/>
                </a:tc>
                <a:tc>
                  <a:txBody>
                    <a:bodyPr/>
                    <a:lstStyle/>
                    <a:p>
                      <a:pPr algn="r" fontAlgn="ctr"/>
                      <a:r>
                        <a:rPr lang="en-US" altLang="ja-JP" sz="1000" b="0" i="0" u="none" strike="noStrike">
                          <a:solidFill>
                            <a:srgbClr val="000000"/>
                          </a:solidFill>
                          <a:effectLst/>
                          <a:latin typeface="ＭＳ Ｐゴシック"/>
                        </a:rPr>
                        <a:t>4.15 </a:t>
                      </a:r>
                    </a:p>
                  </a:txBody>
                  <a:tcPr marL="9525" marR="9525" marT="9525" marB="0" anchor="ctr"/>
                </a:tc>
                <a:tc>
                  <a:txBody>
                    <a:bodyPr/>
                    <a:lstStyle/>
                    <a:p>
                      <a:pPr algn="r" fontAlgn="ctr"/>
                      <a:r>
                        <a:rPr lang="en-US" altLang="ja-JP" sz="1000" b="0" i="0" u="none" strike="noStrike">
                          <a:solidFill>
                            <a:srgbClr val="000000"/>
                          </a:solidFill>
                          <a:effectLst/>
                          <a:latin typeface="ＭＳ Ｐゴシック"/>
                        </a:rPr>
                        <a:t>3.16 </a:t>
                      </a:r>
                    </a:p>
                  </a:txBody>
                  <a:tcPr marL="9525" marR="9525" marT="9525" marB="0" anchor="ctr"/>
                </a:tc>
                <a:tc>
                  <a:txBody>
                    <a:bodyPr/>
                    <a:lstStyle/>
                    <a:p>
                      <a:pPr algn="r" fontAlgn="ctr"/>
                      <a:r>
                        <a:rPr lang="en-US" altLang="ja-JP" sz="1000" b="0" i="0" u="none" strike="noStrike">
                          <a:solidFill>
                            <a:srgbClr val="000000"/>
                          </a:solidFill>
                          <a:effectLst/>
                          <a:latin typeface="ＭＳ Ｐゴシック"/>
                        </a:rPr>
                        <a:t>0.59 </a:t>
                      </a:r>
                    </a:p>
                  </a:txBody>
                  <a:tcPr marL="9525" marR="9525" marT="9525" marB="0" anchor="ctr"/>
                </a:tc>
                <a:tc>
                  <a:txBody>
                    <a:bodyPr/>
                    <a:lstStyle/>
                    <a:p>
                      <a:pPr algn="r" fontAlgn="ctr"/>
                      <a:r>
                        <a:rPr lang="en-US" altLang="ja-JP" sz="1000" b="0" i="0" u="none" strike="noStrike">
                          <a:solidFill>
                            <a:srgbClr val="000000"/>
                          </a:solidFill>
                          <a:effectLst/>
                          <a:latin typeface="ＭＳ Ｐゴシック"/>
                        </a:rPr>
                        <a:t>52%</a:t>
                      </a:r>
                    </a:p>
                  </a:txBody>
                  <a:tcPr marL="9525" marR="9525" marT="9525" marB="0" anchor="ctr"/>
                </a:tc>
                <a:extLst>
                  <a:ext uri="{0D108BD9-81ED-4DB2-BD59-A6C34878D82A}">
                    <a16:rowId xmlns:a16="http://schemas.microsoft.com/office/drawing/2014/main" val="10001"/>
                  </a:ext>
                </a:extLst>
              </a:tr>
              <a:tr h="0">
                <a:tc>
                  <a:txBody>
                    <a:bodyPr/>
                    <a:lstStyle/>
                    <a:p>
                      <a:pPr algn="ctr"/>
                      <a:r>
                        <a:rPr kumimoji="1" lang="ja-JP" altLang="en-US" sz="1000" b="0" dirty="0"/>
                        <a:t>南西</a:t>
                      </a:r>
                      <a:r>
                        <a:rPr kumimoji="1" lang="en-US" altLang="ja-JP" sz="1000" b="0" dirty="0"/>
                        <a:t>-</a:t>
                      </a:r>
                      <a:r>
                        <a:rPr kumimoji="1" lang="ja-JP" altLang="en-US" sz="1000" b="0" dirty="0"/>
                        <a:t>北東</a:t>
                      </a:r>
                    </a:p>
                  </a:txBody>
                  <a:tcPr marL="36000" marR="36000"/>
                </a:tc>
                <a:tc>
                  <a:txBody>
                    <a:bodyPr/>
                    <a:lstStyle/>
                    <a:p>
                      <a:pPr algn="r" fontAlgn="ctr"/>
                      <a:r>
                        <a:rPr lang="en-US" altLang="ja-JP" sz="1000" b="0" i="0" u="none" strike="noStrike">
                          <a:solidFill>
                            <a:srgbClr val="000000"/>
                          </a:solidFill>
                          <a:effectLst/>
                          <a:latin typeface="ＭＳ Ｐゴシック"/>
                        </a:rPr>
                        <a:t>4.74 </a:t>
                      </a:r>
                    </a:p>
                  </a:txBody>
                  <a:tcPr marL="9525" marR="9525" marT="9525" marB="0" anchor="ctr"/>
                </a:tc>
                <a:tc>
                  <a:txBody>
                    <a:bodyPr/>
                    <a:lstStyle/>
                    <a:p>
                      <a:pPr algn="r" fontAlgn="ctr"/>
                      <a:r>
                        <a:rPr lang="en-US" altLang="ja-JP" sz="1000" b="0" i="0" u="none" strike="noStrike">
                          <a:solidFill>
                            <a:srgbClr val="000000"/>
                          </a:solidFill>
                          <a:effectLst/>
                          <a:latin typeface="ＭＳ Ｐゴシック"/>
                        </a:rPr>
                        <a:t>6.58 </a:t>
                      </a:r>
                    </a:p>
                  </a:txBody>
                  <a:tcPr marL="9525" marR="9525" marT="9525" marB="0" anchor="ctr"/>
                </a:tc>
                <a:tc>
                  <a:txBody>
                    <a:bodyPr/>
                    <a:lstStyle/>
                    <a:p>
                      <a:pPr algn="r" fontAlgn="ctr"/>
                      <a:r>
                        <a:rPr lang="en-US" altLang="ja-JP" sz="1000" b="0" i="0" u="none" strike="noStrike">
                          <a:solidFill>
                            <a:srgbClr val="000000"/>
                          </a:solidFill>
                          <a:effectLst/>
                          <a:latin typeface="ＭＳ Ｐゴシック"/>
                        </a:rPr>
                        <a:t>0.68 </a:t>
                      </a:r>
                    </a:p>
                  </a:txBody>
                  <a:tcPr marL="9525" marR="9525" marT="9525" marB="0" anchor="ctr"/>
                </a:tc>
                <a:tc>
                  <a:txBody>
                    <a:bodyPr/>
                    <a:lstStyle/>
                    <a:p>
                      <a:pPr algn="r" fontAlgn="ctr"/>
                      <a:r>
                        <a:rPr lang="en-US" altLang="ja-JP" sz="1000" b="0" i="0" u="none" strike="noStrike">
                          <a:solidFill>
                            <a:srgbClr val="000000"/>
                          </a:solidFill>
                          <a:effectLst/>
                          <a:latin typeface="ＭＳ Ｐゴシック"/>
                        </a:rPr>
                        <a:t>52%</a:t>
                      </a:r>
                    </a:p>
                  </a:txBody>
                  <a:tcPr marL="9525" marR="9525" marT="9525" marB="0" anchor="ctr"/>
                </a:tc>
                <a:extLst>
                  <a:ext uri="{0D108BD9-81ED-4DB2-BD59-A6C34878D82A}">
                    <a16:rowId xmlns:a16="http://schemas.microsoft.com/office/drawing/2014/main" val="10002"/>
                  </a:ext>
                </a:extLst>
              </a:tr>
              <a:tr h="0">
                <a:tc>
                  <a:txBody>
                    <a:bodyPr/>
                    <a:lstStyle/>
                    <a:p>
                      <a:pPr algn="ctr"/>
                      <a:r>
                        <a:rPr kumimoji="1" lang="ja-JP" altLang="en-US" sz="1000" b="0" dirty="0"/>
                        <a:t>南</a:t>
                      </a:r>
                      <a:r>
                        <a:rPr kumimoji="1" lang="en-US" altLang="ja-JP" sz="1000" b="0" dirty="0"/>
                        <a:t>-</a:t>
                      </a:r>
                      <a:r>
                        <a:rPr kumimoji="1" lang="ja-JP" altLang="en-US" sz="1000" b="0" dirty="0"/>
                        <a:t>北</a:t>
                      </a:r>
                    </a:p>
                  </a:txBody>
                  <a:tcPr marL="36000" marR="36000"/>
                </a:tc>
                <a:tc>
                  <a:txBody>
                    <a:bodyPr/>
                    <a:lstStyle/>
                    <a:p>
                      <a:pPr algn="r" fontAlgn="ctr"/>
                      <a:r>
                        <a:rPr lang="en-US" altLang="ja-JP" sz="1000" b="0" i="0" u="none" strike="noStrike">
                          <a:solidFill>
                            <a:srgbClr val="000000"/>
                          </a:solidFill>
                          <a:effectLst/>
                          <a:latin typeface="ＭＳ Ｐゴシック"/>
                        </a:rPr>
                        <a:t>4.24 </a:t>
                      </a:r>
                    </a:p>
                  </a:txBody>
                  <a:tcPr marL="9525" marR="9525" marT="9525" marB="0" anchor="ctr"/>
                </a:tc>
                <a:tc>
                  <a:txBody>
                    <a:bodyPr/>
                    <a:lstStyle/>
                    <a:p>
                      <a:pPr algn="r" fontAlgn="ctr"/>
                      <a:r>
                        <a:rPr lang="en-US" altLang="ja-JP" sz="1000" b="0" i="0" u="none" strike="noStrike">
                          <a:solidFill>
                            <a:srgbClr val="000000"/>
                          </a:solidFill>
                          <a:effectLst/>
                          <a:latin typeface="ＭＳ Ｐゴシック"/>
                        </a:rPr>
                        <a:t>3.47 </a:t>
                      </a:r>
                    </a:p>
                  </a:txBody>
                  <a:tcPr marL="9525" marR="9525" marT="9525" marB="0" anchor="ctr"/>
                </a:tc>
                <a:tc>
                  <a:txBody>
                    <a:bodyPr/>
                    <a:lstStyle/>
                    <a:p>
                      <a:pPr algn="r" fontAlgn="ctr"/>
                      <a:r>
                        <a:rPr lang="en-US" altLang="ja-JP" sz="1000" b="0" i="0" u="none" strike="noStrike">
                          <a:solidFill>
                            <a:srgbClr val="000000"/>
                          </a:solidFill>
                          <a:effectLst/>
                          <a:latin typeface="ＭＳ Ｐゴシック"/>
                        </a:rPr>
                        <a:t>0.61 </a:t>
                      </a:r>
                    </a:p>
                  </a:txBody>
                  <a:tcPr marL="9525" marR="9525" marT="9525" marB="0" anchor="ctr"/>
                </a:tc>
                <a:tc>
                  <a:txBody>
                    <a:bodyPr/>
                    <a:lstStyle/>
                    <a:p>
                      <a:pPr algn="r" fontAlgn="ctr"/>
                      <a:r>
                        <a:rPr lang="en-US" altLang="ja-JP" sz="1000" b="0" i="0" u="none" strike="noStrike">
                          <a:solidFill>
                            <a:srgbClr val="000000"/>
                          </a:solidFill>
                          <a:effectLst/>
                          <a:latin typeface="ＭＳ Ｐゴシック"/>
                        </a:rPr>
                        <a:t>51%</a:t>
                      </a:r>
                    </a:p>
                  </a:txBody>
                  <a:tcPr marL="9525" marR="9525" marT="9525" marB="0" anchor="ctr"/>
                </a:tc>
                <a:extLst>
                  <a:ext uri="{0D108BD9-81ED-4DB2-BD59-A6C34878D82A}">
                    <a16:rowId xmlns:a16="http://schemas.microsoft.com/office/drawing/2014/main" val="10003"/>
                  </a:ext>
                </a:extLst>
              </a:tr>
              <a:tr h="0">
                <a:tc>
                  <a:txBody>
                    <a:bodyPr/>
                    <a:lstStyle/>
                    <a:p>
                      <a:pPr algn="ctr"/>
                      <a:r>
                        <a:rPr kumimoji="1" lang="ja-JP" altLang="en-US" sz="1000" b="0" dirty="0"/>
                        <a:t>南東</a:t>
                      </a:r>
                      <a:r>
                        <a:rPr kumimoji="1" lang="en-US" altLang="ja-JP" sz="1000" b="0" dirty="0"/>
                        <a:t>-</a:t>
                      </a:r>
                      <a:r>
                        <a:rPr kumimoji="1" lang="ja-JP" altLang="en-US" sz="1000" b="0" dirty="0"/>
                        <a:t>北西</a:t>
                      </a:r>
                    </a:p>
                  </a:txBody>
                  <a:tcPr marL="36000" marR="36000"/>
                </a:tc>
                <a:tc>
                  <a:txBody>
                    <a:bodyPr/>
                    <a:lstStyle/>
                    <a:p>
                      <a:pPr algn="r" fontAlgn="ctr"/>
                      <a:r>
                        <a:rPr lang="en-US" altLang="ja-JP" sz="1000" b="0" i="0" u="none" strike="noStrike">
                          <a:solidFill>
                            <a:srgbClr val="000000"/>
                          </a:solidFill>
                          <a:effectLst/>
                          <a:latin typeface="ＭＳ Ｐゴシック"/>
                        </a:rPr>
                        <a:t>5.04 </a:t>
                      </a:r>
                    </a:p>
                  </a:txBody>
                  <a:tcPr marL="9525" marR="9525" marT="9525" marB="0" anchor="ctr"/>
                </a:tc>
                <a:tc>
                  <a:txBody>
                    <a:bodyPr/>
                    <a:lstStyle/>
                    <a:p>
                      <a:pPr algn="r" fontAlgn="ctr"/>
                      <a:r>
                        <a:rPr lang="en-US" altLang="ja-JP" sz="1000" b="0" i="0" u="none" strike="noStrike" dirty="0">
                          <a:solidFill>
                            <a:srgbClr val="000000"/>
                          </a:solidFill>
                          <a:effectLst/>
                          <a:latin typeface="ＭＳ Ｐゴシック"/>
                        </a:rPr>
                        <a:t>8.81 </a:t>
                      </a:r>
                    </a:p>
                  </a:txBody>
                  <a:tcPr marL="9525" marR="9525" marT="9525" marB="0" anchor="ctr"/>
                </a:tc>
                <a:tc>
                  <a:txBody>
                    <a:bodyPr/>
                    <a:lstStyle/>
                    <a:p>
                      <a:pPr algn="r" fontAlgn="ctr"/>
                      <a:r>
                        <a:rPr lang="en-US" altLang="ja-JP" sz="1000" b="0" i="0" u="none" strike="noStrike">
                          <a:solidFill>
                            <a:srgbClr val="000000"/>
                          </a:solidFill>
                          <a:effectLst/>
                          <a:latin typeface="ＭＳ Ｐゴシック"/>
                        </a:rPr>
                        <a:t>0.72 </a:t>
                      </a:r>
                    </a:p>
                  </a:txBody>
                  <a:tcPr marL="9525" marR="9525" marT="9525" marB="0" anchor="ctr"/>
                </a:tc>
                <a:tc>
                  <a:txBody>
                    <a:bodyPr/>
                    <a:lstStyle/>
                    <a:p>
                      <a:pPr algn="r" fontAlgn="ctr"/>
                      <a:r>
                        <a:rPr lang="en-US" altLang="ja-JP" sz="1000" b="0" i="0" u="none" strike="noStrike" dirty="0">
                          <a:solidFill>
                            <a:srgbClr val="000000"/>
                          </a:solidFill>
                          <a:effectLst/>
                          <a:latin typeface="ＭＳ Ｐゴシック"/>
                        </a:rPr>
                        <a:t>53%</a:t>
                      </a:r>
                    </a:p>
                  </a:txBody>
                  <a:tcPr marL="9525" marR="9525" marT="9525" marB="0" anchor="ctr"/>
                </a:tc>
                <a:extLst>
                  <a:ext uri="{0D108BD9-81ED-4DB2-BD59-A6C34878D82A}">
                    <a16:rowId xmlns:a16="http://schemas.microsoft.com/office/drawing/2014/main" val="10004"/>
                  </a:ext>
                </a:extLst>
              </a:tr>
            </a:tbl>
          </a:graphicData>
        </a:graphic>
      </p:graphicFrame>
      <p:sp>
        <p:nvSpPr>
          <p:cNvPr id="7" name="コンテンツ プレースホルダー 2">
            <a:extLst>
              <a:ext uri="{FF2B5EF4-FFF2-40B4-BE49-F238E27FC236}">
                <a16:creationId xmlns:a16="http://schemas.microsoft.com/office/drawing/2014/main" id="{309DEE61-6605-41F8-B615-77E23C91F08D}"/>
              </a:ext>
            </a:extLst>
          </p:cNvPr>
          <p:cNvSpPr txBox="1">
            <a:spLocks/>
          </p:cNvSpPr>
          <p:nvPr/>
        </p:nvSpPr>
        <p:spPr>
          <a:xfrm>
            <a:off x="899592" y="2049452"/>
            <a:ext cx="4320480" cy="4244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None/>
            </a:pPr>
            <a:r>
              <a:rPr lang="ja-JP" altLang="en-US" sz="2000" dirty="0">
                <a:latin typeface="HG丸ｺﾞｼｯｸM-PRO" panose="020F0600000000000000" pitchFamily="50" charset="-128"/>
                <a:ea typeface="HG丸ｺﾞｼｯｸM-PRO" panose="020F0600000000000000" pitchFamily="50" charset="-128"/>
              </a:rPr>
              <a:t>温暖地（東京）の密集市街地の例</a:t>
            </a:r>
          </a:p>
        </p:txBody>
      </p:sp>
      <p:pic>
        <p:nvPicPr>
          <p:cNvPr id="8" name="Picture 6" descr="\\GA-D510UD\musashisakai-office\社内情報\業務ドキュメント\プロジェクト\25年度地域の住宅生産技術\建物密度による方位係数の低減\map処理\処理済み\東京密集市街地3_0.bmp">
            <a:extLst>
              <a:ext uri="{FF2B5EF4-FFF2-40B4-BE49-F238E27FC236}">
                <a16:creationId xmlns:a16="http://schemas.microsoft.com/office/drawing/2014/main" id="{28E7EF21-7D3B-4D27-9886-84061C016F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2254187"/>
            <a:ext cx="1860032" cy="172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86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BBC0DC-FE68-475F-B979-F2035C4D422B}"/>
              </a:ext>
            </a:extLst>
          </p:cNvPr>
          <p:cNvSpPr>
            <a:spLocks noGrp="1"/>
          </p:cNvSpPr>
          <p:nvPr>
            <p:ph type="title"/>
          </p:nvPr>
        </p:nvSpPr>
        <p:spPr/>
        <p:txBody>
          <a:bodyPr/>
          <a:lstStyle/>
          <a:p>
            <a:r>
              <a:rPr kumimoji="1" lang="ja-JP" altLang="en-US" dirty="0"/>
              <a:t>地域建</a:t>
            </a:r>
            <a:r>
              <a:rPr kumimoji="1" lang="ja-JP" altLang="en-US" dirty="0" err="1"/>
              <a:t>ぺい</a:t>
            </a:r>
            <a:r>
              <a:rPr kumimoji="1" lang="ja-JP" altLang="en-US" dirty="0"/>
              <a:t>率と</a:t>
            </a:r>
            <a:r>
              <a:rPr lang="ja-JP" altLang="en-US" dirty="0"/>
              <a:t>平均隣棟距離</a:t>
            </a:r>
            <a:endParaRPr kumimoji="1" lang="ja-JP" altLang="en-US" dirty="0"/>
          </a:p>
        </p:txBody>
      </p:sp>
      <p:sp>
        <p:nvSpPr>
          <p:cNvPr id="3" name="コンテンツ プレースホルダー 2">
            <a:extLst>
              <a:ext uri="{FF2B5EF4-FFF2-40B4-BE49-F238E27FC236}">
                <a16:creationId xmlns:a16="http://schemas.microsoft.com/office/drawing/2014/main" id="{A675E701-86D5-4B17-9525-2DF0ECD1B777}"/>
              </a:ext>
            </a:extLst>
          </p:cNvPr>
          <p:cNvSpPr>
            <a:spLocks noGrp="1"/>
          </p:cNvSpPr>
          <p:nvPr>
            <p:ph idx="1"/>
          </p:nvPr>
        </p:nvSpPr>
        <p:spPr/>
        <p:txBody>
          <a:bodyPr/>
          <a:lstStyle/>
          <a:p>
            <a:r>
              <a:rPr kumimoji="1" lang="ja-JP" altLang="en-US" dirty="0"/>
              <a:t>日本における多くの地域では、郊外においても住宅は集落等で密集して建っている場合が多いので、概ね建</a:t>
            </a:r>
            <a:r>
              <a:rPr kumimoji="1" lang="ja-JP" altLang="en-US" dirty="0" err="1"/>
              <a:t>ぺい</a:t>
            </a:r>
            <a:r>
              <a:rPr kumimoji="1" lang="ja-JP" altLang="en-US" dirty="0"/>
              <a:t>率は</a:t>
            </a:r>
            <a:r>
              <a:rPr kumimoji="1" lang="en-US" altLang="ja-JP" dirty="0"/>
              <a:t>20</a:t>
            </a:r>
            <a:r>
              <a:rPr kumimoji="1" lang="ja-JP" altLang="en-US" dirty="0"/>
              <a:t>～</a:t>
            </a:r>
            <a:r>
              <a:rPr kumimoji="1" lang="en-US" altLang="ja-JP" dirty="0"/>
              <a:t>40%</a:t>
            </a:r>
            <a:r>
              <a:rPr kumimoji="1" lang="ja-JP" altLang="en-US" dirty="0"/>
              <a:t>程度となっている。</a:t>
            </a:r>
          </a:p>
        </p:txBody>
      </p:sp>
      <p:sp>
        <p:nvSpPr>
          <p:cNvPr id="4" name="スライド番号プレースホルダー 3">
            <a:extLst>
              <a:ext uri="{FF2B5EF4-FFF2-40B4-BE49-F238E27FC236}">
                <a16:creationId xmlns:a16="http://schemas.microsoft.com/office/drawing/2014/main" id="{FB90410E-C7A1-4E31-B099-45C569989AF2}"/>
              </a:ext>
            </a:extLst>
          </p:cNvPr>
          <p:cNvSpPr>
            <a:spLocks noGrp="1"/>
          </p:cNvSpPr>
          <p:nvPr>
            <p:ph type="sldNum" sz="quarter" idx="12"/>
          </p:nvPr>
        </p:nvSpPr>
        <p:spPr/>
        <p:txBody>
          <a:bodyPr/>
          <a:lstStyle/>
          <a:p>
            <a:fld id="{0D0C5014-32AD-4800-AC07-8380CC5634D9}" type="slidenum">
              <a:rPr lang="en-US" altLang="ja-JP" smtClean="0"/>
              <a:pPr/>
              <a:t>5</a:t>
            </a:fld>
            <a:endParaRPr lang="en-US" altLang="ja-JP"/>
          </a:p>
        </p:txBody>
      </p:sp>
      <p:pic>
        <p:nvPicPr>
          <p:cNvPr id="6" name="図 5">
            <a:extLst>
              <a:ext uri="{FF2B5EF4-FFF2-40B4-BE49-F238E27FC236}">
                <a16:creationId xmlns:a16="http://schemas.microsoft.com/office/drawing/2014/main" id="{A7422311-8288-4C04-9148-7B77AD356A9A}"/>
              </a:ext>
            </a:extLst>
          </p:cNvPr>
          <p:cNvPicPr>
            <a:picLocks noChangeAspect="1"/>
          </p:cNvPicPr>
          <p:nvPr/>
        </p:nvPicPr>
        <p:blipFill rotWithShape="1">
          <a:blip r:embed="rId2">
            <a:extLst>
              <a:ext uri="{28A0092B-C50C-407E-A947-70E740481C1C}">
                <a14:useLocalDpi xmlns:a14="http://schemas.microsoft.com/office/drawing/2010/main" val="0"/>
              </a:ext>
            </a:extLst>
          </a:blip>
          <a:srcRect t="1907"/>
          <a:stretch/>
        </p:blipFill>
        <p:spPr>
          <a:xfrm>
            <a:off x="539552" y="1862447"/>
            <a:ext cx="7964533" cy="3870809"/>
          </a:xfrm>
          <a:prstGeom prst="rect">
            <a:avLst/>
          </a:prstGeom>
        </p:spPr>
      </p:pic>
    </p:spTree>
    <p:extLst>
      <p:ext uri="{BB962C8B-B14F-4D97-AF65-F5344CB8AC3E}">
        <p14:creationId xmlns:p14="http://schemas.microsoft.com/office/powerpoint/2010/main" val="55723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19CFEB-B15C-4D54-8EF2-78821B014A6B}"/>
              </a:ext>
            </a:extLst>
          </p:cNvPr>
          <p:cNvSpPr>
            <a:spLocks noGrp="1"/>
          </p:cNvSpPr>
          <p:nvPr>
            <p:ph type="title"/>
          </p:nvPr>
        </p:nvSpPr>
        <p:spPr/>
        <p:txBody>
          <a:bodyPr/>
          <a:lstStyle/>
          <a:p>
            <a:r>
              <a:rPr lang="ja-JP" altLang="en-US" dirty="0"/>
              <a:t>東京密集地域における方位係数の試算例</a:t>
            </a:r>
            <a:endParaRPr kumimoji="1" lang="ja-JP" altLang="en-US" dirty="0"/>
          </a:p>
        </p:txBody>
      </p:sp>
      <p:sp>
        <p:nvSpPr>
          <p:cNvPr id="3" name="コンテンツ プレースホルダー 2">
            <a:extLst>
              <a:ext uri="{FF2B5EF4-FFF2-40B4-BE49-F238E27FC236}">
                <a16:creationId xmlns:a16="http://schemas.microsoft.com/office/drawing/2014/main" id="{0E4DE956-E733-402A-A965-2A94D60AA277}"/>
              </a:ext>
            </a:extLst>
          </p:cNvPr>
          <p:cNvSpPr>
            <a:spLocks noGrp="1"/>
          </p:cNvSpPr>
          <p:nvPr>
            <p:ph idx="1"/>
          </p:nvPr>
        </p:nvSpPr>
        <p:spPr/>
        <p:txBody>
          <a:bodyPr/>
          <a:lstStyle/>
          <a:p>
            <a:r>
              <a:rPr kumimoji="1" lang="ja-JP" altLang="en-US" dirty="0"/>
              <a:t>横軸に隣棟までの距離（ただしグラフ横軸では軒高で基準化してある）が長くなるにつれて、野中の一軒家を想定している現行省エネ基準の値に近づいていく。</a:t>
            </a:r>
          </a:p>
        </p:txBody>
      </p:sp>
      <p:sp>
        <p:nvSpPr>
          <p:cNvPr id="4" name="スライド番号プレースホルダー 3">
            <a:extLst>
              <a:ext uri="{FF2B5EF4-FFF2-40B4-BE49-F238E27FC236}">
                <a16:creationId xmlns:a16="http://schemas.microsoft.com/office/drawing/2014/main" id="{EFB223B5-BC7D-40C0-8C3F-CCCB575D4192}"/>
              </a:ext>
            </a:extLst>
          </p:cNvPr>
          <p:cNvSpPr>
            <a:spLocks noGrp="1"/>
          </p:cNvSpPr>
          <p:nvPr>
            <p:ph type="sldNum" sz="quarter" idx="12"/>
          </p:nvPr>
        </p:nvSpPr>
        <p:spPr/>
        <p:txBody>
          <a:bodyPr/>
          <a:lstStyle/>
          <a:p>
            <a:fld id="{0D0C5014-32AD-4800-AC07-8380CC5634D9}" type="slidenum">
              <a:rPr lang="en-US" altLang="ja-JP" smtClean="0"/>
              <a:pPr/>
              <a:t>6</a:t>
            </a:fld>
            <a:endParaRPr lang="en-US" altLang="ja-JP"/>
          </a:p>
        </p:txBody>
      </p:sp>
      <p:pic>
        <p:nvPicPr>
          <p:cNvPr id="5" name="Picture 2">
            <a:extLst>
              <a:ext uri="{FF2B5EF4-FFF2-40B4-BE49-F238E27FC236}">
                <a16:creationId xmlns:a16="http://schemas.microsoft.com/office/drawing/2014/main" id="{FC553580-73A8-4D80-84A2-31059976F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3" y="1988840"/>
            <a:ext cx="8262165"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62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06442-112B-49B2-AF85-6D080073BBF0}"/>
              </a:ext>
            </a:extLst>
          </p:cNvPr>
          <p:cNvSpPr>
            <a:spLocks noGrp="1"/>
          </p:cNvSpPr>
          <p:nvPr>
            <p:ph type="title"/>
          </p:nvPr>
        </p:nvSpPr>
        <p:spPr/>
        <p:txBody>
          <a:bodyPr/>
          <a:lstStyle/>
          <a:p>
            <a:r>
              <a:rPr lang="ja-JP" altLang="en-US" dirty="0"/>
              <a:t>モデル街区における隣棟影響の試算</a:t>
            </a:r>
            <a:endParaRPr kumimoji="1" lang="ja-JP" altLang="en-US" dirty="0"/>
          </a:p>
        </p:txBody>
      </p:sp>
      <p:sp>
        <p:nvSpPr>
          <p:cNvPr id="3" name="コンテンツ プレースホルダー 2">
            <a:extLst>
              <a:ext uri="{FF2B5EF4-FFF2-40B4-BE49-F238E27FC236}">
                <a16:creationId xmlns:a16="http://schemas.microsoft.com/office/drawing/2014/main" id="{223B0FAF-26B8-4FA0-A52B-D069E27F9059}"/>
              </a:ext>
            </a:extLst>
          </p:cNvPr>
          <p:cNvSpPr>
            <a:spLocks noGrp="1"/>
          </p:cNvSpPr>
          <p:nvPr>
            <p:ph idx="1"/>
          </p:nvPr>
        </p:nvSpPr>
        <p:spPr>
          <a:xfrm>
            <a:off x="457200" y="814675"/>
            <a:ext cx="8229600" cy="5906799"/>
          </a:xfrm>
        </p:spPr>
        <p:txBody>
          <a:bodyPr/>
          <a:lstStyle/>
          <a:p>
            <a:r>
              <a:rPr lang="ja-JP" altLang="en-US" dirty="0"/>
              <a:t>壁面の面外方向と面内方向の隣棟間隔を等しくとって隣棟が無い場合の期間日射量に対する隣棟がある場合の期間日射量の比（隣棟遮蔽係数という。）を算出した（下図は岡山の暖房期間の日射データによる例）。</a:t>
            </a:r>
            <a:endParaRPr lang="en-US" altLang="ja-JP" dirty="0"/>
          </a:p>
          <a:p>
            <a:r>
              <a:rPr lang="ja-JP" altLang="en-US" dirty="0"/>
              <a:t>比にすると、各方位で大きな違いはなく、例えば、隣地建物の軒高を</a:t>
            </a:r>
            <a:r>
              <a:rPr lang="en-US" altLang="ja-JP" dirty="0"/>
              <a:t>7m</a:t>
            </a:r>
            <a:r>
              <a:rPr lang="ja-JP" altLang="en-US" dirty="0"/>
              <a:t>と想定すれば、隣棟間隔７</a:t>
            </a:r>
            <a:r>
              <a:rPr lang="en-US" altLang="ja-JP" dirty="0"/>
              <a:t>m</a:t>
            </a:r>
            <a:r>
              <a:rPr lang="ja-JP" altLang="en-US" dirty="0"/>
              <a:t>で８割程度、３．５</a:t>
            </a:r>
            <a:r>
              <a:rPr lang="en-US" altLang="ja-JP" dirty="0"/>
              <a:t>m</a:t>
            </a:r>
            <a:r>
              <a:rPr lang="ja-JP" altLang="en-US" dirty="0"/>
              <a:t>では５割程度、１．４</a:t>
            </a:r>
            <a:r>
              <a:rPr lang="en-US" altLang="ja-JP" dirty="0"/>
              <a:t>m</a:t>
            </a:r>
            <a:r>
              <a:rPr lang="ja-JP" altLang="en-US" dirty="0"/>
              <a:t>では２割程度まで、暖房期間日射量が減少していることが見て取れる。</a:t>
            </a:r>
          </a:p>
          <a:p>
            <a:endParaRPr lang="ja-JP" altLang="en-US" dirty="0"/>
          </a:p>
          <a:p>
            <a:endParaRPr kumimoji="1" lang="ja-JP" altLang="en-US" dirty="0"/>
          </a:p>
        </p:txBody>
      </p:sp>
      <p:sp>
        <p:nvSpPr>
          <p:cNvPr id="4" name="スライド番号プレースホルダー 3">
            <a:extLst>
              <a:ext uri="{FF2B5EF4-FFF2-40B4-BE49-F238E27FC236}">
                <a16:creationId xmlns:a16="http://schemas.microsoft.com/office/drawing/2014/main" id="{F2DD5534-DF3F-4F95-A7C8-AADC8F50E4CE}"/>
              </a:ext>
            </a:extLst>
          </p:cNvPr>
          <p:cNvSpPr>
            <a:spLocks noGrp="1"/>
          </p:cNvSpPr>
          <p:nvPr>
            <p:ph type="sldNum" sz="quarter" idx="12"/>
          </p:nvPr>
        </p:nvSpPr>
        <p:spPr/>
        <p:txBody>
          <a:bodyPr/>
          <a:lstStyle/>
          <a:p>
            <a:fld id="{0D0C5014-32AD-4800-AC07-8380CC5634D9}" type="slidenum">
              <a:rPr lang="en-US" altLang="ja-JP" smtClean="0"/>
              <a:pPr/>
              <a:t>7</a:t>
            </a:fld>
            <a:endParaRPr lang="en-US" altLang="ja-JP"/>
          </a:p>
        </p:txBody>
      </p:sp>
      <p:pic>
        <p:nvPicPr>
          <p:cNvPr id="6" name="Picture 2">
            <a:extLst>
              <a:ext uri="{FF2B5EF4-FFF2-40B4-BE49-F238E27FC236}">
                <a16:creationId xmlns:a16="http://schemas.microsoft.com/office/drawing/2014/main" id="{429B3B76-1E13-4119-B111-D14708D238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347169"/>
            <a:ext cx="5540375"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コンテンツ プレースホルダー 2">
            <a:extLst>
              <a:ext uri="{FF2B5EF4-FFF2-40B4-BE49-F238E27FC236}">
                <a16:creationId xmlns:a16="http://schemas.microsoft.com/office/drawing/2014/main" id="{DEB00E83-CB2D-466D-8841-9422927AF491}"/>
              </a:ext>
            </a:extLst>
          </p:cNvPr>
          <p:cNvSpPr txBox="1">
            <a:spLocks/>
          </p:cNvSpPr>
          <p:nvPr/>
        </p:nvSpPr>
        <p:spPr>
          <a:xfrm>
            <a:off x="5796136" y="4984721"/>
            <a:ext cx="3449576" cy="14159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None/>
            </a:pPr>
            <a:r>
              <a:rPr lang="ja-JP" altLang="en-US" sz="2000" dirty="0">
                <a:latin typeface="HG丸ｺﾞｼｯｸM-PRO" panose="020F0600000000000000" pitchFamily="50" charset="-128"/>
                <a:ea typeface="HG丸ｺﾞｼｯｸM-PRO" panose="020F0600000000000000" pitchFamily="50" charset="-128"/>
              </a:rPr>
              <a:t>横軸：建物高さで</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　　　規準化した隣棟間隔</a:t>
            </a:r>
            <a:endParaRPr lang="en-US" altLang="ja-JP" sz="2000" dirty="0">
              <a:latin typeface="HG丸ｺﾞｼｯｸM-PRO" panose="020F0600000000000000" pitchFamily="50" charset="-128"/>
              <a:ea typeface="HG丸ｺﾞｼｯｸM-PRO" panose="020F0600000000000000" pitchFamily="50" charset="-128"/>
            </a:endParaRPr>
          </a:p>
          <a:p>
            <a:pPr marL="0" indent="0" fontAlgn="auto">
              <a:spcAft>
                <a:spcPts val="0"/>
              </a:spcAft>
              <a:buNone/>
            </a:pPr>
            <a:r>
              <a:rPr lang="ja-JP" altLang="en-US" sz="2000" dirty="0">
                <a:latin typeface="HG丸ｺﾞｼｯｸM-PRO" panose="020F0600000000000000" pitchFamily="50" charset="-128"/>
                <a:ea typeface="HG丸ｺﾞｼｯｸM-PRO" panose="020F0600000000000000" pitchFamily="50" charset="-128"/>
              </a:rPr>
              <a:t>縦軸：隣棟遮蔽係数</a:t>
            </a:r>
          </a:p>
        </p:txBody>
      </p:sp>
    </p:spTree>
    <p:extLst>
      <p:ext uri="{BB962C8B-B14F-4D97-AF65-F5344CB8AC3E}">
        <p14:creationId xmlns:p14="http://schemas.microsoft.com/office/powerpoint/2010/main" val="104962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F606C-E056-412E-965C-872014C7C8B7}"/>
              </a:ext>
            </a:extLst>
          </p:cNvPr>
          <p:cNvSpPr>
            <a:spLocks noGrp="1"/>
          </p:cNvSpPr>
          <p:nvPr>
            <p:ph type="title"/>
          </p:nvPr>
        </p:nvSpPr>
        <p:spPr/>
        <p:txBody>
          <a:bodyPr/>
          <a:lstStyle/>
          <a:p>
            <a:r>
              <a:rPr kumimoji="1" lang="ja-JP" altLang="en-US" dirty="0"/>
              <a:t>区域建</a:t>
            </a:r>
            <a:r>
              <a:rPr kumimoji="1" lang="ja-JP" altLang="en-US" dirty="0" err="1"/>
              <a:t>ぺい</a:t>
            </a:r>
            <a:r>
              <a:rPr kumimoji="1" lang="ja-JP" altLang="en-US" dirty="0"/>
              <a:t>率と隣棟遮蔽係数との関係</a:t>
            </a:r>
          </a:p>
        </p:txBody>
      </p:sp>
      <p:pic>
        <p:nvPicPr>
          <p:cNvPr id="6" name="コンテンツ プレースホルダー 5">
            <a:extLst>
              <a:ext uri="{FF2B5EF4-FFF2-40B4-BE49-F238E27FC236}">
                <a16:creationId xmlns:a16="http://schemas.microsoft.com/office/drawing/2014/main" id="{8C72D949-3AC4-4B27-91AD-BB7C2EC3C3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987" b="2806"/>
          <a:stretch/>
        </p:blipFill>
        <p:spPr>
          <a:xfrm>
            <a:off x="231821" y="692696"/>
            <a:ext cx="6382159" cy="2439854"/>
          </a:xfrm>
        </p:spPr>
      </p:pic>
      <p:sp>
        <p:nvSpPr>
          <p:cNvPr id="4" name="スライド番号プレースホルダー 3">
            <a:extLst>
              <a:ext uri="{FF2B5EF4-FFF2-40B4-BE49-F238E27FC236}">
                <a16:creationId xmlns:a16="http://schemas.microsoft.com/office/drawing/2014/main" id="{3D7DDD6E-7568-43C7-AE3E-5B580555DE13}"/>
              </a:ext>
            </a:extLst>
          </p:cNvPr>
          <p:cNvSpPr>
            <a:spLocks noGrp="1"/>
          </p:cNvSpPr>
          <p:nvPr>
            <p:ph type="sldNum" sz="quarter" idx="12"/>
          </p:nvPr>
        </p:nvSpPr>
        <p:spPr/>
        <p:txBody>
          <a:bodyPr/>
          <a:lstStyle/>
          <a:p>
            <a:fld id="{0D0C5014-32AD-4800-AC07-8380CC5634D9}" type="slidenum">
              <a:rPr lang="en-US" altLang="ja-JP" smtClean="0"/>
              <a:pPr/>
              <a:t>8</a:t>
            </a:fld>
            <a:endParaRPr lang="en-US" altLang="ja-JP"/>
          </a:p>
        </p:txBody>
      </p:sp>
      <p:sp>
        <p:nvSpPr>
          <p:cNvPr id="7" name="コンテンツ プレースホルダー 2">
            <a:extLst>
              <a:ext uri="{FF2B5EF4-FFF2-40B4-BE49-F238E27FC236}">
                <a16:creationId xmlns:a16="http://schemas.microsoft.com/office/drawing/2014/main" id="{A5727980-E56B-465D-8F01-9601F9DC8893}"/>
              </a:ext>
            </a:extLst>
          </p:cNvPr>
          <p:cNvSpPr txBox="1">
            <a:spLocks/>
          </p:cNvSpPr>
          <p:nvPr/>
        </p:nvSpPr>
        <p:spPr>
          <a:xfrm>
            <a:off x="6619124" y="2330069"/>
            <a:ext cx="3449576"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None/>
            </a:pPr>
            <a:r>
              <a:rPr lang="ja-JP" altLang="en-US" sz="2000" dirty="0">
                <a:latin typeface="HG丸ｺﾞｼｯｸM-PRO" panose="020F0600000000000000" pitchFamily="50" charset="-128"/>
                <a:ea typeface="HG丸ｺﾞｼｯｸM-PRO" panose="020F0600000000000000" pitchFamily="50" charset="-128"/>
              </a:rPr>
              <a:t>横軸：区域建</a:t>
            </a:r>
            <a:r>
              <a:rPr lang="ja-JP" altLang="en-US" sz="2000" dirty="0" err="1">
                <a:latin typeface="HG丸ｺﾞｼｯｸM-PRO" panose="020F0600000000000000" pitchFamily="50" charset="-128"/>
                <a:ea typeface="HG丸ｺﾞｼｯｸM-PRO" panose="020F0600000000000000" pitchFamily="50" charset="-128"/>
              </a:rPr>
              <a:t>ぺい</a:t>
            </a:r>
            <a:r>
              <a:rPr lang="ja-JP" altLang="en-US" sz="2000" dirty="0">
                <a:latin typeface="HG丸ｺﾞｼｯｸM-PRO" panose="020F0600000000000000" pitchFamily="50" charset="-128"/>
                <a:ea typeface="HG丸ｺﾞｼｯｸM-PRO" panose="020F0600000000000000" pitchFamily="50" charset="-128"/>
              </a:rPr>
              <a:t>率</a:t>
            </a:r>
            <a:endParaRPr lang="en-US" altLang="ja-JP" sz="2000" dirty="0">
              <a:latin typeface="HG丸ｺﾞｼｯｸM-PRO" panose="020F0600000000000000" pitchFamily="50" charset="-128"/>
              <a:ea typeface="HG丸ｺﾞｼｯｸM-PRO" panose="020F0600000000000000" pitchFamily="50" charset="-128"/>
            </a:endParaRPr>
          </a:p>
          <a:p>
            <a:pPr marL="0" indent="0" fontAlgn="auto">
              <a:spcAft>
                <a:spcPts val="0"/>
              </a:spcAft>
              <a:buNone/>
            </a:pPr>
            <a:r>
              <a:rPr lang="ja-JP" altLang="en-US" sz="2000" dirty="0">
                <a:latin typeface="HG丸ｺﾞｼｯｸM-PRO" panose="020F0600000000000000" pitchFamily="50" charset="-128"/>
                <a:ea typeface="HG丸ｺﾞｼｯｸM-PRO" panose="020F0600000000000000" pitchFamily="50" charset="-128"/>
              </a:rPr>
              <a:t>縦軸：隣棟遮蔽係数</a:t>
            </a:r>
          </a:p>
        </p:txBody>
      </p:sp>
      <p:pic>
        <p:nvPicPr>
          <p:cNvPr id="9" name="図 8">
            <a:extLst>
              <a:ext uri="{FF2B5EF4-FFF2-40B4-BE49-F238E27FC236}">
                <a16:creationId xmlns:a16="http://schemas.microsoft.com/office/drawing/2014/main" id="{A780692A-93D1-4DB6-824F-AC773B0D9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356992"/>
            <a:ext cx="6843566" cy="2668223"/>
          </a:xfrm>
          <a:prstGeom prst="rect">
            <a:avLst/>
          </a:prstGeom>
        </p:spPr>
      </p:pic>
      <p:sp>
        <p:nvSpPr>
          <p:cNvPr id="10" name="コンテンツ プレースホルダー 2">
            <a:extLst>
              <a:ext uri="{FF2B5EF4-FFF2-40B4-BE49-F238E27FC236}">
                <a16:creationId xmlns:a16="http://schemas.microsoft.com/office/drawing/2014/main" id="{BB5A9C84-023A-4036-972A-37ED96E833A4}"/>
              </a:ext>
            </a:extLst>
          </p:cNvPr>
          <p:cNvSpPr txBox="1">
            <a:spLocks/>
          </p:cNvSpPr>
          <p:nvPr/>
        </p:nvSpPr>
        <p:spPr>
          <a:xfrm>
            <a:off x="323528" y="5969643"/>
            <a:ext cx="8208912"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None/>
            </a:pPr>
            <a:r>
              <a:rPr lang="ja-JP" altLang="en-US" sz="2000" dirty="0">
                <a:latin typeface="HG丸ｺﾞｼｯｸM-PRO" panose="020F0600000000000000" pitchFamily="50" charset="-128"/>
                <a:ea typeface="HG丸ｺﾞｼｯｸM-PRO" panose="020F0600000000000000" pitchFamily="50" charset="-128"/>
              </a:rPr>
              <a:t>自立循環型住宅への設計ガイドラインにおいては、「密集していない都市部」として、</a:t>
            </a:r>
            <a:r>
              <a:rPr lang="en-US" altLang="ja-JP" sz="2000" dirty="0">
                <a:latin typeface="HG丸ｺﾞｼｯｸM-PRO" panose="020F0600000000000000" pitchFamily="50" charset="-128"/>
                <a:ea typeface="HG丸ｺﾞｼｯｸM-PRO" panose="020F0600000000000000" pitchFamily="50" charset="-128"/>
              </a:rPr>
              <a:t>0.83</a:t>
            </a:r>
            <a:r>
              <a:rPr lang="ja-JP" altLang="en-US" sz="2000" dirty="0">
                <a:latin typeface="HG丸ｺﾞｼｯｸM-PRO" panose="020F0600000000000000" pitchFamily="50" charset="-128"/>
                <a:ea typeface="HG丸ｺﾞｼｯｸM-PRO" panose="020F0600000000000000" pitchFamily="50" charset="-128"/>
              </a:rPr>
              <a:t>としている。</a:t>
            </a:r>
          </a:p>
        </p:txBody>
      </p:sp>
    </p:spTree>
    <p:extLst>
      <p:ext uri="{BB962C8B-B14F-4D97-AF65-F5344CB8AC3E}">
        <p14:creationId xmlns:p14="http://schemas.microsoft.com/office/powerpoint/2010/main" val="319752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88BAB-628E-4128-8479-6C486977F266}"/>
              </a:ext>
            </a:extLst>
          </p:cNvPr>
          <p:cNvSpPr>
            <a:spLocks noGrp="1"/>
          </p:cNvSpPr>
          <p:nvPr>
            <p:ph type="title"/>
          </p:nvPr>
        </p:nvSpPr>
        <p:spPr/>
        <p:txBody>
          <a:bodyPr/>
          <a:lstStyle/>
          <a:p>
            <a:endParaRPr kumimoji="1" lang="ja-JP" altLang="en-US"/>
          </a:p>
        </p:txBody>
      </p:sp>
      <p:pic>
        <p:nvPicPr>
          <p:cNvPr id="6" name="コンテンツ プレースホルダー 5">
            <a:extLst>
              <a:ext uri="{FF2B5EF4-FFF2-40B4-BE49-F238E27FC236}">
                <a16:creationId xmlns:a16="http://schemas.microsoft.com/office/drawing/2014/main" id="{7B8B9BD3-B5E2-45B0-95F4-6E00EC1ECE7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8151" y="764704"/>
            <a:ext cx="5039953" cy="3598809"/>
          </a:xfrm>
        </p:spPr>
      </p:pic>
      <p:sp>
        <p:nvSpPr>
          <p:cNvPr id="4" name="スライド番号プレースホルダー 3">
            <a:extLst>
              <a:ext uri="{FF2B5EF4-FFF2-40B4-BE49-F238E27FC236}">
                <a16:creationId xmlns:a16="http://schemas.microsoft.com/office/drawing/2014/main" id="{418740C3-4A46-4C44-A0F6-E236337FEB72}"/>
              </a:ext>
            </a:extLst>
          </p:cNvPr>
          <p:cNvSpPr>
            <a:spLocks noGrp="1"/>
          </p:cNvSpPr>
          <p:nvPr>
            <p:ph type="sldNum" sz="quarter" idx="12"/>
          </p:nvPr>
        </p:nvSpPr>
        <p:spPr/>
        <p:txBody>
          <a:bodyPr/>
          <a:lstStyle/>
          <a:p>
            <a:fld id="{0D0C5014-32AD-4800-AC07-8380CC5634D9}" type="slidenum">
              <a:rPr lang="en-US" altLang="ja-JP" smtClean="0"/>
              <a:pPr/>
              <a:t>9</a:t>
            </a:fld>
            <a:endParaRPr lang="en-US" altLang="ja-JP"/>
          </a:p>
        </p:txBody>
      </p:sp>
      <p:pic>
        <p:nvPicPr>
          <p:cNvPr id="8" name="図 7">
            <a:extLst>
              <a:ext uri="{FF2B5EF4-FFF2-40B4-BE49-F238E27FC236}">
                <a16:creationId xmlns:a16="http://schemas.microsoft.com/office/drawing/2014/main" id="{AB38EE0F-495C-4418-844E-E12FE0A9B7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492" y="4508353"/>
            <a:ext cx="4926604" cy="2266966"/>
          </a:xfrm>
          <a:prstGeom prst="rect">
            <a:avLst/>
          </a:prstGeom>
        </p:spPr>
      </p:pic>
      <p:pic>
        <p:nvPicPr>
          <p:cNvPr id="10" name="図 9">
            <a:extLst>
              <a:ext uri="{FF2B5EF4-FFF2-40B4-BE49-F238E27FC236}">
                <a16:creationId xmlns:a16="http://schemas.microsoft.com/office/drawing/2014/main" id="{8E6C569F-F75E-425B-8B25-071AC2514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2396" y="4509120"/>
            <a:ext cx="1942911" cy="1482570"/>
          </a:xfrm>
          <a:prstGeom prst="rect">
            <a:avLst/>
          </a:prstGeom>
        </p:spPr>
      </p:pic>
    </p:spTree>
    <p:extLst>
      <p:ext uri="{BB962C8B-B14F-4D97-AF65-F5344CB8AC3E}">
        <p14:creationId xmlns:p14="http://schemas.microsoft.com/office/powerpoint/2010/main" val="2031569355"/>
      </p:ext>
    </p:extLst>
  </p:cSld>
  <p:clrMapOvr>
    <a:masterClrMapping/>
  </p:clrMapOvr>
</p:sld>
</file>

<file path=ppt/theme/theme1.xml><?xml version="1.0" encoding="utf-8"?>
<a:theme xmlns:a="http://schemas.openxmlformats.org/drawingml/2006/main" name="hisashi_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3" id="{8C19D753-FB0B-4488-A127-ABB1E4A03A9A}" vid="{907CD2D0-1E2C-4139-96A9-91EEC82C30E5}"/>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hisashi_プレゼン</Template>
  <TotalTime>1646</TotalTime>
  <Words>450</Words>
  <Application>Microsoft Office PowerPoint</Application>
  <PresentationFormat>画面に合わせる (4:3)</PresentationFormat>
  <Paragraphs>69</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HG丸ｺﾞｼｯｸM-PRO</vt:lpstr>
      <vt:lpstr>ＭＳ Ｐゴシック</vt:lpstr>
      <vt:lpstr>ＭＳ Ｐ明朝</vt:lpstr>
      <vt:lpstr>Arial</vt:lpstr>
      <vt:lpstr>Calibri</vt:lpstr>
      <vt:lpstr>hisashi_Presentation</vt:lpstr>
      <vt:lpstr>建物周囲状況を勘案した 日射熱取得の計算について</vt:lpstr>
      <vt:lpstr>日射による熱取得の計算</vt:lpstr>
      <vt:lpstr>隣戸の影響による方位係数の減少</vt:lpstr>
      <vt:lpstr>方位係数を算出するにあたっての前提</vt:lpstr>
      <vt:lpstr>地域建ぺい率と平均隣棟距離</vt:lpstr>
      <vt:lpstr>東京密集地域における方位係数の試算例</vt:lpstr>
      <vt:lpstr>モデル街区における隣棟影響の試算</vt:lpstr>
      <vt:lpstr>区域建ぺい率と隣棟遮蔽係数との関係</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Hisashi MIURA</dc:creator>
  <cp:lastModifiedBy>MIURA Hisashi</cp:lastModifiedBy>
  <cp:revision>7</cp:revision>
  <dcterms:created xsi:type="dcterms:W3CDTF">2016-09-15T07:06:55Z</dcterms:created>
  <dcterms:modified xsi:type="dcterms:W3CDTF">2018-09-26T14:06:45Z</dcterms:modified>
</cp:coreProperties>
</file>