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8"/>
  </p:notesMasterIdLst>
  <p:sldIdLst>
    <p:sldId id="330" r:id="rId3"/>
    <p:sldId id="643" r:id="rId4"/>
    <p:sldId id="651" r:id="rId5"/>
    <p:sldId id="652" r:id="rId6"/>
    <p:sldId id="653" r:id="rId7"/>
    <p:sldId id="654" r:id="rId8"/>
    <p:sldId id="655" r:id="rId9"/>
    <p:sldId id="645" r:id="rId10"/>
    <p:sldId id="658" r:id="rId11"/>
    <p:sldId id="646" r:id="rId12"/>
    <p:sldId id="647" r:id="rId13"/>
    <p:sldId id="648" r:id="rId14"/>
    <p:sldId id="650" r:id="rId15"/>
    <p:sldId id="659" r:id="rId16"/>
    <p:sldId id="660" r:id="rId17"/>
    <p:sldId id="661" r:id="rId18"/>
    <p:sldId id="662" r:id="rId19"/>
    <p:sldId id="663" r:id="rId20"/>
    <p:sldId id="664" r:id="rId21"/>
    <p:sldId id="665" r:id="rId22"/>
    <p:sldId id="666" r:id="rId23"/>
    <p:sldId id="667" r:id="rId24"/>
    <p:sldId id="668" r:id="rId25"/>
    <p:sldId id="669" r:id="rId26"/>
    <p:sldId id="670" r:id="rId27"/>
    <p:sldId id="671" r:id="rId28"/>
    <p:sldId id="672" r:id="rId29"/>
    <p:sldId id="673" r:id="rId30"/>
    <p:sldId id="674" r:id="rId31"/>
    <p:sldId id="675" r:id="rId32"/>
    <p:sldId id="676" r:id="rId33"/>
    <p:sldId id="678" r:id="rId34"/>
    <p:sldId id="679" r:id="rId35"/>
    <p:sldId id="680" r:id="rId36"/>
    <p:sldId id="681" r:id="rId37"/>
  </p:sldIdLst>
  <p:sldSz cx="9144000" cy="5143500" type="screen16x9"/>
  <p:notesSz cx="6807200" cy="9939338"/>
  <p:embeddedFontLst>
    <p:embeddedFont>
      <p:font typeface="Libre Franklin" panose="00000500000000000000" charset="0"/>
      <p:regular r:id="rId39"/>
      <p:bold r:id="rId40"/>
      <p:italic r:id="rId41"/>
      <p:boldItalic r:id="rId42"/>
    </p:embeddedFont>
    <p:embeddedFont>
      <p:font typeface="Meiryo UI" panose="020B0604030504040204" pitchFamily="50" charset="-128"/>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CC33"/>
    <a:srgbClr val="CC00FF"/>
    <a:srgbClr val="0066FF"/>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99770" autoAdjust="0"/>
  </p:normalViewPr>
  <p:slideViewPr>
    <p:cSldViewPr snapToGrid="0">
      <p:cViewPr varScale="1">
        <p:scale>
          <a:sx n="96" d="100"/>
          <a:sy n="96" d="100"/>
        </p:scale>
        <p:origin x="708" y="90"/>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0720" y="4721186"/>
            <a:ext cx="5445760" cy="4472702"/>
          </a:xfrm>
          <a:prstGeom prst="rect">
            <a:avLst/>
          </a:prstGeom>
          <a:noFill/>
          <a:ln>
            <a:noFill/>
          </a:ln>
        </p:spPr>
        <p:txBody>
          <a:bodyPr spcFirstLastPara="1" wrap="square" lIns="91419" tIns="91419" rIns="91419" bIns="91419"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8561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4503d88c5_2_84: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36" name="Google Shape;136;g64503d88c5_2_84: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4503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239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547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4275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661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35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9545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346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0193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4560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0824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2987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3285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8429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0697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212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462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470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4240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6350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4082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643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5722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7366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61853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4449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30994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87209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8129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0028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4900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455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5396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6167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4503d88c5_2_95:notes"/>
          <p:cNvSpPr txBox="1">
            <a:spLocks noGrp="1"/>
          </p:cNvSpPr>
          <p:nvPr>
            <p:ph type="body" idx="1"/>
          </p:nvPr>
        </p:nvSpPr>
        <p:spPr>
          <a:xfrm>
            <a:off x="680720" y="4721186"/>
            <a:ext cx="5445760" cy="4472702"/>
          </a:xfrm>
          <a:prstGeom prst="rect">
            <a:avLst/>
          </a:prstGeom>
        </p:spPr>
        <p:txBody>
          <a:bodyPr spcFirstLastPara="1" wrap="square" lIns="91419" tIns="91419" rIns="91419" bIns="91419" anchor="t" anchorCtr="0">
            <a:noAutofit/>
          </a:bodyPr>
          <a:lstStyle/>
          <a:p>
            <a:pPr marL="0" indent="0">
              <a:buNone/>
            </a:pPr>
            <a:endParaRPr dirty="0"/>
          </a:p>
        </p:txBody>
      </p:sp>
      <p:sp>
        <p:nvSpPr>
          <p:cNvPr id="148" name="Google Shape;148;g64503d88c5_2_95: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29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1028700" y="514350"/>
            <a:ext cx="7200900" cy="1114425"/>
          </a:xfrm>
          <a:prstGeom prst="rect">
            <a:avLst/>
          </a:prstGeom>
          <a:noFill/>
          <a:ln>
            <a:noFill/>
          </a:ln>
        </p:spPr>
        <p:txBody>
          <a:bodyPr spcFirstLastPara="1" wrap="square" lIns="68575" tIns="34275" rIns="68575" bIns="34275" anchor="t" anchorCtr="0">
            <a:noAutofit/>
          </a:bodyPr>
          <a:lstStyle>
            <a:lvl1pPr lvl="0" algn="l">
              <a:lnSpc>
                <a:spcPct val="89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4" name="Google Shape;124;p23"/>
          <p:cNvSpPr txBox="1">
            <a:spLocks noGrp="1"/>
          </p:cNvSpPr>
          <p:nvPr>
            <p:ph type="body" idx="1"/>
          </p:nvPr>
        </p:nvSpPr>
        <p:spPr>
          <a:xfrm rot="5400000">
            <a:off x="3289697" y="-539353"/>
            <a:ext cx="2678906" cy="7200900"/>
          </a:xfrm>
          <a:prstGeom prst="rect">
            <a:avLst/>
          </a:prstGeom>
          <a:noFill/>
          <a:ln>
            <a:noFill/>
          </a:ln>
        </p:spPr>
        <p:txBody>
          <a:bodyPr spcFirstLastPara="1" wrap="square" lIns="68575" tIns="34275" rIns="68575" bIns="34275" anchor="t" anchorCtr="0">
            <a:noAutofit/>
          </a:bodyPr>
          <a:lstStyle>
            <a:lvl1pPr marL="457200" lvl="0" indent="-317500" algn="l">
              <a:lnSpc>
                <a:spcPct val="94000"/>
              </a:lnSpc>
              <a:spcBef>
                <a:spcPts val="800"/>
              </a:spcBef>
              <a:spcAft>
                <a:spcPts val="0"/>
              </a:spcAft>
              <a:buClr>
                <a:schemeClr val="dk2"/>
              </a:buClr>
              <a:buSzPts val="1400"/>
              <a:buChar char="■"/>
              <a:defRPr/>
            </a:lvl1pPr>
            <a:lvl2pPr marL="914400" lvl="1" indent="-317500" algn="l">
              <a:lnSpc>
                <a:spcPct val="94000"/>
              </a:lnSpc>
              <a:spcBef>
                <a:spcPts val="400"/>
              </a:spcBef>
              <a:spcAft>
                <a:spcPts val="0"/>
              </a:spcAft>
              <a:buClr>
                <a:schemeClr val="dk2"/>
              </a:buClr>
              <a:buSzPts val="1400"/>
              <a:buChar char="–"/>
              <a:defRPr/>
            </a:lvl2pPr>
            <a:lvl3pPr marL="1371600" lvl="2" indent="-317500" algn="l">
              <a:lnSpc>
                <a:spcPct val="94000"/>
              </a:lnSpc>
              <a:spcBef>
                <a:spcPts val="400"/>
              </a:spcBef>
              <a:spcAft>
                <a:spcPts val="0"/>
              </a:spcAft>
              <a:buClr>
                <a:schemeClr val="dk2"/>
              </a:buClr>
              <a:buSzPts val="1400"/>
              <a:buChar char="■"/>
              <a:defRPr/>
            </a:lvl3pPr>
            <a:lvl4pPr marL="1828800" lvl="3" indent="-317500" algn="l">
              <a:lnSpc>
                <a:spcPct val="94000"/>
              </a:lnSpc>
              <a:spcBef>
                <a:spcPts val="400"/>
              </a:spcBef>
              <a:spcAft>
                <a:spcPts val="0"/>
              </a:spcAft>
              <a:buClr>
                <a:schemeClr val="dk2"/>
              </a:buClr>
              <a:buSzPts val="1400"/>
              <a:buChar char="–"/>
              <a:defRPr/>
            </a:lvl4pPr>
            <a:lvl5pPr marL="2286000" lvl="4" indent="-317500" algn="l">
              <a:lnSpc>
                <a:spcPct val="94000"/>
              </a:lnSpc>
              <a:spcBef>
                <a:spcPts val="400"/>
              </a:spcBef>
              <a:spcAft>
                <a:spcPts val="0"/>
              </a:spcAft>
              <a:buClr>
                <a:schemeClr val="dk2"/>
              </a:buClr>
              <a:buSzPts val="1400"/>
              <a:buChar char="■"/>
              <a:defRPr/>
            </a:lvl5pPr>
            <a:lvl6pPr marL="2743200" lvl="5" indent="-317500" algn="l">
              <a:lnSpc>
                <a:spcPct val="94000"/>
              </a:lnSpc>
              <a:spcBef>
                <a:spcPts val="400"/>
              </a:spcBef>
              <a:spcAft>
                <a:spcPts val="0"/>
              </a:spcAft>
              <a:buClr>
                <a:schemeClr val="dk2"/>
              </a:buClr>
              <a:buSzPts val="1400"/>
              <a:buChar char="–"/>
              <a:defRPr/>
            </a:lvl6pPr>
            <a:lvl7pPr marL="3200400" lvl="6" indent="-317500" algn="l">
              <a:lnSpc>
                <a:spcPct val="94000"/>
              </a:lnSpc>
              <a:spcBef>
                <a:spcPts val="400"/>
              </a:spcBef>
              <a:spcAft>
                <a:spcPts val="0"/>
              </a:spcAft>
              <a:buClr>
                <a:schemeClr val="dk2"/>
              </a:buClr>
              <a:buSzPts val="1400"/>
              <a:buChar char="■"/>
              <a:defRPr/>
            </a:lvl7pPr>
            <a:lvl8pPr marL="3657600" lvl="7" indent="-317500" algn="l">
              <a:lnSpc>
                <a:spcPct val="94000"/>
              </a:lnSpc>
              <a:spcBef>
                <a:spcPts val="400"/>
              </a:spcBef>
              <a:spcAft>
                <a:spcPts val="0"/>
              </a:spcAft>
              <a:buClr>
                <a:schemeClr val="dk2"/>
              </a:buClr>
              <a:buSzPts val="1400"/>
              <a:buChar char="–"/>
              <a:defRPr/>
            </a:lvl8pPr>
            <a:lvl9pPr marL="4114800" lvl="8" indent="-317500" algn="l">
              <a:lnSpc>
                <a:spcPct val="94000"/>
              </a:lnSpc>
              <a:spcBef>
                <a:spcPts val="400"/>
              </a:spcBef>
              <a:spcAft>
                <a:spcPts val="200"/>
              </a:spcAft>
              <a:buClr>
                <a:schemeClr val="dk2"/>
              </a:buClr>
              <a:buSzPts val="1400"/>
              <a:buChar char="■"/>
              <a:defRPr/>
            </a:lvl9pPr>
          </a:lstStyle>
          <a:p>
            <a:endParaRPr/>
          </a:p>
        </p:txBody>
      </p:sp>
      <p:sp>
        <p:nvSpPr>
          <p:cNvPr id="125" name="Google Shape;125;p23"/>
          <p:cNvSpPr txBox="1">
            <a:spLocks noGrp="1"/>
          </p:cNvSpPr>
          <p:nvPr>
            <p:ph type="dt" idx="10"/>
          </p:nvPr>
        </p:nvSpPr>
        <p:spPr>
          <a:xfrm>
            <a:off x="1042988" y="4840039"/>
            <a:ext cx="903429"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126" name="Google Shape;126;p23"/>
          <p:cNvSpPr txBox="1">
            <a:spLocks noGrp="1"/>
          </p:cNvSpPr>
          <p:nvPr>
            <p:ph type="ftr" idx="11"/>
          </p:nvPr>
        </p:nvSpPr>
        <p:spPr>
          <a:xfrm>
            <a:off x="2170173" y="4840039"/>
            <a:ext cx="4710623"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127" name="Google Shape;127;p23"/>
          <p:cNvSpPr txBox="1">
            <a:spLocks noGrp="1"/>
          </p:cNvSpPr>
          <p:nvPr>
            <p:ph type="sldNum" idx="12"/>
          </p:nvPr>
        </p:nvSpPr>
        <p:spPr>
          <a:xfrm>
            <a:off x="7104552" y="4840039"/>
            <a:ext cx="1197219" cy="30346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rot="5400000">
            <a:off x="5818367" y="1847171"/>
            <a:ext cx="3932433" cy="1174324"/>
          </a:xfrm>
          <a:prstGeom prst="rect">
            <a:avLst/>
          </a:prstGeom>
          <a:noFill/>
          <a:ln>
            <a:noFill/>
          </a:ln>
        </p:spPr>
        <p:txBody>
          <a:bodyPr spcFirstLastPara="1" wrap="square" lIns="68575" tIns="34275" rIns="68575" bIns="34275" anchor="t" anchorCtr="0">
            <a:noAutofit/>
          </a:bodyPr>
          <a:lstStyle>
            <a:lvl1pPr lvl="0" algn="l">
              <a:lnSpc>
                <a:spcPct val="89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0" name="Google Shape;130;p24"/>
          <p:cNvSpPr txBox="1">
            <a:spLocks noGrp="1"/>
          </p:cNvSpPr>
          <p:nvPr>
            <p:ph type="body" idx="1"/>
          </p:nvPr>
        </p:nvSpPr>
        <p:spPr>
          <a:xfrm rot="5400000">
            <a:off x="2129849" y="-633032"/>
            <a:ext cx="3932433" cy="6134731"/>
          </a:xfrm>
          <a:prstGeom prst="rect">
            <a:avLst/>
          </a:prstGeom>
          <a:noFill/>
          <a:ln>
            <a:noFill/>
          </a:ln>
        </p:spPr>
        <p:txBody>
          <a:bodyPr spcFirstLastPara="1" wrap="square" lIns="68575" tIns="34275" rIns="68575" bIns="34275" anchor="t" anchorCtr="0">
            <a:noAutofit/>
          </a:bodyPr>
          <a:lstStyle>
            <a:lvl1pPr marL="457200" lvl="0" indent="-317500" algn="l">
              <a:lnSpc>
                <a:spcPct val="94000"/>
              </a:lnSpc>
              <a:spcBef>
                <a:spcPts val="800"/>
              </a:spcBef>
              <a:spcAft>
                <a:spcPts val="0"/>
              </a:spcAft>
              <a:buClr>
                <a:schemeClr val="dk2"/>
              </a:buClr>
              <a:buSzPts val="1400"/>
              <a:buChar char="■"/>
              <a:defRPr/>
            </a:lvl1pPr>
            <a:lvl2pPr marL="914400" lvl="1" indent="-317500" algn="l">
              <a:lnSpc>
                <a:spcPct val="94000"/>
              </a:lnSpc>
              <a:spcBef>
                <a:spcPts val="400"/>
              </a:spcBef>
              <a:spcAft>
                <a:spcPts val="0"/>
              </a:spcAft>
              <a:buClr>
                <a:schemeClr val="dk2"/>
              </a:buClr>
              <a:buSzPts val="1400"/>
              <a:buChar char="–"/>
              <a:defRPr/>
            </a:lvl2pPr>
            <a:lvl3pPr marL="1371600" lvl="2" indent="-317500" algn="l">
              <a:lnSpc>
                <a:spcPct val="94000"/>
              </a:lnSpc>
              <a:spcBef>
                <a:spcPts val="400"/>
              </a:spcBef>
              <a:spcAft>
                <a:spcPts val="0"/>
              </a:spcAft>
              <a:buClr>
                <a:schemeClr val="dk2"/>
              </a:buClr>
              <a:buSzPts val="1400"/>
              <a:buChar char="■"/>
              <a:defRPr/>
            </a:lvl3pPr>
            <a:lvl4pPr marL="1828800" lvl="3" indent="-317500" algn="l">
              <a:lnSpc>
                <a:spcPct val="94000"/>
              </a:lnSpc>
              <a:spcBef>
                <a:spcPts val="400"/>
              </a:spcBef>
              <a:spcAft>
                <a:spcPts val="0"/>
              </a:spcAft>
              <a:buClr>
                <a:schemeClr val="dk2"/>
              </a:buClr>
              <a:buSzPts val="1400"/>
              <a:buChar char="–"/>
              <a:defRPr/>
            </a:lvl4pPr>
            <a:lvl5pPr marL="2286000" lvl="4" indent="-317500" algn="l">
              <a:lnSpc>
                <a:spcPct val="94000"/>
              </a:lnSpc>
              <a:spcBef>
                <a:spcPts val="400"/>
              </a:spcBef>
              <a:spcAft>
                <a:spcPts val="0"/>
              </a:spcAft>
              <a:buClr>
                <a:schemeClr val="dk2"/>
              </a:buClr>
              <a:buSzPts val="1400"/>
              <a:buChar char="■"/>
              <a:defRPr/>
            </a:lvl5pPr>
            <a:lvl6pPr marL="2743200" lvl="5" indent="-317500" algn="l">
              <a:lnSpc>
                <a:spcPct val="94000"/>
              </a:lnSpc>
              <a:spcBef>
                <a:spcPts val="400"/>
              </a:spcBef>
              <a:spcAft>
                <a:spcPts val="0"/>
              </a:spcAft>
              <a:buClr>
                <a:schemeClr val="dk2"/>
              </a:buClr>
              <a:buSzPts val="1400"/>
              <a:buChar char="–"/>
              <a:defRPr/>
            </a:lvl6pPr>
            <a:lvl7pPr marL="3200400" lvl="6" indent="-317500" algn="l">
              <a:lnSpc>
                <a:spcPct val="94000"/>
              </a:lnSpc>
              <a:spcBef>
                <a:spcPts val="400"/>
              </a:spcBef>
              <a:spcAft>
                <a:spcPts val="0"/>
              </a:spcAft>
              <a:buClr>
                <a:schemeClr val="dk2"/>
              </a:buClr>
              <a:buSzPts val="1400"/>
              <a:buChar char="■"/>
              <a:defRPr/>
            </a:lvl7pPr>
            <a:lvl8pPr marL="3657600" lvl="7" indent="-317500" algn="l">
              <a:lnSpc>
                <a:spcPct val="94000"/>
              </a:lnSpc>
              <a:spcBef>
                <a:spcPts val="400"/>
              </a:spcBef>
              <a:spcAft>
                <a:spcPts val="0"/>
              </a:spcAft>
              <a:buClr>
                <a:schemeClr val="dk2"/>
              </a:buClr>
              <a:buSzPts val="1400"/>
              <a:buChar char="–"/>
              <a:defRPr/>
            </a:lvl8pPr>
            <a:lvl9pPr marL="4114800" lvl="8" indent="-317500" algn="l">
              <a:lnSpc>
                <a:spcPct val="94000"/>
              </a:lnSpc>
              <a:spcBef>
                <a:spcPts val="400"/>
              </a:spcBef>
              <a:spcAft>
                <a:spcPts val="200"/>
              </a:spcAft>
              <a:buClr>
                <a:schemeClr val="dk2"/>
              </a:buClr>
              <a:buSzPts val="1400"/>
              <a:buChar char="■"/>
              <a:defRPr/>
            </a:lvl9pPr>
          </a:lstStyle>
          <a:p>
            <a:endParaRPr/>
          </a:p>
        </p:txBody>
      </p:sp>
      <p:sp>
        <p:nvSpPr>
          <p:cNvPr id="131" name="Google Shape;131;p24"/>
          <p:cNvSpPr txBox="1">
            <a:spLocks noGrp="1"/>
          </p:cNvSpPr>
          <p:nvPr>
            <p:ph type="dt" idx="10"/>
          </p:nvPr>
        </p:nvSpPr>
        <p:spPr>
          <a:xfrm>
            <a:off x="1042988" y="4840039"/>
            <a:ext cx="903429"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132" name="Google Shape;132;p24"/>
          <p:cNvSpPr txBox="1">
            <a:spLocks noGrp="1"/>
          </p:cNvSpPr>
          <p:nvPr>
            <p:ph type="ftr" idx="11"/>
          </p:nvPr>
        </p:nvSpPr>
        <p:spPr>
          <a:xfrm>
            <a:off x="2170173" y="4840039"/>
            <a:ext cx="4710623"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133" name="Google Shape;133;p24"/>
          <p:cNvSpPr txBox="1">
            <a:spLocks noGrp="1"/>
          </p:cNvSpPr>
          <p:nvPr>
            <p:ph type="sldNum" idx="12"/>
          </p:nvPr>
        </p:nvSpPr>
        <p:spPr>
          <a:xfrm>
            <a:off x="7104552" y="4840039"/>
            <a:ext cx="1197219" cy="30346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タイトル スライド">
    <p:bg>
      <p:bgPr>
        <a:solidFill>
          <a:schemeClr val="lt2"/>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1436346" y="1341340"/>
            <a:ext cx="6270922" cy="1573669"/>
          </a:xfrm>
          <a:prstGeom prst="rect">
            <a:avLst/>
          </a:prstGeom>
          <a:noFill/>
          <a:ln>
            <a:noFill/>
          </a:ln>
        </p:spPr>
        <p:txBody>
          <a:bodyPr spcFirstLastPara="1" wrap="square" lIns="68575" tIns="34275" rIns="68575" bIns="34275" anchor="b" anchorCtr="0">
            <a:noAutofit/>
          </a:bodyPr>
          <a:lstStyle>
            <a:lvl1pPr lvl="0" algn="ctr">
              <a:lnSpc>
                <a:spcPct val="89000"/>
              </a:lnSpc>
              <a:spcBef>
                <a:spcPts val="0"/>
              </a:spcBef>
              <a:spcAft>
                <a:spcPts val="0"/>
              </a:spcAft>
              <a:buClr>
                <a:schemeClr val="dk2"/>
              </a:buClr>
              <a:buSzPts val="5400"/>
              <a:buFont typeface="Libre Franklin"/>
              <a:buNone/>
              <a:defRPr sz="5400" cap="none">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4"/>
          <p:cNvSpPr txBox="1">
            <a:spLocks noGrp="1"/>
          </p:cNvSpPr>
          <p:nvPr>
            <p:ph type="subTitle" idx="1"/>
          </p:nvPr>
        </p:nvSpPr>
        <p:spPr>
          <a:xfrm>
            <a:off x="2009930" y="2967209"/>
            <a:ext cx="5123755" cy="814678"/>
          </a:xfrm>
          <a:prstGeom prst="rect">
            <a:avLst/>
          </a:prstGeom>
          <a:noFill/>
          <a:ln>
            <a:noFill/>
          </a:ln>
        </p:spPr>
        <p:txBody>
          <a:bodyPr spcFirstLastPara="1" wrap="square" lIns="68575" tIns="34275" rIns="68575" bIns="34275" anchor="t" anchorCtr="0">
            <a:noAutofit/>
          </a:bodyPr>
          <a:lstStyle>
            <a:lvl1pPr lvl="0" algn="ctr">
              <a:lnSpc>
                <a:spcPct val="112000"/>
              </a:lnSpc>
              <a:spcBef>
                <a:spcPts val="0"/>
              </a:spcBef>
              <a:spcAft>
                <a:spcPts val="0"/>
              </a:spcAft>
              <a:buClr>
                <a:schemeClr val="dk2"/>
              </a:buClr>
              <a:buSzPts val="1700"/>
              <a:buNone/>
              <a:defRPr sz="1700"/>
            </a:lvl1pPr>
            <a:lvl2pPr lvl="1" algn="ctr">
              <a:lnSpc>
                <a:spcPct val="94000"/>
              </a:lnSpc>
              <a:spcBef>
                <a:spcPts val="400"/>
              </a:spcBef>
              <a:spcAft>
                <a:spcPts val="0"/>
              </a:spcAft>
              <a:buClr>
                <a:schemeClr val="dk2"/>
              </a:buClr>
              <a:buSzPts val="1500"/>
              <a:buNone/>
              <a:defRPr sz="1500"/>
            </a:lvl2pPr>
            <a:lvl3pPr lvl="2" algn="ctr">
              <a:lnSpc>
                <a:spcPct val="94000"/>
              </a:lnSpc>
              <a:spcBef>
                <a:spcPts val="400"/>
              </a:spcBef>
              <a:spcAft>
                <a:spcPts val="0"/>
              </a:spcAft>
              <a:buClr>
                <a:schemeClr val="dk2"/>
              </a:buClr>
              <a:buSzPts val="1400"/>
              <a:buNone/>
              <a:defRPr sz="1400"/>
            </a:lvl3pPr>
            <a:lvl4pPr lvl="3" algn="ctr">
              <a:lnSpc>
                <a:spcPct val="94000"/>
              </a:lnSpc>
              <a:spcBef>
                <a:spcPts val="400"/>
              </a:spcBef>
              <a:spcAft>
                <a:spcPts val="0"/>
              </a:spcAft>
              <a:buClr>
                <a:schemeClr val="dk2"/>
              </a:buClr>
              <a:buSzPts val="1200"/>
              <a:buNone/>
              <a:defRPr sz="1200"/>
            </a:lvl4pPr>
            <a:lvl5pPr lvl="4" algn="ctr">
              <a:lnSpc>
                <a:spcPct val="94000"/>
              </a:lnSpc>
              <a:spcBef>
                <a:spcPts val="400"/>
              </a:spcBef>
              <a:spcAft>
                <a:spcPts val="0"/>
              </a:spcAft>
              <a:buClr>
                <a:schemeClr val="dk2"/>
              </a:buClr>
              <a:buSzPts val="1200"/>
              <a:buNone/>
              <a:defRPr sz="1200"/>
            </a:lvl5pPr>
            <a:lvl6pPr lvl="5" algn="ctr">
              <a:lnSpc>
                <a:spcPct val="94000"/>
              </a:lnSpc>
              <a:spcBef>
                <a:spcPts val="400"/>
              </a:spcBef>
              <a:spcAft>
                <a:spcPts val="0"/>
              </a:spcAft>
              <a:buClr>
                <a:schemeClr val="dk2"/>
              </a:buClr>
              <a:buSzPts val="1200"/>
              <a:buNone/>
              <a:defRPr sz="1200"/>
            </a:lvl6pPr>
            <a:lvl7pPr lvl="6" algn="ctr">
              <a:lnSpc>
                <a:spcPct val="94000"/>
              </a:lnSpc>
              <a:spcBef>
                <a:spcPts val="400"/>
              </a:spcBef>
              <a:spcAft>
                <a:spcPts val="0"/>
              </a:spcAft>
              <a:buClr>
                <a:schemeClr val="dk2"/>
              </a:buClr>
              <a:buSzPts val="1200"/>
              <a:buNone/>
              <a:defRPr sz="1200"/>
            </a:lvl7pPr>
            <a:lvl8pPr lvl="7" algn="ctr">
              <a:lnSpc>
                <a:spcPct val="94000"/>
              </a:lnSpc>
              <a:spcBef>
                <a:spcPts val="400"/>
              </a:spcBef>
              <a:spcAft>
                <a:spcPts val="0"/>
              </a:spcAft>
              <a:buClr>
                <a:schemeClr val="dk2"/>
              </a:buClr>
              <a:buSzPts val="1200"/>
              <a:buNone/>
              <a:defRPr sz="1200"/>
            </a:lvl8pPr>
            <a:lvl9pPr lvl="8" algn="ctr">
              <a:lnSpc>
                <a:spcPct val="94000"/>
              </a:lnSpc>
              <a:spcBef>
                <a:spcPts val="400"/>
              </a:spcBef>
              <a:spcAft>
                <a:spcPts val="200"/>
              </a:spcAft>
              <a:buClr>
                <a:schemeClr val="dk2"/>
              </a:buClr>
              <a:buSzPts val="1200"/>
              <a:buNone/>
              <a:defRPr sz="1200"/>
            </a:lvl9pPr>
          </a:lstStyle>
          <a:p>
            <a:endParaRPr/>
          </a:p>
        </p:txBody>
      </p:sp>
      <p:sp>
        <p:nvSpPr>
          <p:cNvPr id="60" name="Google Shape;60;p14"/>
          <p:cNvSpPr txBox="1">
            <a:spLocks noGrp="1"/>
          </p:cNvSpPr>
          <p:nvPr>
            <p:ph type="dt" idx="10"/>
          </p:nvPr>
        </p:nvSpPr>
        <p:spPr>
          <a:xfrm>
            <a:off x="564644" y="4840039"/>
            <a:ext cx="1205958"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61" name="Google Shape;61;p14"/>
          <p:cNvSpPr txBox="1">
            <a:spLocks noGrp="1"/>
          </p:cNvSpPr>
          <p:nvPr>
            <p:ph type="ftr" idx="11"/>
          </p:nvPr>
        </p:nvSpPr>
        <p:spPr>
          <a:xfrm>
            <a:off x="1938040" y="4840039"/>
            <a:ext cx="5267533" cy="303461"/>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62" name="Google Shape;62;p14"/>
          <p:cNvSpPr txBox="1">
            <a:spLocks noGrp="1"/>
          </p:cNvSpPr>
          <p:nvPr>
            <p:ph type="sldNum" idx="12"/>
          </p:nvPr>
        </p:nvSpPr>
        <p:spPr>
          <a:xfrm>
            <a:off x="7373012" y="4840039"/>
            <a:ext cx="1197219" cy="30346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ja"/>
              <a:t>‹#›</a:t>
            </a:fld>
            <a:endParaRPr dirty="0"/>
          </a:p>
        </p:txBody>
      </p:sp>
      <p:grpSp>
        <p:nvGrpSpPr>
          <p:cNvPr id="63" name="Google Shape;63;p14"/>
          <p:cNvGrpSpPr/>
          <p:nvPr/>
        </p:nvGrpSpPr>
        <p:grpSpPr>
          <a:xfrm>
            <a:off x="564644" y="558352"/>
            <a:ext cx="8005587" cy="4012253"/>
            <a:chOff x="752858" y="744469"/>
            <a:chExt cx="10674116" cy="5349671"/>
          </a:xfrm>
        </p:grpSpPr>
        <p:sp>
          <p:nvSpPr>
            <p:cNvPr id="64" name="Google Shape;64;p14"/>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65" name="Google Shape;65;p14"/>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159182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タイトルとコンテンツ" type="obj">
  <p:cSld name="タイトルとコンテンツ">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1028700" y="514350"/>
            <a:ext cx="7200900" cy="1114425"/>
          </a:xfrm>
          <a:prstGeom prst="rect">
            <a:avLst/>
          </a:prstGeom>
          <a:noFill/>
          <a:ln>
            <a:noFill/>
          </a:ln>
        </p:spPr>
        <p:txBody>
          <a:bodyPr spcFirstLastPara="1" wrap="square" lIns="68575" tIns="34275" rIns="68575" bIns="34275" anchor="t" anchorCtr="0">
            <a:noAutofit/>
          </a:bodyPr>
          <a:lstStyle>
            <a:lvl1pPr lvl="0" algn="l">
              <a:lnSpc>
                <a:spcPct val="89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 name="Google Shape;68;p15"/>
          <p:cNvSpPr txBox="1">
            <a:spLocks noGrp="1"/>
          </p:cNvSpPr>
          <p:nvPr>
            <p:ph type="body" idx="1"/>
          </p:nvPr>
        </p:nvSpPr>
        <p:spPr>
          <a:xfrm>
            <a:off x="1028700" y="1714500"/>
            <a:ext cx="7200900" cy="2686050"/>
          </a:xfrm>
          <a:prstGeom prst="rect">
            <a:avLst/>
          </a:prstGeom>
          <a:noFill/>
          <a:ln>
            <a:noFill/>
          </a:ln>
        </p:spPr>
        <p:txBody>
          <a:bodyPr spcFirstLastPara="1" wrap="square" lIns="68575" tIns="34275" rIns="68575" bIns="34275" anchor="t" anchorCtr="0">
            <a:noAutofit/>
          </a:bodyPr>
          <a:lstStyle>
            <a:lvl1pPr marL="457200" lvl="0" indent="-317500" algn="l">
              <a:lnSpc>
                <a:spcPct val="94000"/>
              </a:lnSpc>
              <a:spcBef>
                <a:spcPts val="800"/>
              </a:spcBef>
              <a:spcAft>
                <a:spcPts val="0"/>
              </a:spcAft>
              <a:buClr>
                <a:schemeClr val="dk2"/>
              </a:buClr>
              <a:buSzPts val="1400"/>
              <a:buChar char="■"/>
              <a:defRPr/>
            </a:lvl1pPr>
            <a:lvl2pPr marL="914400" lvl="1" indent="-317500" algn="l">
              <a:lnSpc>
                <a:spcPct val="94000"/>
              </a:lnSpc>
              <a:spcBef>
                <a:spcPts val="400"/>
              </a:spcBef>
              <a:spcAft>
                <a:spcPts val="0"/>
              </a:spcAft>
              <a:buClr>
                <a:schemeClr val="dk2"/>
              </a:buClr>
              <a:buSzPts val="1400"/>
              <a:buChar char="–"/>
              <a:defRPr/>
            </a:lvl2pPr>
            <a:lvl3pPr marL="1371600" lvl="2" indent="-317500" algn="l">
              <a:lnSpc>
                <a:spcPct val="94000"/>
              </a:lnSpc>
              <a:spcBef>
                <a:spcPts val="400"/>
              </a:spcBef>
              <a:spcAft>
                <a:spcPts val="0"/>
              </a:spcAft>
              <a:buClr>
                <a:schemeClr val="dk2"/>
              </a:buClr>
              <a:buSzPts val="1400"/>
              <a:buChar char="■"/>
              <a:defRPr/>
            </a:lvl3pPr>
            <a:lvl4pPr marL="1828800" lvl="3" indent="-317500" algn="l">
              <a:lnSpc>
                <a:spcPct val="94000"/>
              </a:lnSpc>
              <a:spcBef>
                <a:spcPts val="400"/>
              </a:spcBef>
              <a:spcAft>
                <a:spcPts val="0"/>
              </a:spcAft>
              <a:buClr>
                <a:schemeClr val="dk2"/>
              </a:buClr>
              <a:buSzPts val="1400"/>
              <a:buChar char="–"/>
              <a:defRPr/>
            </a:lvl4pPr>
            <a:lvl5pPr marL="2286000" lvl="4" indent="-317500" algn="l">
              <a:lnSpc>
                <a:spcPct val="94000"/>
              </a:lnSpc>
              <a:spcBef>
                <a:spcPts val="400"/>
              </a:spcBef>
              <a:spcAft>
                <a:spcPts val="0"/>
              </a:spcAft>
              <a:buClr>
                <a:schemeClr val="dk2"/>
              </a:buClr>
              <a:buSzPts val="1400"/>
              <a:buChar char="■"/>
              <a:defRPr/>
            </a:lvl5pPr>
            <a:lvl6pPr marL="2743200" lvl="5" indent="-317500" algn="l">
              <a:lnSpc>
                <a:spcPct val="94000"/>
              </a:lnSpc>
              <a:spcBef>
                <a:spcPts val="400"/>
              </a:spcBef>
              <a:spcAft>
                <a:spcPts val="0"/>
              </a:spcAft>
              <a:buClr>
                <a:schemeClr val="dk2"/>
              </a:buClr>
              <a:buSzPts val="1400"/>
              <a:buChar char="–"/>
              <a:defRPr/>
            </a:lvl6pPr>
            <a:lvl7pPr marL="3200400" lvl="6" indent="-317500" algn="l">
              <a:lnSpc>
                <a:spcPct val="94000"/>
              </a:lnSpc>
              <a:spcBef>
                <a:spcPts val="400"/>
              </a:spcBef>
              <a:spcAft>
                <a:spcPts val="0"/>
              </a:spcAft>
              <a:buClr>
                <a:schemeClr val="dk2"/>
              </a:buClr>
              <a:buSzPts val="1400"/>
              <a:buChar char="■"/>
              <a:defRPr/>
            </a:lvl7pPr>
            <a:lvl8pPr marL="3657600" lvl="7" indent="-317500" algn="l">
              <a:lnSpc>
                <a:spcPct val="94000"/>
              </a:lnSpc>
              <a:spcBef>
                <a:spcPts val="400"/>
              </a:spcBef>
              <a:spcAft>
                <a:spcPts val="0"/>
              </a:spcAft>
              <a:buClr>
                <a:schemeClr val="dk2"/>
              </a:buClr>
              <a:buSzPts val="1400"/>
              <a:buChar char="–"/>
              <a:defRPr/>
            </a:lvl8pPr>
            <a:lvl9pPr marL="4114800" lvl="8" indent="-317500" algn="l">
              <a:lnSpc>
                <a:spcPct val="94000"/>
              </a:lnSpc>
              <a:spcBef>
                <a:spcPts val="400"/>
              </a:spcBef>
              <a:spcAft>
                <a:spcPts val="200"/>
              </a:spcAft>
              <a:buClr>
                <a:schemeClr val="dk2"/>
              </a:buClr>
              <a:buSzPts val="1400"/>
              <a:buChar char="■"/>
              <a:defRPr/>
            </a:lvl9pPr>
          </a:lstStyle>
          <a:p>
            <a:endParaRPr/>
          </a:p>
        </p:txBody>
      </p:sp>
      <p:sp>
        <p:nvSpPr>
          <p:cNvPr id="69" name="Google Shape;69;p15"/>
          <p:cNvSpPr txBox="1">
            <a:spLocks noGrp="1"/>
          </p:cNvSpPr>
          <p:nvPr>
            <p:ph type="dt" idx="10"/>
          </p:nvPr>
        </p:nvSpPr>
        <p:spPr>
          <a:xfrm>
            <a:off x="1042988" y="4840039"/>
            <a:ext cx="903429"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70" name="Google Shape;70;p15"/>
          <p:cNvSpPr txBox="1">
            <a:spLocks noGrp="1"/>
          </p:cNvSpPr>
          <p:nvPr>
            <p:ph type="ftr" idx="11"/>
          </p:nvPr>
        </p:nvSpPr>
        <p:spPr>
          <a:xfrm>
            <a:off x="2170173" y="4840039"/>
            <a:ext cx="4710623"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71" name="Google Shape;71;p15"/>
          <p:cNvSpPr txBox="1">
            <a:spLocks noGrp="1"/>
          </p:cNvSpPr>
          <p:nvPr>
            <p:ph type="sldNum" idx="12"/>
          </p:nvPr>
        </p:nvSpPr>
        <p:spPr>
          <a:xfrm>
            <a:off x="7104552" y="4840039"/>
            <a:ext cx="1197219" cy="30346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
              <a:t>‹#›</a:t>
            </a:fld>
            <a:endParaRPr dirty="0"/>
          </a:p>
        </p:txBody>
      </p:sp>
    </p:spTree>
    <p:extLst>
      <p:ext uri="{BB962C8B-B14F-4D97-AF65-F5344CB8AC3E}">
        <p14:creationId xmlns:p14="http://schemas.microsoft.com/office/powerpoint/2010/main" val="3611222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28700" y="514350"/>
            <a:ext cx="7200900" cy="1114425"/>
          </a:xfrm>
          <a:prstGeom prst="rect">
            <a:avLst/>
          </a:prstGeom>
          <a:noFill/>
          <a:ln>
            <a:noFill/>
          </a:ln>
        </p:spPr>
        <p:txBody>
          <a:bodyPr spcFirstLastPara="1" wrap="square" lIns="68575" tIns="34275" rIns="68575" bIns="34275" anchor="t" anchorCtr="0">
            <a:noAutofit/>
          </a:bodyPr>
          <a:lstStyle>
            <a:lvl1pPr marR="0" lvl="0" algn="l" rtl="0">
              <a:lnSpc>
                <a:spcPct val="89000"/>
              </a:lnSpc>
              <a:spcBef>
                <a:spcPts val="0"/>
              </a:spcBef>
              <a:spcAft>
                <a:spcPts val="0"/>
              </a:spcAft>
              <a:buClr>
                <a:schemeClr val="dk2"/>
              </a:buClr>
              <a:buSzPts val="3300"/>
              <a:buFont typeface="Libre Franklin"/>
              <a:buNone/>
              <a:defRPr sz="33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1028700" y="1714500"/>
            <a:ext cx="7200900" cy="2686050"/>
          </a:xfrm>
          <a:prstGeom prst="rect">
            <a:avLst/>
          </a:prstGeom>
          <a:noFill/>
          <a:ln>
            <a:noFill/>
          </a:ln>
        </p:spPr>
        <p:txBody>
          <a:bodyPr spcFirstLastPara="1" wrap="square" lIns="68575" tIns="34275" rIns="68575" bIns="34275" anchor="t" anchorCtr="0">
            <a:noAutofit/>
          </a:bodyPr>
          <a:lstStyle>
            <a:lvl1pPr marL="457200" marR="0" lvl="0" indent="-323850" algn="l" rtl="0">
              <a:lnSpc>
                <a:spcPct val="94000"/>
              </a:lnSpc>
              <a:spcBef>
                <a:spcPts val="800"/>
              </a:spcBef>
              <a:spcAft>
                <a:spcPts val="0"/>
              </a:spcAft>
              <a:buClr>
                <a:schemeClr val="dk2"/>
              </a:buClr>
              <a:buSzPts val="1500"/>
              <a:buFont typeface="Libre Franklin"/>
              <a:buChar char="■"/>
              <a:defRPr sz="1500" b="0" i="0" u="none" strike="noStrike" cap="none">
                <a:solidFill>
                  <a:schemeClr val="dk2"/>
                </a:solidFill>
                <a:latin typeface="Libre Franklin"/>
                <a:ea typeface="Libre Franklin"/>
                <a:cs typeface="Libre Franklin"/>
                <a:sym typeface="Libre Franklin"/>
              </a:defRPr>
            </a:lvl1pPr>
            <a:lvl2pPr marL="914400" marR="0" lvl="1" indent="-323850" algn="l" rtl="0">
              <a:lnSpc>
                <a:spcPct val="94000"/>
              </a:lnSpc>
              <a:spcBef>
                <a:spcPts val="400"/>
              </a:spcBef>
              <a:spcAft>
                <a:spcPts val="0"/>
              </a:spcAft>
              <a:buClr>
                <a:schemeClr val="dk2"/>
              </a:buClr>
              <a:buSzPts val="1500"/>
              <a:buFont typeface="Libre Franklin"/>
              <a:buChar char="–"/>
              <a:defRPr sz="1500" b="0" i="1" u="none" strike="noStrike" cap="none">
                <a:solidFill>
                  <a:schemeClr val="dk2"/>
                </a:solidFill>
                <a:latin typeface="Libre Franklin"/>
                <a:ea typeface="Libre Franklin"/>
                <a:cs typeface="Libre Franklin"/>
                <a:sym typeface="Libre Franklin"/>
              </a:defRPr>
            </a:lvl2pPr>
            <a:lvl3pPr marL="1371600" marR="0" lvl="2" indent="-317500" algn="l" rtl="0">
              <a:lnSpc>
                <a:spcPct val="94000"/>
              </a:lnSpc>
              <a:spcBef>
                <a:spcPts val="4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3pPr>
            <a:lvl4pPr marL="1828800" marR="0" lvl="3" indent="-317500" algn="l" rtl="0">
              <a:lnSpc>
                <a:spcPct val="94000"/>
              </a:lnSpc>
              <a:spcBef>
                <a:spcPts val="4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4pPr>
            <a:lvl5pPr marL="2286000" marR="0" lvl="4" indent="-304800" algn="l" rtl="0">
              <a:lnSpc>
                <a:spcPct val="94000"/>
              </a:lnSpc>
              <a:spcBef>
                <a:spcPts val="400"/>
              </a:spcBef>
              <a:spcAft>
                <a:spcPts val="0"/>
              </a:spcAft>
              <a:buClr>
                <a:schemeClr val="dk2"/>
              </a:buClr>
              <a:buSzPts val="1200"/>
              <a:buFont typeface="Libre Franklin"/>
              <a:buChar char="■"/>
              <a:defRPr sz="1200" b="0" i="0" u="none" strike="noStrike" cap="none">
                <a:solidFill>
                  <a:schemeClr val="dk2"/>
                </a:solidFill>
                <a:latin typeface="Libre Franklin"/>
                <a:ea typeface="Libre Franklin"/>
                <a:cs typeface="Libre Franklin"/>
                <a:sym typeface="Libre Franklin"/>
              </a:defRPr>
            </a:lvl5pPr>
            <a:lvl6pPr marL="2743200" marR="0" lvl="5" indent="-304800" algn="l" rtl="0">
              <a:lnSpc>
                <a:spcPct val="94000"/>
              </a:lnSpc>
              <a:spcBef>
                <a:spcPts val="400"/>
              </a:spcBef>
              <a:spcAft>
                <a:spcPts val="0"/>
              </a:spcAft>
              <a:buClr>
                <a:schemeClr val="dk2"/>
              </a:buClr>
              <a:buSzPts val="1200"/>
              <a:buFont typeface="Libre Franklin"/>
              <a:buChar char="–"/>
              <a:defRPr sz="1200" b="0" i="1" u="none" strike="noStrike" cap="none">
                <a:solidFill>
                  <a:schemeClr val="dk2"/>
                </a:solidFill>
                <a:latin typeface="Libre Franklin"/>
                <a:ea typeface="Libre Franklin"/>
                <a:cs typeface="Libre Franklin"/>
                <a:sym typeface="Libre Franklin"/>
              </a:defRPr>
            </a:lvl6pPr>
            <a:lvl7pPr marL="3200400" marR="0" lvl="6" indent="-298450" algn="l" rtl="0">
              <a:lnSpc>
                <a:spcPct val="94000"/>
              </a:lnSpc>
              <a:spcBef>
                <a:spcPts val="400"/>
              </a:spcBef>
              <a:spcAft>
                <a:spcPts val="0"/>
              </a:spcAft>
              <a:buClr>
                <a:schemeClr val="dk2"/>
              </a:buClr>
              <a:buSzPts val="1100"/>
              <a:buFont typeface="Libre Franklin"/>
              <a:buChar char="■"/>
              <a:defRPr sz="1100" b="0" i="0" u="none" strike="noStrike" cap="none">
                <a:solidFill>
                  <a:schemeClr val="dk2"/>
                </a:solidFill>
                <a:latin typeface="Libre Franklin"/>
                <a:ea typeface="Libre Franklin"/>
                <a:cs typeface="Libre Franklin"/>
                <a:sym typeface="Libre Franklin"/>
              </a:defRPr>
            </a:lvl7pPr>
            <a:lvl8pPr marL="3657600" marR="0" lvl="7" indent="-298450" algn="l" rtl="0">
              <a:lnSpc>
                <a:spcPct val="94000"/>
              </a:lnSpc>
              <a:spcBef>
                <a:spcPts val="400"/>
              </a:spcBef>
              <a:spcAft>
                <a:spcPts val="0"/>
              </a:spcAft>
              <a:buClr>
                <a:schemeClr val="dk2"/>
              </a:buClr>
              <a:buSzPts val="1100"/>
              <a:buFont typeface="Libre Franklin"/>
              <a:buChar char="–"/>
              <a:defRPr sz="1100" b="0" i="1" u="none" strike="noStrike" cap="none">
                <a:solidFill>
                  <a:schemeClr val="dk2"/>
                </a:solidFill>
                <a:latin typeface="Libre Franklin"/>
                <a:ea typeface="Libre Franklin"/>
                <a:cs typeface="Libre Franklin"/>
                <a:sym typeface="Libre Franklin"/>
              </a:defRPr>
            </a:lvl8pPr>
            <a:lvl9pPr marL="4114800" marR="0" lvl="8" indent="-298450" algn="l" rtl="0">
              <a:lnSpc>
                <a:spcPct val="94000"/>
              </a:lnSpc>
              <a:spcBef>
                <a:spcPts val="400"/>
              </a:spcBef>
              <a:spcAft>
                <a:spcPts val="200"/>
              </a:spcAft>
              <a:buClr>
                <a:schemeClr val="dk2"/>
              </a:buClr>
              <a:buSzPts val="1100"/>
              <a:buFont typeface="Libre Franklin"/>
              <a:buChar char="■"/>
              <a:defRPr sz="1100" b="0" i="0" u="none" strike="noStrike" cap="none">
                <a:solidFill>
                  <a:schemeClr val="dk2"/>
                </a:solidFill>
                <a:latin typeface="Libre Franklin"/>
                <a:ea typeface="Libre Franklin"/>
                <a:cs typeface="Libre Franklin"/>
                <a:sym typeface="Libre Franklin"/>
              </a:defRPr>
            </a:lvl9pPr>
          </a:lstStyle>
          <a:p>
            <a:endParaRPr/>
          </a:p>
        </p:txBody>
      </p:sp>
      <p:sp>
        <p:nvSpPr>
          <p:cNvPr id="53" name="Google Shape;53;p13"/>
          <p:cNvSpPr txBox="1">
            <a:spLocks noGrp="1"/>
          </p:cNvSpPr>
          <p:nvPr>
            <p:ph type="dt" idx="10"/>
          </p:nvPr>
        </p:nvSpPr>
        <p:spPr>
          <a:xfrm>
            <a:off x="1042988" y="4840039"/>
            <a:ext cx="903429" cy="303461"/>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dirty="0"/>
          </a:p>
        </p:txBody>
      </p:sp>
      <p:sp>
        <p:nvSpPr>
          <p:cNvPr id="54" name="Google Shape;54;p13"/>
          <p:cNvSpPr txBox="1">
            <a:spLocks noGrp="1"/>
          </p:cNvSpPr>
          <p:nvPr>
            <p:ph type="ftr" idx="11"/>
          </p:nvPr>
        </p:nvSpPr>
        <p:spPr>
          <a:xfrm>
            <a:off x="2170173" y="4840039"/>
            <a:ext cx="4710623" cy="303461"/>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dirty="0"/>
          </a:p>
        </p:txBody>
      </p:sp>
      <p:sp>
        <p:nvSpPr>
          <p:cNvPr id="55" name="Google Shape;55;p13"/>
          <p:cNvSpPr txBox="1">
            <a:spLocks noGrp="1"/>
          </p:cNvSpPr>
          <p:nvPr>
            <p:ph type="sldNum" idx="12"/>
          </p:nvPr>
        </p:nvSpPr>
        <p:spPr>
          <a:xfrm>
            <a:off x="7104552" y="4840039"/>
            <a:ext cx="1197219" cy="303461"/>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ja"/>
              <a:t>‹#›</a:t>
            </a:fld>
            <a:endParaRPr dirty="0"/>
          </a:p>
        </p:txBody>
      </p:sp>
      <p:sp>
        <p:nvSpPr>
          <p:cNvPr id="56" name="Google Shape;56;p13" title="Side bar"/>
          <p:cNvSpPr/>
          <p:nvPr/>
        </p:nvSpPr>
        <p:spPr>
          <a:xfrm>
            <a:off x="358571" y="282"/>
            <a:ext cx="17145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2" r:id="rId3"/>
    <p:sldLayoutId id="214748367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026">
          <p15:clr>
            <a:srgbClr val="F26B43"/>
          </p15:clr>
        </p15:guide>
        <p15:guide id="2" orient="horz" pos="1080">
          <p15:clr>
            <a:srgbClr val="F26B43"/>
          </p15:clr>
        </p15:guide>
        <p15:guide id="3" orient="horz" pos="2772">
          <p15:clr>
            <a:srgbClr val="F26B43"/>
          </p15:clr>
        </p15:guide>
        <p15:guide id="4" orient="horz" pos="324">
          <p15:clr>
            <a:srgbClr val="F26B43"/>
          </p15:clr>
        </p15:guide>
        <p15:guide id="5" orient="horz" pos="1134">
          <p15:clr>
            <a:srgbClr val="F26B43"/>
          </p15:clr>
        </p15:guide>
        <p15:guide id="6" pos="5184">
          <p15:clr>
            <a:srgbClr val="F26B43"/>
          </p15:clr>
        </p15:guide>
        <p15:guide id="7" pos="702">
          <p15:clr>
            <a:srgbClr val="F26B43"/>
          </p15:clr>
        </p15:guide>
        <p15:guide id="8"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ctrTitle"/>
          </p:nvPr>
        </p:nvSpPr>
        <p:spPr>
          <a:xfrm>
            <a:off x="1160150" y="1361925"/>
            <a:ext cx="6619200" cy="533700"/>
          </a:xfrm>
          <a:prstGeom prst="rect">
            <a:avLst/>
          </a:prstGeom>
          <a:noFill/>
          <a:ln>
            <a:noFill/>
          </a:ln>
        </p:spPr>
        <p:txBody>
          <a:bodyPr spcFirstLastPara="1" wrap="square" lIns="68575" tIns="34275" rIns="68575" bIns="34275" anchor="b" anchorCtr="0">
            <a:noAutofit/>
          </a:bodyPr>
          <a:lstStyle/>
          <a:p>
            <a:pPr marL="0" lvl="0" indent="0" algn="ctr" rtl="0">
              <a:lnSpc>
                <a:spcPct val="89000"/>
              </a:lnSpc>
              <a:spcBef>
                <a:spcPts val="0"/>
              </a:spcBef>
              <a:spcAft>
                <a:spcPts val="0"/>
              </a:spcAft>
              <a:buClr>
                <a:schemeClr val="dk2"/>
              </a:buClr>
              <a:buSzPts val="5400"/>
              <a:buFont typeface="Libre Franklin"/>
              <a:buNone/>
            </a:pPr>
            <a:r>
              <a:rPr lang="en-US" altLang="ja-JP" sz="3600" dirty="0" smtClean="0">
                <a:latin typeface="Meiryo UI" panose="020B0604030504040204" pitchFamily="50" charset="-128"/>
                <a:ea typeface="Meiryo UI" panose="020B0604030504040204" pitchFamily="50" charset="-128"/>
                <a:cs typeface="Meiryo UI" panose="020B0604030504040204" pitchFamily="50" charset="-128"/>
              </a:rPr>
              <a:t>Java</a:t>
            </a:r>
            <a:r>
              <a:rPr lang="ja-JP" altLang="en-US" sz="3600" dirty="0" smtClean="0">
                <a:latin typeface="Meiryo UI" panose="020B0604030504040204" pitchFamily="50" charset="-128"/>
                <a:ea typeface="Meiryo UI" panose="020B0604030504040204" pitchFamily="50" charset="-128"/>
                <a:cs typeface="Meiryo UI" panose="020B0604030504040204" pitchFamily="50" charset="-128"/>
              </a:rPr>
              <a:t>基礎演習</a:t>
            </a:r>
            <a:endParaRPr sz="3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9" name="Google Shape;139;p25"/>
          <p:cNvSpPr txBox="1">
            <a:spLocks noGrp="1"/>
          </p:cNvSpPr>
          <p:nvPr>
            <p:ph type="subTitle" idx="1"/>
          </p:nvPr>
        </p:nvSpPr>
        <p:spPr>
          <a:xfrm>
            <a:off x="1160130" y="2329001"/>
            <a:ext cx="6619243" cy="1913161"/>
          </a:xfrm>
          <a:prstGeom prst="rect">
            <a:avLst/>
          </a:prstGeom>
          <a:noFill/>
          <a:ln>
            <a:noFill/>
          </a:ln>
        </p:spPr>
        <p:txBody>
          <a:bodyPr spcFirstLastPara="1" wrap="square" lIns="68575" tIns="34275" rIns="68575" bIns="34275" anchor="t" anchorCtr="0">
            <a:noAutofit/>
          </a:bodyPr>
          <a:lstStyle/>
          <a:p>
            <a:pPr marL="0" lvl="0" indent="0" algn="ctr" rtl="0">
              <a:lnSpc>
                <a:spcPct val="112000"/>
              </a:lnSpc>
              <a:spcBef>
                <a:spcPts val="0"/>
              </a:spcBef>
              <a:spcAft>
                <a:spcPts val="0"/>
              </a:spcAft>
              <a:buClr>
                <a:schemeClr val="dk2"/>
              </a:buClr>
              <a:buSzPts val="3000"/>
              <a:buNone/>
            </a:pPr>
            <a:r>
              <a:rPr lang="ja-JP" altLang="en-US" sz="3000" dirty="0" smtClean="0">
                <a:latin typeface="Meiryo UI" panose="020B0604030504040204" pitchFamily="50" charset="-128"/>
                <a:ea typeface="Meiryo UI" panose="020B0604030504040204" pitchFamily="50" charset="-128"/>
                <a:cs typeface="Meiryo UI" panose="020B0604030504040204" pitchFamily="50" charset="-128"/>
              </a:rPr>
              <a:t>クラス復習</a:t>
            </a:r>
            <a:endParaRPr lang="en-US" altLang="ja-JP" sz="3000"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464907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536712" y="0"/>
            <a:ext cx="7335078" cy="915433"/>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ja-JP" altLang="en-US" sz="4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インスタンスの作り方</a:t>
            </a:r>
            <a:endParaRPr sz="4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コネクタ 2"/>
          <p:cNvCxnSpPr/>
          <p:nvPr/>
        </p:nvCxnSpPr>
        <p:spPr>
          <a:xfrm>
            <a:off x="611167" y="691969"/>
            <a:ext cx="84947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869350" y="1144047"/>
            <a:ext cx="8236550" cy="461665"/>
          </a:xfrm>
          <a:prstGeom prst="rect">
            <a:avLst/>
          </a:prstGeom>
          <a:noFill/>
          <a:ln>
            <a:solidFill>
              <a:srgbClr val="FF0000"/>
            </a:solidFill>
            <a:prstDash val="sysDash"/>
          </a:ln>
        </p:spPr>
        <p:txBody>
          <a:bodyPr wrap="none" rtlCol="0">
            <a:spAutoFit/>
          </a:bodyPr>
          <a:lstStyle/>
          <a:p>
            <a:r>
              <a:rPr kumimoji="1" lang="ja-JP" altLang="en-US" sz="2400" b="1" dirty="0" smtClean="0"/>
              <a:t>設計図クラス名 インスタンス名 ＝ </a:t>
            </a:r>
            <a:r>
              <a:rPr kumimoji="1" lang="en-US" altLang="ja-JP" sz="2400" b="1" dirty="0" smtClean="0">
                <a:solidFill>
                  <a:srgbClr val="FF0000"/>
                </a:solidFill>
              </a:rPr>
              <a:t>new</a:t>
            </a:r>
            <a:r>
              <a:rPr kumimoji="1" lang="ja-JP" altLang="en-US" sz="2400" b="1" dirty="0"/>
              <a:t> </a:t>
            </a:r>
            <a:r>
              <a:rPr kumimoji="1" lang="ja-JP" altLang="en-US" sz="2400" b="1" dirty="0" smtClean="0"/>
              <a:t>設計図クラス名</a:t>
            </a:r>
            <a:r>
              <a:rPr kumimoji="1" lang="en-US" altLang="ja-JP" sz="2400" b="1" dirty="0" smtClean="0"/>
              <a:t>();</a:t>
            </a:r>
            <a:endParaRPr kumimoji="1" lang="ja-JP" altLang="en-US" sz="2400" b="1" dirty="0"/>
          </a:p>
        </p:txBody>
      </p:sp>
      <p:pic>
        <p:nvPicPr>
          <p:cNvPr id="4" name="図 3"/>
          <p:cNvPicPr>
            <a:picLocks noChangeAspect="1"/>
          </p:cNvPicPr>
          <p:nvPr/>
        </p:nvPicPr>
        <p:blipFill>
          <a:blip r:embed="rId3"/>
          <a:stretch>
            <a:fillRect/>
          </a:stretch>
        </p:blipFill>
        <p:spPr>
          <a:xfrm>
            <a:off x="780863" y="1999614"/>
            <a:ext cx="8058772" cy="1063072"/>
          </a:xfrm>
          <a:prstGeom prst="rect">
            <a:avLst/>
          </a:prstGeom>
          <a:ln>
            <a:solidFill>
              <a:schemeClr val="tx1"/>
            </a:solidFill>
          </a:ln>
        </p:spPr>
      </p:pic>
      <p:sp>
        <p:nvSpPr>
          <p:cNvPr id="5" name="角丸四角形 4"/>
          <p:cNvSpPr/>
          <p:nvPr/>
        </p:nvSpPr>
        <p:spPr>
          <a:xfrm>
            <a:off x="763610" y="1084182"/>
            <a:ext cx="2317026" cy="52322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3145192" y="1090808"/>
            <a:ext cx="2200811" cy="52322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6460435" y="1090808"/>
            <a:ext cx="2494721" cy="52322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5712095" y="1099312"/>
            <a:ext cx="735496" cy="52322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852047" y="2531150"/>
            <a:ext cx="1262363" cy="52322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2207083" y="2534463"/>
            <a:ext cx="583188" cy="52322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3390643" y="2531150"/>
            <a:ext cx="825848" cy="52322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4358052" y="2524524"/>
            <a:ext cx="1732010" cy="52322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a:stCxn id="5" idx="2"/>
            <a:endCxn id="10" idx="0"/>
          </p:cNvCxnSpPr>
          <p:nvPr/>
        </p:nvCxnSpPr>
        <p:spPr>
          <a:xfrm flipH="1">
            <a:off x="1483229" y="1607402"/>
            <a:ext cx="438894" cy="92374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7" idx="2"/>
            <a:endCxn id="11" idx="0"/>
          </p:cNvCxnSpPr>
          <p:nvPr/>
        </p:nvCxnSpPr>
        <p:spPr>
          <a:xfrm flipH="1">
            <a:off x="2498677" y="1614028"/>
            <a:ext cx="1746921" cy="92043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9" idx="2"/>
            <a:endCxn id="12" idx="0"/>
          </p:cNvCxnSpPr>
          <p:nvPr/>
        </p:nvCxnSpPr>
        <p:spPr>
          <a:xfrm flipH="1">
            <a:off x="3803567" y="1622532"/>
            <a:ext cx="2276276" cy="90861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8" idx="2"/>
            <a:endCxn id="13" idx="0"/>
          </p:cNvCxnSpPr>
          <p:nvPr/>
        </p:nvCxnSpPr>
        <p:spPr>
          <a:xfrm flipH="1">
            <a:off x="5224057" y="1614028"/>
            <a:ext cx="2530187" cy="91049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pic>
        <p:nvPicPr>
          <p:cNvPr id="29" name="図 28"/>
          <p:cNvPicPr>
            <a:picLocks noChangeAspect="1"/>
          </p:cNvPicPr>
          <p:nvPr/>
        </p:nvPicPr>
        <p:blipFill>
          <a:blip r:embed="rId4"/>
          <a:stretch>
            <a:fillRect/>
          </a:stretch>
        </p:blipFill>
        <p:spPr>
          <a:xfrm>
            <a:off x="2498677" y="3325689"/>
            <a:ext cx="3917329" cy="1346266"/>
          </a:xfrm>
          <a:prstGeom prst="rect">
            <a:avLst/>
          </a:prstGeom>
        </p:spPr>
      </p:pic>
    </p:spTree>
    <p:extLst>
      <p:ext uri="{BB962C8B-B14F-4D97-AF65-F5344CB8AC3E}">
        <p14:creationId xmlns:p14="http://schemas.microsoft.com/office/powerpoint/2010/main" val="107489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536711" y="0"/>
            <a:ext cx="8070575" cy="915433"/>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ja-JP" altLang="en-US" sz="4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インスタンスにパラメータを設定</a:t>
            </a:r>
            <a:endParaRPr sz="4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コネクタ 2"/>
          <p:cNvCxnSpPr/>
          <p:nvPr/>
        </p:nvCxnSpPr>
        <p:spPr>
          <a:xfrm>
            <a:off x="611167" y="691969"/>
            <a:ext cx="84947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1544164" y="915433"/>
            <a:ext cx="6628738" cy="1015663"/>
          </a:xfrm>
          <a:prstGeom prst="rect">
            <a:avLst/>
          </a:prstGeom>
          <a:noFill/>
          <a:ln>
            <a:solidFill>
              <a:srgbClr val="FF0000"/>
            </a:solidFill>
            <a:prstDash val="sysDash"/>
          </a:ln>
        </p:spPr>
        <p:txBody>
          <a:bodyPr wrap="square" rtlCol="0">
            <a:spAutoFit/>
          </a:bodyPr>
          <a:lstStyle/>
          <a:p>
            <a:r>
              <a:rPr kumimoji="1" lang="ja-JP" altLang="en-US" sz="2800" b="1" dirty="0"/>
              <a:t>インスタンス</a:t>
            </a:r>
            <a:r>
              <a:rPr kumimoji="1" lang="ja-JP" altLang="en-US" sz="2800" b="1" dirty="0" smtClean="0"/>
              <a:t>名</a:t>
            </a:r>
            <a:r>
              <a:rPr kumimoji="1" lang="en-US" altLang="ja-JP" sz="6000" b="1" dirty="0" smtClean="0"/>
              <a:t>.</a:t>
            </a:r>
            <a:r>
              <a:rPr kumimoji="1" lang="ja-JP" altLang="en-US" sz="2800" b="1" dirty="0" smtClean="0"/>
              <a:t>部品名 ＝設定したい値</a:t>
            </a:r>
            <a:endParaRPr kumimoji="1" lang="ja-JP" altLang="en-US" sz="2800" b="1" dirty="0"/>
          </a:p>
        </p:txBody>
      </p:sp>
      <p:pic>
        <p:nvPicPr>
          <p:cNvPr id="6" name="図 5"/>
          <p:cNvPicPr>
            <a:picLocks noChangeAspect="1"/>
          </p:cNvPicPr>
          <p:nvPr/>
        </p:nvPicPr>
        <p:blipFill>
          <a:blip r:embed="rId3"/>
          <a:stretch>
            <a:fillRect/>
          </a:stretch>
        </p:blipFill>
        <p:spPr>
          <a:xfrm>
            <a:off x="895620" y="2968023"/>
            <a:ext cx="7925826" cy="1088177"/>
          </a:xfrm>
          <a:prstGeom prst="rect">
            <a:avLst/>
          </a:prstGeom>
        </p:spPr>
      </p:pic>
      <p:sp>
        <p:nvSpPr>
          <p:cNvPr id="20" name="角丸四角形 19"/>
          <p:cNvSpPr/>
          <p:nvPr/>
        </p:nvSpPr>
        <p:spPr>
          <a:xfrm>
            <a:off x="1659835" y="1325203"/>
            <a:ext cx="2706308" cy="52322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p:cNvSpPr/>
          <p:nvPr/>
        </p:nvSpPr>
        <p:spPr>
          <a:xfrm>
            <a:off x="895620" y="3584248"/>
            <a:ext cx="648544" cy="399437"/>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4365409" y="1346160"/>
            <a:ext cx="1101113" cy="52322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a:off x="1544164" y="3584248"/>
            <a:ext cx="1101113" cy="399438"/>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012989" y="3471493"/>
            <a:ext cx="1618646" cy="512191"/>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5836670" y="1343030"/>
            <a:ext cx="2238818" cy="512191"/>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p:cNvCxnSpPr>
            <a:stCxn id="20" idx="2"/>
          </p:cNvCxnSpPr>
          <p:nvPr/>
        </p:nvCxnSpPr>
        <p:spPr>
          <a:xfrm flipH="1">
            <a:off x="1191802" y="1848423"/>
            <a:ext cx="1821187" cy="173582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23" idx="2"/>
            <a:endCxn id="24" idx="0"/>
          </p:cNvCxnSpPr>
          <p:nvPr/>
        </p:nvCxnSpPr>
        <p:spPr>
          <a:xfrm flipH="1">
            <a:off x="2094721" y="1869380"/>
            <a:ext cx="2821245" cy="171486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a:off x="3821987" y="1848423"/>
            <a:ext cx="3246633" cy="162307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470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289887" y="2912776"/>
            <a:ext cx="7317399" cy="1186112"/>
          </a:xfrm>
          <a:prstGeom prst="rect">
            <a:avLst/>
          </a:prstGeom>
        </p:spPr>
      </p:pic>
      <p:sp>
        <p:nvSpPr>
          <p:cNvPr id="150" name="Google Shape;150;p27"/>
          <p:cNvSpPr txBox="1">
            <a:spLocks noGrp="1"/>
          </p:cNvSpPr>
          <p:nvPr>
            <p:ph type="title"/>
          </p:nvPr>
        </p:nvSpPr>
        <p:spPr>
          <a:xfrm>
            <a:off x="536711" y="0"/>
            <a:ext cx="8070575" cy="915433"/>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ja-JP" altLang="en-US" sz="4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クラスが持つ機能を利用</a:t>
            </a:r>
            <a:endParaRPr sz="4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コネクタ 2"/>
          <p:cNvCxnSpPr/>
          <p:nvPr/>
        </p:nvCxnSpPr>
        <p:spPr>
          <a:xfrm>
            <a:off x="611167" y="691969"/>
            <a:ext cx="84947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1544163" y="915433"/>
            <a:ext cx="7277283" cy="1015663"/>
          </a:xfrm>
          <a:prstGeom prst="rect">
            <a:avLst/>
          </a:prstGeom>
          <a:noFill/>
          <a:ln>
            <a:solidFill>
              <a:srgbClr val="FF0000"/>
            </a:solidFill>
            <a:prstDash val="sysDash"/>
          </a:ln>
        </p:spPr>
        <p:txBody>
          <a:bodyPr wrap="square" rtlCol="0">
            <a:spAutoFit/>
          </a:bodyPr>
          <a:lstStyle/>
          <a:p>
            <a:r>
              <a:rPr kumimoji="1" lang="ja-JP" altLang="en-US" sz="2800" b="1" dirty="0"/>
              <a:t>インスタンス</a:t>
            </a:r>
            <a:r>
              <a:rPr kumimoji="1" lang="ja-JP" altLang="en-US" sz="2800" b="1" dirty="0" smtClean="0"/>
              <a:t>名</a:t>
            </a:r>
            <a:r>
              <a:rPr kumimoji="1" lang="en-US" altLang="ja-JP" sz="6000" b="1" dirty="0" smtClean="0"/>
              <a:t>.</a:t>
            </a:r>
            <a:r>
              <a:rPr kumimoji="1" lang="ja-JP" altLang="en-US" sz="2800" b="1" dirty="0" smtClean="0"/>
              <a:t>メソッド名</a:t>
            </a:r>
            <a:r>
              <a:rPr kumimoji="1" lang="en-US" altLang="ja-JP" sz="2800" b="1" dirty="0" smtClean="0"/>
              <a:t>();</a:t>
            </a:r>
            <a:endParaRPr kumimoji="1" lang="ja-JP" altLang="en-US" sz="2800" b="1" dirty="0"/>
          </a:p>
        </p:txBody>
      </p:sp>
      <p:sp>
        <p:nvSpPr>
          <p:cNvPr id="20" name="角丸四角形 19"/>
          <p:cNvSpPr/>
          <p:nvPr/>
        </p:nvSpPr>
        <p:spPr>
          <a:xfrm>
            <a:off x="1659835" y="1325203"/>
            <a:ext cx="2706308" cy="52322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p:cNvSpPr/>
          <p:nvPr/>
        </p:nvSpPr>
        <p:spPr>
          <a:xfrm>
            <a:off x="1325652" y="3442130"/>
            <a:ext cx="648544" cy="656757"/>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4365409" y="1346160"/>
            <a:ext cx="2095026" cy="52322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a:off x="2009961" y="3442130"/>
            <a:ext cx="1553585" cy="656758"/>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p:cNvCxnSpPr>
            <a:stCxn id="20" idx="2"/>
          </p:cNvCxnSpPr>
          <p:nvPr/>
        </p:nvCxnSpPr>
        <p:spPr>
          <a:xfrm flipH="1">
            <a:off x="1659835" y="1848423"/>
            <a:ext cx="1353154" cy="159370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23" idx="2"/>
          </p:cNvCxnSpPr>
          <p:nvPr/>
        </p:nvCxnSpPr>
        <p:spPr>
          <a:xfrm flipH="1">
            <a:off x="3563546" y="1869380"/>
            <a:ext cx="1849376" cy="191742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839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407507" y="0"/>
            <a:ext cx="7036902" cy="689245"/>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ja-JP" altLang="en-US" sz="40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＜インスタンス練習問題①＞</a:t>
            </a:r>
            <a:endParaRPr sz="40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コネクタ 2"/>
          <p:cNvCxnSpPr/>
          <p:nvPr/>
        </p:nvCxnSpPr>
        <p:spPr>
          <a:xfrm>
            <a:off x="586409" y="569976"/>
            <a:ext cx="83786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Google Shape;150;p27"/>
          <p:cNvSpPr txBox="1">
            <a:spLocks/>
          </p:cNvSpPr>
          <p:nvPr/>
        </p:nvSpPr>
        <p:spPr>
          <a:xfrm>
            <a:off x="496958" y="689245"/>
            <a:ext cx="8189841" cy="165970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新規ファイル「</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UseClass.java</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」を作成する。</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en-US" altLang="ja-JP" sz="3200"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UseClass</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内で</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Car</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クラスから新しくインスタンス「</a:t>
            </a:r>
            <a:r>
              <a:rPr lang="en-US" altLang="ja-JP" sz="3200"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sportsCar</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」を作成しなさい。</a:t>
            </a:r>
            <a:endParaRPr lang="ja-JP"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Google Shape;150;p27"/>
          <p:cNvSpPr txBox="1">
            <a:spLocks/>
          </p:cNvSpPr>
          <p:nvPr/>
        </p:nvSpPr>
        <p:spPr>
          <a:xfrm>
            <a:off x="407507" y="2468217"/>
            <a:ext cx="7036902" cy="689245"/>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40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＜インスタンス練習問題②＞</a:t>
            </a:r>
            <a:endParaRPr lang="ja-JP" altLang="en-US" sz="40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 name="直線コネクタ 5"/>
          <p:cNvCxnSpPr/>
          <p:nvPr/>
        </p:nvCxnSpPr>
        <p:spPr>
          <a:xfrm>
            <a:off x="586409" y="3038193"/>
            <a:ext cx="83786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Google Shape;150;p27"/>
          <p:cNvSpPr txBox="1">
            <a:spLocks/>
          </p:cNvSpPr>
          <p:nvPr/>
        </p:nvSpPr>
        <p:spPr>
          <a:xfrm>
            <a:off x="586409" y="3263547"/>
            <a:ext cx="8428380" cy="1030157"/>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①で作成したインスタンスに</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en-US" altLang="ja-JP"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ype</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「スポーツカー」、</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gas</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100</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」を設定しなさい</a:t>
            </a:r>
            <a:r>
              <a:rPr lang="ja-JP"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569917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407507" y="0"/>
            <a:ext cx="7036902" cy="689245"/>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ja-JP" altLang="en-US" sz="40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＜インスタンス練習問題③＞</a:t>
            </a:r>
            <a:endParaRPr sz="40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コネクタ 2"/>
          <p:cNvCxnSpPr/>
          <p:nvPr/>
        </p:nvCxnSpPr>
        <p:spPr>
          <a:xfrm>
            <a:off x="586409" y="569976"/>
            <a:ext cx="83786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Google Shape;150;p27"/>
          <p:cNvSpPr txBox="1">
            <a:spLocks/>
          </p:cNvSpPr>
          <p:nvPr/>
        </p:nvSpPr>
        <p:spPr>
          <a:xfrm>
            <a:off x="586409" y="689245"/>
            <a:ext cx="8100390" cy="165970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インスタンス「</a:t>
            </a:r>
            <a:r>
              <a:rPr lang="en-US" altLang="ja-JP" sz="3200"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sportsCar</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」を使って、</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Car</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クラスの「</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display</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」メソッドを呼び出しなさい。</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endParaRPr lang="en-US" altLang="ja-JP"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尚、</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display</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メソッドには</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Gas</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と</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Type</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を表示する機能を持たせる事。</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510633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45436" y="1706086"/>
            <a:ext cx="8020877" cy="878088"/>
          </a:xfrm>
          <a:prstGeom prst="rect">
            <a:avLst/>
          </a:prstGeom>
          <a:noFill/>
          <a:ln>
            <a:noFill/>
          </a:ln>
        </p:spPr>
        <p:txBody>
          <a:bodyPr spcFirstLastPara="1" wrap="square" lIns="68575" tIns="34275" rIns="68575" bIns="34275" anchor="t" anchorCtr="0">
            <a:noAutofit/>
          </a:bodyPr>
          <a:lstStyle/>
          <a:p>
            <a:pPr marL="0" lvl="0" indent="0" algn="ctr" rtl="0">
              <a:lnSpc>
                <a:spcPct val="89000"/>
              </a:lnSpc>
              <a:spcBef>
                <a:spcPts val="0"/>
              </a:spcBef>
              <a:spcAft>
                <a:spcPts val="0"/>
              </a:spcAft>
              <a:buClr>
                <a:schemeClr val="dk2"/>
              </a:buClr>
              <a:buSzPts val="6000"/>
              <a:buFont typeface="Libre Franklin"/>
              <a:buNone/>
            </a:pPr>
            <a:r>
              <a:rPr lang="en-US" altLang="ja-JP" sz="6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6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コンストラクタ</a:t>
            </a:r>
            <a:endParaRPr sz="6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31586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611166" y="791685"/>
            <a:ext cx="8393685" cy="915433"/>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ja-JP" altLang="en-US" sz="48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インスタンス生成時に</a:t>
            </a:r>
            <a:r>
              <a:rPr lang="en-US" altLang="ja-JP" sz="48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48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br>
            <a:r>
              <a:rPr lang="ja-JP" altLang="en-US" sz="48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自動的に呼び出されるメソッドの事を「コンストラクタ」と言う。</a:t>
            </a:r>
            <a:r>
              <a:rPr lang="en-US" altLang="ja-JP" sz="48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48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br>
            <a:r>
              <a:rPr lang="en-US" altLang="ja-JP" sz="48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48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br>
            <a:r>
              <a:rPr lang="ja-JP" altLang="en-US" sz="4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自動的に実行されるため、初期値設定等に用いられる。</a:t>
            </a:r>
            <a:endParaRPr sz="4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Google Shape;150;p27"/>
          <p:cNvSpPr txBox="1">
            <a:spLocks/>
          </p:cNvSpPr>
          <p:nvPr/>
        </p:nvSpPr>
        <p:spPr>
          <a:xfrm>
            <a:off x="536712" y="0"/>
            <a:ext cx="7335078" cy="91543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4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コンストラクタとは</a:t>
            </a:r>
            <a:r>
              <a:rPr lang="en-US" altLang="ja-JP" sz="4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4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 name="直線コネクタ 3"/>
          <p:cNvCxnSpPr/>
          <p:nvPr/>
        </p:nvCxnSpPr>
        <p:spPr>
          <a:xfrm>
            <a:off x="611167" y="691969"/>
            <a:ext cx="84947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5438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985247" y="1958009"/>
            <a:ext cx="7005661" cy="3031435"/>
          </a:xfrm>
          <a:prstGeom prst="rect">
            <a:avLst/>
          </a:prstGeom>
        </p:spPr>
      </p:pic>
      <p:sp>
        <p:nvSpPr>
          <p:cNvPr id="5" name="角丸四角形 4"/>
          <p:cNvSpPr/>
          <p:nvPr/>
        </p:nvSpPr>
        <p:spPr>
          <a:xfrm>
            <a:off x="2126975" y="1938131"/>
            <a:ext cx="1620078" cy="427382"/>
          </a:xfrm>
          <a:prstGeom prst="round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1742662" y="3412436"/>
            <a:ext cx="1487556" cy="427382"/>
          </a:xfrm>
          <a:prstGeom prst="round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中かっこ 5"/>
          <p:cNvSpPr/>
          <p:nvPr/>
        </p:nvSpPr>
        <p:spPr>
          <a:xfrm>
            <a:off x="7069048" y="3319670"/>
            <a:ext cx="447261" cy="1590261"/>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p:cNvSpPr txBox="1"/>
          <p:nvPr/>
        </p:nvSpPr>
        <p:spPr>
          <a:xfrm>
            <a:off x="7405200" y="4134042"/>
            <a:ext cx="1811714" cy="369332"/>
          </a:xfrm>
          <a:prstGeom prst="rect">
            <a:avLst/>
          </a:prstGeom>
          <a:noFill/>
        </p:spPr>
        <p:txBody>
          <a:bodyPr wrap="none" rtlCol="0">
            <a:spAutoFit/>
          </a:bodyPr>
          <a:lstStyle/>
          <a:p>
            <a:r>
              <a:rPr kumimoji="1" lang="ja-JP" altLang="en-US" sz="1800" b="1" dirty="0" smtClean="0"/>
              <a:t>コンストラクタ</a:t>
            </a:r>
            <a:endParaRPr kumimoji="1" lang="ja-JP" altLang="en-US" sz="1800" b="1" dirty="0"/>
          </a:p>
        </p:txBody>
      </p:sp>
      <p:cxnSp>
        <p:nvCxnSpPr>
          <p:cNvPr id="12" name="カギ線コネクタ 11"/>
          <p:cNvCxnSpPr>
            <a:stCxn id="5" idx="2"/>
            <a:endCxn id="9" idx="0"/>
          </p:cNvCxnSpPr>
          <p:nvPr/>
        </p:nvCxnSpPr>
        <p:spPr>
          <a:xfrm rot="5400000">
            <a:off x="2188266" y="2663687"/>
            <a:ext cx="1046923" cy="450574"/>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081447" y="2454175"/>
            <a:ext cx="3485249" cy="830997"/>
          </a:xfrm>
          <a:prstGeom prst="rect">
            <a:avLst/>
          </a:prstGeom>
          <a:solidFill>
            <a:schemeClr val="bg1"/>
          </a:solidFill>
          <a:ln>
            <a:solidFill>
              <a:schemeClr val="tx1"/>
            </a:solidFill>
            <a:prstDash val="solid"/>
          </a:ln>
        </p:spPr>
        <p:txBody>
          <a:bodyPr wrap="none" rtlCol="0">
            <a:spAutoFit/>
          </a:bodyPr>
          <a:lstStyle/>
          <a:p>
            <a:r>
              <a:rPr kumimoji="1" lang="ja-JP" altLang="en-US" sz="1600" b="1" dirty="0" smtClean="0"/>
              <a:t>名前を一致させる。</a:t>
            </a:r>
            <a:endParaRPr kumimoji="1" lang="en-US" altLang="ja-JP" sz="1600" b="1" dirty="0" smtClean="0"/>
          </a:p>
          <a:p>
            <a:r>
              <a:rPr kumimoji="1" lang="ja-JP" altLang="en-US" sz="1600" b="1" dirty="0" smtClean="0"/>
              <a:t>例えばクラス名が</a:t>
            </a:r>
            <a:r>
              <a:rPr kumimoji="1" lang="ja-JP" altLang="en-US" sz="1600" b="1" dirty="0" smtClean="0"/>
              <a:t>「</a:t>
            </a:r>
            <a:r>
              <a:rPr kumimoji="1" lang="en-US" altLang="ja-JP" sz="1600" b="1" dirty="0" smtClean="0"/>
              <a:t>Account</a:t>
            </a:r>
            <a:r>
              <a:rPr kumimoji="1" lang="ja-JP" altLang="en-US" sz="1600" b="1" dirty="0" smtClean="0"/>
              <a:t>」</a:t>
            </a:r>
            <a:r>
              <a:rPr kumimoji="1" lang="ja-JP" altLang="en-US" sz="1600" b="1" dirty="0" smtClean="0"/>
              <a:t>なら</a:t>
            </a:r>
            <a:endParaRPr kumimoji="1" lang="en-US" altLang="ja-JP" sz="1600" b="1" dirty="0" smtClean="0"/>
          </a:p>
          <a:p>
            <a:r>
              <a:rPr kumimoji="1" lang="ja-JP" altLang="en-US" sz="1600" b="1" dirty="0" smtClean="0"/>
              <a:t>コンストラクタ名も</a:t>
            </a:r>
            <a:r>
              <a:rPr kumimoji="1" lang="ja-JP" altLang="en-US" sz="1600" b="1" dirty="0" smtClean="0"/>
              <a:t>「</a:t>
            </a:r>
            <a:r>
              <a:rPr kumimoji="1" lang="en-US" altLang="ja-JP" sz="1600" b="1" dirty="0" smtClean="0"/>
              <a:t>Account</a:t>
            </a:r>
            <a:r>
              <a:rPr kumimoji="1" lang="ja-JP" altLang="en-US" sz="1600" b="1" dirty="0" smtClean="0"/>
              <a:t>」</a:t>
            </a:r>
            <a:endParaRPr kumimoji="1" lang="ja-JP" altLang="en-US" sz="1600" b="1" dirty="0"/>
          </a:p>
        </p:txBody>
      </p:sp>
      <p:sp>
        <p:nvSpPr>
          <p:cNvPr id="11" name="Google Shape;150;p27"/>
          <p:cNvSpPr txBox="1">
            <a:spLocks/>
          </p:cNvSpPr>
          <p:nvPr/>
        </p:nvSpPr>
        <p:spPr>
          <a:xfrm>
            <a:off x="536712" y="0"/>
            <a:ext cx="7335078" cy="91543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4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コンストラクタの書き方</a:t>
            </a:r>
            <a:r>
              <a:rPr lang="en-US" altLang="ja-JP" sz="4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4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 name="直線コネクタ 12"/>
          <p:cNvCxnSpPr/>
          <p:nvPr/>
        </p:nvCxnSpPr>
        <p:spPr>
          <a:xfrm>
            <a:off x="611167" y="691969"/>
            <a:ext cx="84947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Google Shape;150;p27"/>
          <p:cNvSpPr txBox="1">
            <a:spLocks/>
          </p:cNvSpPr>
          <p:nvPr/>
        </p:nvSpPr>
        <p:spPr>
          <a:xfrm>
            <a:off x="554934" y="721848"/>
            <a:ext cx="8469795" cy="91543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メソッド名をクラス名と同じにするとコンストラクタとして扱われる。</a:t>
            </a:r>
            <a:endParaRPr lang="ja-JP"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5" name="直線コネクタ 14"/>
          <p:cNvCxnSpPr/>
          <p:nvPr/>
        </p:nvCxnSpPr>
        <p:spPr>
          <a:xfrm>
            <a:off x="611167" y="1768708"/>
            <a:ext cx="8494733"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1521675" y="3258764"/>
            <a:ext cx="5773647" cy="175055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8704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611166" y="791685"/>
            <a:ext cx="8393685" cy="915433"/>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en-US" sz="44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Car</a:t>
            </a:r>
            <a:r>
              <a:rPr lang="ja-JP" altLang="en-US" sz="44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クラスに引数無しのコンストラクタを作成しなさい。</a:t>
            </a:r>
            <a:r>
              <a:rPr lang="en-US" altLang="ja-JP" sz="44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44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44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尚、コンストラクタは</a:t>
            </a:r>
            <a:r>
              <a:rPr lang="en-US" altLang="ja-JP" sz="44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44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44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44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Car</a:t>
            </a:r>
            <a:r>
              <a:rPr lang="ja-JP" altLang="en-US" sz="44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からインスタンスを生成しました」と表示する機能を持つ。</a:t>
            </a:r>
            <a:endParaRPr sz="4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Google Shape;150;p27"/>
          <p:cNvSpPr txBox="1">
            <a:spLocks/>
          </p:cNvSpPr>
          <p:nvPr/>
        </p:nvSpPr>
        <p:spPr>
          <a:xfrm>
            <a:off x="536712" y="0"/>
            <a:ext cx="7335078" cy="91543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4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＜練習問題</a:t>
            </a:r>
            <a:r>
              <a:rPr lang="en-US" altLang="ja-JP" sz="4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4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4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 name="直線コネクタ 3"/>
          <p:cNvCxnSpPr/>
          <p:nvPr/>
        </p:nvCxnSpPr>
        <p:spPr>
          <a:xfrm>
            <a:off x="611167" y="691969"/>
            <a:ext cx="84947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047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611166" y="791685"/>
            <a:ext cx="8393685" cy="915433"/>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Car</a:t>
            </a:r>
            <a:r>
              <a:rPr lang="ja-JP" altLang="en-US"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クラスに引数有りのコンストラクタを作成</a:t>
            </a:r>
            <a:r>
              <a:rPr lang="ja-JP" altLang="en-US"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し、</a:t>
            </a:r>
            <a:r>
              <a:rPr lang="en-US" altLang="ja-JP" sz="3600"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UseClass</a:t>
            </a:r>
            <a:r>
              <a:rPr lang="ja-JP" altLang="en-US"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で利用しなさい。</a:t>
            </a:r>
            <a: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3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3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尚、引数は以下とする。</a:t>
            </a:r>
            <a: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第一引数：</a:t>
            </a:r>
            <a:r>
              <a:rPr lang="en-US" altLang="ja-JP" sz="3600"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int</a:t>
            </a:r>
            <a: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3600"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num</a:t>
            </a:r>
            <a: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第二引数：</a:t>
            </a:r>
            <a: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String </a:t>
            </a:r>
            <a:r>
              <a:rPr lang="en-US" altLang="ja-JP" sz="3600"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moji</a:t>
            </a:r>
            <a:endParaRPr sz="3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Google Shape;150;p27"/>
          <p:cNvSpPr txBox="1">
            <a:spLocks/>
          </p:cNvSpPr>
          <p:nvPr/>
        </p:nvSpPr>
        <p:spPr>
          <a:xfrm>
            <a:off x="536712" y="0"/>
            <a:ext cx="7335078" cy="91543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4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＜練習問題</a:t>
            </a:r>
            <a:r>
              <a:rPr lang="en-US" altLang="ja-JP" sz="4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4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4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 name="直線コネクタ 3"/>
          <p:cNvCxnSpPr/>
          <p:nvPr/>
        </p:nvCxnSpPr>
        <p:spPr>
          <a:xfrm>
            <a:off x="611167" y="691969"/>
            <a:ext cx="84947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66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85192" y="2123529"/>
            <a:ext cx="8020877" cy="878088"/>
          </a:xfrm>
          <a:prstGeom prst="rect">
            <a:avLst/>
          </a:prstGeom>
          <a:noFill/>
          <a:ln>
            <a:noFill/>
          </a:ln>
        </p:spPr>
        <p:txBody>
          <a:bodyPr spcFirstLastPara="1" wrap="square" lIns="68575" tIns="34275" rIns="68575" bIns="34275" anchor="t" anchorCtr="0">
            <a:noAutofit/>
          </a:bodyPr>
          <a:lstStyle/>
          <a:p>
            <a:pPr marL="0" lvl="0" indent="0" algn="ctr" rtl="0">
              <a:lnSpc>
                <a:spcPct val="89000"/>
              </a:lnSpc>
              <a:spcBef>
                <a:spcPts val="0"/>
              </a:spcBef>
              <a:spcAft>
                <a:spcPts val="0"/>
              </a:spcAft>
              <a:buClr>
                <a:schemeClr val="dk2"/>
              </a:buClr>
              <a:buSzPts val="6000"/>
              <a:buFont typeface="Libre Franklin"/>
              <a:buNone/>
            </a:pPr>
            <a:r>
              <a:rPr lang="ja-JP" altLang="en-US" sz="66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クラスの復習</a:t>
            </a:r>
            <a:endParaRPr sz="6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71872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45436" y="1706086"/>
            <a:ext cx="8020877" cy="878088"/>
          </a:xfrm>
          <a:prstGeom prst="rect">
            <a:avLst/>
          </a:prstGeom>
          <a:noFill/>
          <a:ln>
            <a:noFill/>
          </a:ln>
        </p:spPr>
        <p:txBody>
          <a:bodyPr spcFirstLastPara="1" wrap="square" lIns="68575" tIns="34275" rIns="68575" bIns="34275" anchor="t" anchorCtr="0">
            <a:noAutofit/>
          </a:bodyPr>
          <a:lstStyle/>
          <a:p>
            <a:pPr marL="0" lvl="0" indent="0" algn="ctr" rtl="0">
              <a:lnSpc>
                <a:spcPct val="89000"/>
              </a:lnSpc>
              <a:spcBef>
                <a:spcPts val="0"/>
              </a:spcBef>
              <a:spcAft>
                <a:spcPts val="0"/>
              </a:spcAft>
              <a:buClr>
                <a:schemeClr val="dk2"/>
              </a:buClr>
              <a:buSzPts val="6000"/>
              <a:buFont typeface="Libre Franklin"/>
              <a:buNone/>
            </a:pPr>
            <a:r>
              <a:rPr lang="en-US" altLang="ja-JP" sz="6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4.static</a:t>
            </a:r>
            <a:endParaRPr sz="6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65909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cxnSp>
        <p:nvCxnSpPr>
          <p:cNvPr id="5" name="直線コネクタ 4"/>
          <p:cNvCxnSpPr/>
          <p:nvPr/>
        </p:nvCxnSpPr>
        <p:spPr>
          <a:xfrm flipV="1">
            <a:off x="576469" y="584775"/>
            <a:ext cx="8567531" cy="14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546652" y="0"/>
            <a:ext cx="1367682" cy="584775"/>
          </a:xfrm>
          <a:prstGeom prst="rect">
            <a:avLst/>
          </a:prstGeom>
          <a:noFill/>
        </p:spPr>
        <p:txBody>
          <a:bodyPr wrap="none" rtlCol="0">
            <a:spAutoFit/>
          </a:bodyPr>
          <a:lstStyle/>
          <a:p>
            <a:r>
              <a:rPr kumimoji="1" lang="en-US" altLang="ja-JP" sz="3200" b="1" dirty="0" smtClean="0">
                <a:latin typeface="Meiryo UI" panose="020B0604030504040204" pitchFamily="50" charset="-128"/>
                <a:ea typeface="Meiryo UI" panose="020B0604030504040204" pitchFamily="50" charset="-128"/>
              </a:rPr>
              <a:t>static</a:t>
            </a:r>
          </a:p>
        </p:txBody>
      </p:sp>
      <p:sp>
        <p:nvSpPr>
          <p:cNvPr id="9" name="テキスト ボックス 8"/>
          <p:cNvSpPr txBox="1"/>
          <p:nvPr/>
        </p:nvSpPr>
        <p:spPr>
          <a:xfrm>
            <a:off x="576469" y="599685"/>
            <a:ext cx="8627165" cy="4031873"/>
          </a:xfrm>
          <a:prstGeom prst="rect">
            <a:avLst/>
          </a:prstGeom>
          <a:noFill/>
        </p:spPr>
        <p:txBody>
          <a:bodyPr wrap="square" rtlCol="0">
            <a:spAutoFit/>
          </a:bodyPr>
          <a:lstStyle/>
          <a:p>
            <a:r>
              <a:rPr lang="ja-JP"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インスタンスを</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超えて共通</a:t>
            </a:r>
            <a:r>
              <a:rPr lang="ja-JP"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・共有したい</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物に</a:t>
            </a:r>
            <a:r>
              <a:rPr lang="ja-JP"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対して使うの</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が「</a:t>
            </a:r>
            <a:r>
              <a:rPr lang="en-US" altLang="ja-JP"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static</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endParaRPr kumimoji="1" lang="en-US" altLang="ja-JP" sz="3200" b="1" dirty="0">
              <a:solidFill>
                <a:srgbClr val="FF0000"/>
              </a:solidFill>
              <a:latin typeface="Meiryo UI" panose="020B0604030504040204" pitchFamily="50" charset="-128"/>
              <a:ea typeface="Meiryo UI" panose="020B0604030504040204" pitchFamily="50" charset="-128"/>
            </a:endParaRPr>
          </a:p>
          <a:p>
            <a:r>
              <a:rPr kumimoji="1" lang="ja-JP" altLang="en-US" sz="3200" b="1" dirty="0" smtClean="0">
                <a:solidFill>
                  <a:srgbClr val="FF0000"/>
                </a:solidFill>
                <a:latin typeface="Meiryo UI" panose="020B0604030504040204" pitchFamily="50" charset="-128"/>
                <a:ea typeface="Meiryo UI" panose="020B0604030504040204" pitchFamily="50" charset="-128"/>
              </a:rPr>
              <a:t>変数に対して</a:t>
            </a:r>
            <a:r>
              <a:rPr kumimoji="1" lang="en-US" altLang="ja-JP" sz="3200" b="1" dirty="0" smtClean="0">
                <a:solidFill>
                  <a:srgbClr val="FF0000"/>
                </a:solidFill>
                <a:latin typeface="Meiryo UI" panose="020B0604030504040204" pitchFamily="50" charset="-128"/>
                <a:ea typeface="Meiryo UI" panose="020B0604030504040204" pitchFamily="50" charset="-128"/>
              </a:rPr>
              <a:t>static</a:t>
            </a:r>
            <a:r>
              <a:rPr kumimoji="1" lang="ja-JP" altLang="en-US" sz="3200" b="1" dirty="0" smtClean="0">
                <a:solidFill>
                  <a:srgbClr val="FF0000"/>
                </a:solidFill>
                <a:latin typeface="Meiryo UI" panose="020B0604030504040204" pitchFamily="50" charset="-128"/>
                <a:ea typeface="Meiryo UI" panose="020B0604030504040204" pitchFamily="50" charset="-128"/>
              </a:rPr>
              <a:t>を設定するとインスタンス間で</a:t>
            </a:r>
            <a:endParaRPr kumimoji="1" lang="en-US" altLang="ja-JP" sz="3200" b="1" dirty="0" smtClean="0">
              <a:solidFill>
                <a:srgbClr val="FF0000"/>
              </a:solidFill>
              <a:latin typeface="Meiryo UI" panose="020B0604030504040204" pitchFamily="50" charset="-128"/>
              <a:ea typeface="Meiryo UI" panose="020B0604030504040204" pitchFamily="50" charset="-128"/>
            </a:endParaRPr>
          </a:p>
          <a:p>
            <a:r>
              <a:rPr kumimoji="1" lang="ja-JP" altLang="en-US" sz="3200" b="1" dirty="0">
                <a:solidFill>
                  <a:srgbClr val="FF0000"/>
                </a:solidFill>
                <a:latin typeface="Meiryo UI" panose="020B0604030504040204" pitchFamily="50" charset="-128"/>
                <a:ea typeface="Meiryo UI" panose="020B0604030504040204" pitchFamily="50" charset="-128"/>
              </a:rPr>
              <a:t>値</a:t>
            </a:r>
            <a:r>
              <a:rPr kumimoji="1" lang="ja-JP" altLang="en-US" sz="3200" b="1" dirty="0" smtClean="0">
                <a:solidFill>
                  <a:srgbClr val="FF0000"/>
                </a:solidFill>
                <a:latin typeface="Meiryo UI" panose="020B0604030504040204" pitchFamily="50" charset="-128"/>
                <a:ea typeface="Meiryo UI" panose="020B0604030504040204" pitchFamily="50" charset="-128"/>
              </a:rPr>
              <a:t>を共有する事が出来る。</a:t>
            </a:r>
            <a:endParaRPr kumimoji="1" lang="en-US" altLang="ja-JP" sz="3200" b="1" dirty="0" smtClean="0">
              <a:solidFill>
                <a:srgbClr val="FF0000"/>
              </a:solidFill>
              <a:latin typeface="Meiryo UI" panose="020B0604030504040204" pitchFamily="50" charset="-128"/>
              <a:ea typeface="Meiryo UI" panose="020B0604030504040204" pitchFamily="50" charset="-128"/>
            </a:endParaRPr>
          </a:p>
          <a:p>
            <a:endParaRPr kumimoji="1" lang="en-US" altLang="ja-JP" sz="3200" b="1" dirty="0">
              <a:solidFill>
                <a:srgbClr val="FF0000"/>
              </a:solidFill>
              <a:latin typeface="Meiryo UI" panose="020B0604030504040204" pitchFamily="50" charset="-128"/>
              <a:ea typeface="Meiryo UI" panose="020B0604030504040204" pitchFamily="50" charset="-128"/>
            </a:endParaRPr>
          </a:p>
          <a:p>
            <a:r>
              <a:rPr kumimoji="1" lang="ja-JP" altLang="en-US" sz="3200" b="1" dirty="0" smtClean="0">
                <a:solidFill>
                  <a:srgbClr val="0000FF"/>
                </a:solidFill>
                <a:latin typeface="Meiryo UI" panose="020B0604030504040204" pitchFamily="50" charset="-128"/>
                <a:ea typeface="Meiryo UI" panose="020B0604030504040204" pitchFamily="50" charset="-128"/>
              </a:rPr>
              <a:t>メソッドに対して設定するとインタンス生成無しで、</a:t>
            </a:r>
            <a:endParaRPr kumimoji="1" lang="en-US" altLang="ja-JP" sz="3200" b="1" dirty="0" smtClean="0">
              <a:solidFill>
                <a:srgbClr val="0000FF"/>
              </a:solidFill>
              <a:latin typeface="Meiryo UI" panose="020B0604030504040204" pitchFamily="50" charset="-128"/>
              <a:ea typeface="Meiryo UI" panose="020B0604030504040204" pitchFamily="50" charset="-128"/>
            </a:endParaRPr>
          </a:p>
          <a:p>
            <a:r>
              <a:rPr kumimoji="1" lang="ja-JP" altLang="en-US" sz="3200" b="1" dirty="0" smtClean="0">
                <a:solidFill>
                  <a:srgbClr val="0000FF"/>
                </a:solidFill>
                <a:latin typeface="Meiryo UI" panose="020B0604030504040204" pitchFamily="50" charset="-128"/>
                <a:ea typeface="Meiryo UI" panose="020B0604030504040204" pitchFamily="50" charset="-128"/>
              </a:rPr>
              <a:t>クラスが持つメソッドを利用する事が出来る。</a:t>
            </a:r>
            <a:endParaRPr kumimoji="1" lang="en-US" altLang="ja-JP" sz="3200" b="1" dirty="0" smtClean="0">
              <a:solidFill>
                <a:srgbClr val="0000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789082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546651" y="46252"/>
            <a:ext cx="8567531" cy="599791"/>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en-US" altLang="ja-JP" sz="4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a:t>
            </a:r>
            <a:r>
              <a:rPr lang="en-US" altLang="ja-JP" sz="44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tatic</a:t>
            </a:r>
            <a:r>
              <a:rPr lang="ja-JP" altLang="en-US" sz="44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文法</a:t>
            </a:r>
            <a:r>
              <a:rPr lang="en-US" altLang="ja-JP" sz="44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44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共通・共有したい変数、メソッド定義に</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static</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つけるだけ。</a:t>
            </a:r>
            <a:r>
              <a:rPr lang="en-US" altLang="ja-JP" sz="3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s</a:t>
            </a:r>
            <a:r>
              <a:rPr lang="en-US" altLang="ja-JP" sz="3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tatic</a:t>
            </a:r>
            <a:r>
              <a:rPr lang="ja-JP" altLang="en-US" sz="3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を書くのは設計図クラス側</a:t>
            </a:r>
            <a:r>
              <a:rPr lang="en-US" altLang="ja-JP" sz="3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sz="3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コネクタ 2"/>
          <p:cNvCxnSpPr/>
          <p:nvPr/>
        </p:nvCxnSpPr>
        <p:spPr>
          <a:xfrm flipV="1">
            <a:off x="546652" y="646043"/>
            <a:ext cx="8567531" cy="14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Google Shape;150;p27"/>
          <p:cNvSpPr txBox="1">
            <a:spLocks/>
          </p:cNvSpPr>
          <p:nvPr/>
        </p:nvSpPr>
        <p:spPr>
          <a:xfrm>
            <a:off x="559075" y="1694078"/>
            <a:ext cx="3036405" cy="55672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static</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変数＞</a:t>
            </a:r>
            <a:endParaRPr lang="ja-JP" altLang="en-US" sz="2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Google Shape;150;p27"/>
          <p:cNvSpPr txBox="1">
            <a:spLocks/>
          </p:cNvSpPr>
          <p:nvPr/>
        </p:nvSpPr>
        <p:spPr>
          <a:xfrm>
            <a:off x="546652" y="3211791"/>
            <a:ext cx="3642692" cy="55672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static</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メソッド＞</a:t>
            </a:r>
            <a:endParaRPr lang="ja-JP" altLang="en-US" sz="2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rotWithShape="1">
          <a:blip r:embed="rId3"/>
          <a:srcRect t="12380" r="21848"/>
          <a:stretch/>
        </p:blipFill>
        <p:spPr>
          <a:xfrm>
            <a:off x="827846" y="2203513"/>
            <a:ext cx="6915564" cy="780636"/>
          </a:xfrm>
          <a:prstGeom prst="rect">
            <a:avLst/>
          </a:prstGeom>
          <a:ln>
            <a:solidFill>
              <a:schemeClr val="tx1"/>
            </a:solidFill>
          </a:ln>
        </p:spPr>
      </p:pic>
      <p:pic>
        <p:nvPicPr>
          <p:cNvPr id="10" name="図 9"/>
          <p:cNvPicPr>
            <a:picLocks noChangeAspect="1"/>
          </p:cNvPicPr>
          <p:nvPr/>
        </p:nvPicPr>
        <p:blipFill>
          <a:blip r:embed="rId4"/>
          <a:stretch>
            <a:fillRect/>
          </a:stretch>
        </p:blipFill>
        <p:spPr>
          <a:xfrm>
            <a:off x="827846" y="3721226"/>
            <a:ext cx="6231186" cy="1192827"/>
          </a:xfrm>
          <a:prstGeom prst="rect">
            <a:avLst/>
          </a:prstGeom>
          <a:ln>
            <a:solidFill>
              <a:schemeClr val="tx1"/>
            </a:solidFill>
          </a:ln>
        </p:spPr>
      </p:pic>
      <p:sp>
        <p:nvSpPr>
          <p:cNvPr id="12" name="角丸四角形 11"/>
          <p:cNvSpPr/>
          <p:nvPr/>
        </p:nvSpPr>
        <p:spPr>
          <a:xfrm>
            <a:off x="944217" y="2240318"/>
            <a:ext cx="2067340" cy="51991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836957" y="3840757"/>
            <a:ext cx="1240320" cy="43719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88057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546651" y="46252"/>
            <a:ext cx="8368749" cy="599791"/>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&lt;s</a:t>
            </a:r>
            <a: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tatic</a:t>
            </a:r>
            <a:r>
              <a:rPr lang="ja-JP" altLang="en-US"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練習問題</a:t>
            </a:r>
            <a:r>
              <a:rPr lang="ja-JP" altLang="en-US" sz="3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sz="3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コネクタ 2"/>
          <p:cNvCxnSpPr/>
          <p:nvPr/>
        </p:nvCxnSpPr>
        <p:spPr>
          <a:xfrm flipV="1">
            <a:off x="546651" y="593262"/>
            <a:ext cx="8567531" cy="14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Google Shape;150;p27"/>
          <p:cNvSpPr txBox="1">
            <a:spLocks/>
          </p:cNvSpPr>
          <p:nvPr/>
        </p:nvSpPr>
        <p:spPr>
          <a:xfrm>
            <a:off x="546651" y="718888"/>
            <a:ext cx="8686801" cy="55672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Car</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クラスに新しく</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static</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な</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String</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型変数「</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owner</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」を追加する。また、</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display</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メソッドも</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owner</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を表示するように変更する。</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endParaRPr lang="en-US" altLang="ja-JP"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en-US" altLang="ja-JP" sz="3200"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UseClass</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で</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owner</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に対して「</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Java</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太郎」を</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設定した上で、</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display</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メソッドを呼び出しなさい。</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endParaRPr lang="ja-JP" altLang="en-US" sz="2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3037223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45436" y="1706086"/>
            <a:ext cx="8020877" cy="878088"/>
          </a:xfrm>
          <a:prstGeom prst="rect">
            <a:avLst/>
          </a:prstGeom>
          <a:noFill/>
          <a:ln>
            <a:noFill/>
          </a:ln>
        </p:spPr>
        <p:txBody>
          <a:bodyPr spcFirstLastPara="1" wrap="square" lIns="68575" tIns="34275" rIns="68575" bIns="34275" anchor="t" anchorCtr="0">
            <a:noAutofit/>
          </a:bodyPr>
          <a:lstStyle/>
          <a:p>
            <a:pPr marL="0" lvl="0" indent="0" algn="ctr" rtl="0">
              <a:lnSpc>
                <a:spcPct val="89000"/>
              </a:lnSpc>
              <a:spcBef>
                <a:spcPts val="0"/>
              </a:spcBef>
              <a:spcAft>
                <a:spcPts val="0"/>
              </a:spcAft>
              <a:buClr>
                <a:schemeClr val="dk2"/>
              </a:buClr>
              <a:buSzPts val="6000"/>
              <a:buFont typeface="Libre Franklin"/>
              <a:buNone/>
            </a:pPr>
            <a:r>
              <a:rPr lang="en-US" altLang="ja-JP" sz="6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5.</a:t>
            </a:r>
            <a:br>
              <a:rPr lang="en-US" altLang="ja-JP" sz="6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6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アクセスレベル</a:t>
            </a:r>
            <a:r>
              <a:rPr lang="en-US" altLang="ja-JP" sz="6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6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6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6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private</a:t>
            </a:r>
            <a:r>
              <a:rPr lang="ja-JP" altLang="en-US" sz="6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sz="6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31266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cxnSp>
        <p:nvCxnSpPr>
          <p:cNvPr id="5" name="直線コネクタ 4"/>
          <p:cNvCxnSpPr/>
          <p:nvPr/>
        </p:nvCxnSpPr>
        <p:spPr>
          <a:xfrm flipV="1">
            <a:off x="576469" y="584775"/>
            <a:ext cx="8567531" cy="14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546652" y="0"/>
            <a:ext cx="2512226" cy="584775"/>
          </a:xfrm>
          <a:prstGeom prst="rect">
            <a:avLst/>
          </a:prstGeom>
          <a:noFill/>
        </p:spPr>
        <p:txBody>
          <a:bodyPr wrap="none" rtlCol="0">
            <a:spAutoFit/>
          </a:bodyPr>
          <a:lstStyle/>
          <a:p>
            <a:r>
              <a:rPr kumimoji="1" lang="ja-JP" altLang="en-US" sz="3200" b="1" dirty="0" smtClean="0">
                <a:latin typeface="Meiryo UI" panose="020B0604030504040204" pitchFamily="50" charset="-128"/>
                <a:ea typeface="Meiryo UI" panose="020B0604030504040204" pitchFamily="50" charset="-128"/>
              </a:rPr>
              <a:t>アクセスレベル</a:t>
            </a:r>
            <a:endParaRPr kumimoji="1" lang="en-US" altLang="ja-JP" sz="3200" b="1" dirty="0" smtClean="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576469" y="599685"/>
            <a:ext cx="8627165" cy="4031873"/>
          </a:xfrm>
          <a:prstGeom prst="rect">
            <a:avLst/>
          </a:prstGeom>
          <a:noFill/>
        </p:spPr>
        <p:txBody>
          <a:bodyPr wrap="square" rtlCol="0">
            <a:spAutoFit/>
          </a:bodyPr>
          <a:lstStyle/>
          <a:p>
            <a:r>
              <a:rPr kumimoji="1" lang="ja-JP" altLang="en-US" sz="3200" b="1" dirty="0" smtClean="0">
                <a:latin typeface="Meiryo UI" panose="020B0604030504040204" pitchFamily="50" charset="-128"/>
                <a:ea typeface="Meiryo UI" panose="020B0604030504040204" pitchFamily="50" charset="-128"/>
              </a:rPr>
              <a:t>クラス</a:t>
            </a:r>
            <a:r>
              <a:rPr kumimoji="1" lang="en-US" altLang="ja-JP" sz="3200" b="1" dirty="0" smtClean="0">
                <a:latin typeface="Meiryo UI" panose="020B0604030504040204" pitchFamily="50" charset="-128"/>
                <a:ea typeface="Meiryo UI" panose="020B0604030504040204" pitchFamily="50" charset="-128"/>
              </a:rPr>
              <a:t>(</a:t>
            </a:r>
            <a:r>
              <a:rPr kumimoji="1" lang="ja-JP" altLang="en-US" sz="3200" b="1" dirty="0" smtClean="0">
                <a:latin typeface="Meiryo UI" panose="020B0604030504040204" pitchFamily="50" charset="-128"/>
                <a:ea typeface="Meiryo UI" panose="020B0604030504040204" pitchFamily="50" charset="-128"/>
              </a:rPr>
              <a:t>設計図</a:t>
            </a:r>
            <a:r>
              <a:rPr kumimoji="1" lang="en-US" altLang="ja-JP" sz="3200" b="1" dirty="0" smtClean="0">
                <a:latin typeface="Meiryo UI" panose="020B0604030504040204" pitchFamily="50" charset="-128"/>
                <a:ea typeface="Meiryo UI" panose="020B0604030504040204" pitchFamily="50" charset="-128"/>
              </a:rPr>
              <a:t>)</a:t>
            </a:r>
            <a:r>
              <a:rPr kumimoji="1" lang="ja-JP" altLang="en-US" sz="3200" b="1" dirty="0" smtClean="0">
                <a:latin typeface="Meiryo UI" panose="020B0604030504040204" pitchFamily="50" charset="-128"/>
                <a:ea typeface="Meiryo UI" panose="020B0604030504040204" pitchFamily="50" charset="-128"/>
              </a:rPr>
              <a:t>が持つ、部品</a:t>
            </a:r>
            <a:r>
              <a:rPr kumimoji="1" lang="en-US" altLang="ja-JP" sz="3200" b="1" dirty="0" smtClean="0">
                <a:latin typeface="Meiryo UI" panose="020B0604030504040204" pitchFamily="50" charset="-128"/>
                <a:ea typeface="Meiryo UI" panose="020B0604030504040204" pitchFamily="50" charset="-128"/>
              </a:rPr>
              <a:t>(</a:t>
            </a:r>
            <a:r>
              <a:rPr kumimoji="1" lang="ja-JP" altLang="en-US" sz="3200" b="1" dirty="0" smtClean="0">
                <a:latin typeface="Meiryo UI" panose="020B0604030504040204" pitchFamily="50" charset="-128"/>
                <a:ea typeface="Meiryo UI" panose="020B0604030504040204" pitchFamily="50" charset="-128"/>
              </a:rPr>
              <a:t>変数</a:t>
            </a:r>
            <a:r>
              <a:rPr kumimoji="1" lang="en-US" altLang="ja-JP" sz="3200" b="1" dirty="0" smtClean="0">
                <a:latin typeface="Meiryo UI" panose="020B0604030504040204" pitchFamily="50" charset="-128"/>
                <a:ea typeface="Meiryo UI" panose="020B0604030504040204" pitchFamily="50" charset="-128"/>
              </a:rPr>
              <a:t>)</a:t>
            </a:r>
            <a:r>
              <a:rPr kumimoji="1" lang="ja-JP" altLang="en-US" sz="3200" b="1" dirty="0" smtClean="0">
                <a:latin typeface="Meiryo UI" panose="020B0604030504040204" pitchFamily="50" charset="-128"/>
                <a:ea typeface="Meiryo UI" panose="020B0604030504040204" pitchFamily="50" charset="-128"/>
              </a:rPr>
              <a:t>や機能</a:t>
            </a:r>
            <a:r>
              <a:rPr kumimoji="1" lang="en-US" altLang="ja-JP" sz="3200" b="1" dirty="0" smtClean="0">
                <a:latin typeface="Meiryo UI" panose="020B0604030504040204" pitchFamily="50" charset="-128"/>
                <a:ea typeface="Meiryo UI" panose="020B0604030504040204" pitchFamily="50" charset="-128"/>
              </a:rPr>
              <a:t>(</a:t>
            </a:r>
            <a:r>
              <a:rPr kumimoji="1" lang="ja-JP" altLang="en-US" sz="3200" b="1" dirty="0" smtClean="0">
                <a:latin typeface="Meiryo UI" panose="020B0604030504040204" pitchFamily="50" charset="-128"/>
                <a:ea typeface="Meiryo UI" panose="020B0604030504040204" pitchFamily="50" charset="-128"/>
              </a:rPr>
              <a:t>メソッド</a:t>
            </a:r>
            <a:r>
              <a:rPr kumimoji="1" lang="en-US" altLang="ja-JP" sz="3200" b="1" dirty="0" smtClean="0">
                <a:latin typeface="Meiryo UI" panose="020B0604030504040204" pitchFamily="50" charset="-128"/>
                <a:ea typeface="Meiryo UI" panose="020B0604030504040204" pitchFamily="50" charset="-128"/>
              </a:rPr>
              <a:t>)</a:t>
            </a:r>
            <a:r>
              <a:rPr kumimoji="1" lang="ja-JP" altLang="en-US" sz="3200" b="1" dirty="0" smtClean="0">
                <a:latin typeface="Meiryo UI" panose="020B0604030504040204" pitchFamily="50" charset="-128"/>
                <a:ea typeface="Meiryo UI" panose="020B0604030504040204" pitchFamily="50" charset="-128"/>
              </a:rPr>
              <a:t>に対してアクセス制限をかける事を指す。</a:t>
            </a:r>
            <a:endParaRPr kumimoji="1" lang="en-US" altLang="ja-JP" sz="3200" b="1" dirty="0" smtClean="0">
              <a:latin typeface="Meiryo UI" panose="020B0604030504040204" pitchFamily="50" charset="-128"/>
              <a:ea typeface="Meiryo UI" panose="020B0604030504040204" pitchFamily="50" charset="-128"/>
            </a:endParaRPr>
          </a:p>
          <a:p>
            <a:endParaRPr kumimoji="1" lang="en-US" altLang="ja-JP" sz="3200" b="1" dirty="0">
              <a:latin typeface="Meiryo UI" panose="020B0604030504040204" pitchFamily="50" charset="-128"/>
              <a:ea typeface="Meiryo UI" panose="020B0604030504040204" pitchFamily="50" charset="-128"/>
            </a:endParaRPr>
          </a:p>
          <a:p>
            <a:r>
              <a:rPr kumimoji="1" lang="ja-JP" altLang="en-US" sz="3200" b="1" dirty="0" smtClean="0">
                <a:latin typeface="Meiryo UI" panose="020B0604030504040204" pitchFamily="50" charset="-128"/>
                <a:ea typeface="Meiryo UI" panose="020B0604030504040204" pitchFamily="50" charset="-128"/>
              </a:rPr>
              <a:t>全てのクラスが互いに自由にアクセス出来てしまうと、</a:t>
            </a:r>
            <a:endParaRPr kumimoji="1" lang="en-US" altLang="ja-JP" sz="3200" b="1" dirty="0" smtClean="0">
              <a:latin typeface="Meiryo UI" panose="020B0604030504040204" pitchFamily="50" charset="-128"/>
              <a:ea typeface="Meiryo UI" panose="020B0604030504040204" pitchFamily="50" charset="-128"/>
            </a:endParaRPr>
          </a:p>
          <a:p>
            <a:r>
              <a:rPr kumimoji="1" lang="ja-JP" altLang="en-US" sz="3200" b="1" dirty="0" smtClean="0">
                <a:latin typeface="Meiryo UI" panose="020B0604030504040204" pitchFamily="50" charset="-128"/>
                <a:ea typeface="Meiryo UI" panose="020B0604030504040204" pitchFamily="50" charset="-128"/>
              </a:rPr>
              <a:t>本来</a:t>
            </a:r>
            <a:r>
              <a:rPr kumimoji="1" lang="ja-JP" altLang="en-US" sz="3200" b="1" dirty="0">
                <a:latin typeface="Meiryo UI" panose="020B0604030504040204" pitchFamily="50" charset="-128"/>
                <a:ea typeface="Meiryo UI" panose="020B0604030504040204" pitchFamily="50" charset="-128"/>
              </a:rPr>
              <a:t>意図</a:t>
            </a:r>
            <a:r>
              <a:rPr kumimoji="1" lang="ja-JP" altLang="en-US" sz="3200" b="1" dirty="0" smtClean="0">
                <a:latin typeface="Meiryo UI" panose="020B0604030504040204" pitchFamily="50" charset="-128"/>
                <a:ea typeface="Meiryo UI" panose="020B0604030504040204" pitchFamily="50" charset="-128"/>
              </a:rPr>
              <a:t>しない使われ方をされる可能性があるため、</a:t>
            </a:r>
            <a:endParaRPr kumimoji="1" lang="en-US" altLang="ja-JP" sz="3200" b="1" dirty="0" smtClean="0">
              <a:latin typeface="Meiryo UI" panose="020B0604030504040204" pitchFamily="50" charset="-128"/>
              <a:ea typeface="Meiryo UI" panose="020B0604030504040204" pitchFamily="50" charset="-128"/>
            </a:endParaRPr>
          </a:p>
          <a:p>
            <a:r>
              <a:rPr kumimoji="1" lang="ja-JP" altLang="en-US" sz="3200" b="1" dirty="0">
                <a:solidFill>
                  <a:srgbClr val="0000FF"/>
                </a:solidFill>
                <a:latin typeface="Meiryo UI" panose="020B0604030504040204" pitchFamily="50" charset="-128"/>
                <a:ea typeface="Meiryo UI" panose="020B0604030504040204" pitchFamily="50" charset="-128"/>
              </a:rPr>
              <a:t>必要</a:t>
            </a:r>
            <a:r>
              <a:rPr kumimoji="1" lang="ja-JP" altLang="en-US" sz="3200" b="1" dirty="0" smtClean="0">
                <a:solidFill>
                  <a:srgbClr val="0000FF"/>
                </a:solidFill>
                <a:latin typeface="Meiryo UI" panose="020B0604030504040204" pitchFamily="50" charset="-128"/>
                <a:ea typeface="Meiryo UI" panose="020B0604030504040204" pitchFamily="50" charset="-128"/>
              </a:rPr>
              <a:t>なプログラムが必要な分だけ他のクラスを</a:t>
            </a:r>
            <a:endParaRPr kumimoji="1" lang="en-US" altLang="ja-JP" sz="3200" b="1" dirty="0" smtClean="0">
              <a:solidFill>
                <a:srgbClr val="0000FF"/>
              </a:solidFill>
              <a:latin typeface="Meiryo UI" panose="020B0604030504040204" pitchFamily="50" charset="-128"/>
              <a:ea typeface="Meiryo UI" panose="020B0604030504040204" pitchFamily="50" charset="-128"/>
            </a:endParaRPr>
          </a:p>
          <a:p>
            <a:r>
              <a:rPr kumimoji="1" lang="ja-JP" altLang="en-US" sz="3200" b="1" dirty="0" smtClean="0">
                <a:solidFill>
                  <a:srgbClr val="0000FF"/>
                </a:solidFill>
                <a:latin typeface="Meiryo UI" panose="020B0604030504040204" pitchFamily="50" charset="-128"/>
                <a:ea typeface="Meiryo UI" panose="020B0604030504040204" pitchFamily="50" charset="-128"/>
              </a:rPr>
              <a:t>利用できるようにする事が重要</a:t>
            </a:r>
            <a:endParaRPr kumimoji="1" lang="en-US" altLang="ja-JP" sz="3200" b="1" dirty="0" smtClean="0">
              <a:solidFill>
                <a:srgbClr val="0000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31639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cxnSp>
        <p:nvCxnSpPr>
          <p:cNvPr id="5" name="直線コネクタ 4"/>
          <p:cNvCxnSpPr/>
          <p:nvPr/>
        </p:nvCxnSpPr>
        <p:spPr>
          <a:xfrm flipV="1">
            <a:off x="576469" y="584775"/>
            <a:ext cx="8567531" cy="14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546652" y="0"/>
            <a:ext cx="1712328" cy="584775"/>
          </a:xfrm>
          <a:prstGeom prst="rect">
            <a:avLst/>
          </a:prstGeom>
          <a:noFill/>
        </p:spPr>
        <p:txBody>
          <a:bodyPr wrap="none" rtlCol="0">
            <a:spAutoFit/>
          </a:bodyPr>
          <a:lstStyle/>
          <a:p>
            <a:r>
              <a:rPr kumimoji="1" lang="en-US" altLang="ja-JP" sz="3200" b="1" dirty="0" smtClean="0">
                <a:latin typeface="Meiryo UI" panose="020B0604030504040204" pitchFamily="50" charset="-128"/>
                <a:ea typeface="Meiryo UI" panose="020B0604030504040204" pitchFamily="50" charset="-128"/>
              </a:rPr>
              <a:t>private</a:t>
            </a:r>
            <a:endParaRPr kumimoji="1" lang="en-US" altLang="ja-JP" sz="3200" b="1" dirty="0" smtClean="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576469" y="599685"/>
            <a:ext cx="8627165" cy="2062103"/>
          </a:xfrm>
          <a:prstGeom prst="rect">
            <a:avLst/>
          </a:prstGeom>
          <a:noFill/>
        </p:spPr>
        <p:txBody>
          <a:bodyPr wrap="square" rtlCol="0">
            <a:spAutoFit/>
          </a:bodyPr>
          <a:lstStyle/>
          <a:p>
            <a:r>
              <a:rPr kumimoji="1" lang="en-US" altLang="ja-JP" sz="3200" b="1" dirty="0" smtClean="0">
                <a:latin typeface="Meiryo UI" panose="020B0604030504040204" pitchFamily="50" charset="-128"/>
                <a:ea typeface="Meiryo UI" panose="020B0604030504040204" pitchFamily="50" charset="-128"/>
              </a:rPr>
              <a:t>Java</a:t>
            </a:r>
            <a:r>
              <a:rPr kumimoji="1" lang="ja-JP" altLang="en-US" sz="3200" b="1" dirty="0" smtClean="0">
                <a:latin typeface="Meiryo UI" panose="020B0604030504040204" pitchFamily="50" charset="-128"/>
                <a:ea typeface="Meiryo UI" panose="020B0604030504040204" pitchFamily="50" charset="-128"/>
              </a:rPr>
              <a:t>が持つアクセスレベルの一つ</a:t>
            </a:r>
            <a:r>
              <a:rPr kumimoji="1" lang="en-US" altLang="ja-JP" sz="3200" b="1" dirty="0" smtClean="0">
                <a:latin typeface="Meiryo UI" panose="020B0604030504040204" pitchFamily="50" charset="-128"/>
                <a:ea typeface="Meiryo UI" panose="020B0604030504040204" pitchFamily="50" charset="-128"/>
              </a:rPr>
              <a:t>.</a:t>
            </a:r>
          </a:p>
          <a:p>
            <a:r>
              <a:rPr kumimoji="1" lang="ja-JP" altLang="en-US" sz="3200" b="1" dirty="0" smtClean="0">
                <a:solidFill>
                  <a:srgbClr val="0000FF"/>
                </a:solidFill>
                <a:latin typeface="Meiryo UI" panose="020B0604030504040204" pitchFamily="50" charset="-128"/>
                <a:ea typeface="Meiryo UI" panose="020B0604030504040204" pitchFamily="50" charset="-128"/>
              </a:rPr>
              <a:t>自分以外の全てのクラスから、</a:t>
            </a:r>
            <a:endParaRPr kumimoji="1" lang="en-US" altLang="ja-JP" sz="3200" b="1" dirty="0" smtClean="0">
              <a:solidFill>
                <a:srgbClr val="0000FF"/>
              </a:solidFill>
              <a:latin typeface="Meiryo UI" panose="020B0604030504040204" pitchFamily="50" charset="-128"/>
              <a:ea typeface="Meiryo UI" panose="020B0604030504040204" pitchFamily="50" charset="-128"/>
            </a:endParaRPr>
          </a:p>
          <a:p>
            <a:r>
              <a:rPr kumimoji="1" lang="en-US" altLang="ja-JP" sz="3200" b="1" dirty="0" smtClean="0">
                <a:solidFill>
                  <a:srgbClr val="0000FF"/>
                </a:solidFill>
                <a:latin typeface="Meiryo UI" panose="020B0604030504040204" pitchFamily="50" charset="-128"/>
                <a:ea typeface="Meiryo UI" panose="020B0604030504040204" pitchFamily="50" charset="-128"/>
              </a:rPr>
              <a:t>private</a:t>
            </a:r>
            <a:r>
              <a:rPr kumimoji="1" lang="ja-JP" altLang="en-US" sz="3200" b="1" dirty="0" smtClean="0">
                <a:solidFill>
                  <a:srgbClr val="0000FF"/>
                </a:solidFill>
                <a:latin typeface="Meiryo UI" panose="020B0604030504040204" pitchFamily="50" charset="-128"/>
                <a:ea typeface="Meiryo UI" panose="020B0604030504040204" pitchFamily="50" charset="-128"/>
              </a:rPr>
              <a:t>を設定した変数やメソッドへのアクセスを</a:t>
            </a:r>
            <a:endParaRPr kumimoji="1" lang="en-US" altLang="ja-JP" sz="3200" b="1" dirty="0" smtClean="0">
              <a:solidFill>
                <a:srgbClr val="0000FF"/>
              </a:solidFill>
              <a:latin typeface="Meiryo UI" panose="020B0604030504040204" pitchFamily="50" charset="-128"/>
              <a:ea typeface="Meiryo UI" panose="020B0604030504040204" pitchFamily="50" charset="-128"/>
            </a:endParaRPr>
          </a:p>
          <a:p>
            <a:r>
              <a:rPr kumimoji="1" lang="ja-JP" altLang="en-US" sz="3200" b="1" dirty="0" smtClean="0">
                <a:solidFill>
                  <a:srgbClr val="0000FF"/>
                </a:solidFill>
                <a:latin typeface="Meiryo UI" panose="020B0604030504040204" pitchFamily="50" charset="-128"/>
                <a:ea typeface="Meiryo UI" panose="020B0604030504040204" pitchFamily="50" charset="-128"/>
              </a:rPr>
              <a:t>禁止する。</a:t>
            </a:r>
            <a:r>
              <a:rPr kumimoji="1" lang="en-US" altLang="ja-JP" sz="3200" b="1" dirty="0" smtClean="0">
                <a:solidFill>
                  <a:srgbClr val="0000FF"/>
                </a:solidFill>
                <a:latin typeface="Meiryo UI" panose="020B0604030504040204" pitchFamily="50" charset="-128"/>
                <a:ea typeface="Meiryo UI" panose="020B0604030504040204" pitchFamily="50" charset="-128"/>
              </a:rPr>
              <a:t>Private</a:t>
            </a:r>
            <a:r>
              <a:rPr kumimoji="1" lang="ja-JP" altLang="en-US" sz="3200" b="1" dirty="0" smtClean="0">
                <a:solidFill>
                  <a:srgbClr val="0000FF"/>
                </a:solidFill>
                <a:latin typeface="Meiryo UI" panose="020B0604030504040204" pitchFamily="50" charset="-128"/>
                <a:ea typeface="Meiryo UI" panose="020B0604030504040204" pitchFamily="50" charset="-128"/>
              </a:rPr>
              <a:t>は設計図側で定義する。</a:t>
            </a:r>
            <a:endParaRPr kumimoji="1" lang="en-US" altLang="ja-JP" sz="3200" b="1" dirty="0" smtClean="0">
              <a:solidFill>
                <a:srgbClr val="0000FF"/>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516835" y="3169140"/>
            <a:ext cx="8627165" cy="1569660"/>
          </a:xfrm>
          <a:prstGeom prst="rect">
            <a:avLst/>
          </a:prstGeom>
          <a:noFill/>
        </p:spPr>
        <p:txBody>
          <a:bodyPr wrap="square" rtlCol="0">
            <a:spAutoFit/>
          </a:bodyPr>
          <a:lstStyle/>
          <a:p>
            <a:r>
              <a:rPr kumimoji="1" lang="ja-JP" altLang="en-US" sz="3200" b="1" dirty="0" smtClean="0">
                <a:latin typeface="Meiryo UI" panose="020B0604030504040204" pitchFamily="50" charset="-128"/>
                <a:ea typeface="Meiryo UI" panose="020B0604030504040204" pitchFamily="50" charset="-128"/>
              </a:rPr>
              <a:t>これにより、仕様を知らない他の開発者が</a:t>
            </a:r>
            <a:endParaRPr kumimoji="1" lang="en-US" altLang="ja-JP" sz="3200" b="1" dirty="0">
              <a:solidFill>
                <a:schemeClr val="tx1"/>
              </a:solidFill>
              <a:latin typeface="Meiryo UI" panose="020B0604030504040204" pitchFamily="50" charset="-128"/>
              <a:ea typeface="Meiryo UI" panose="020B0604030504040204" pitchFamily="50" charset="-128"/>
            </a:endParaRPr>
          </a:p>
          <a:p>
            <a:r>
              <a:rPr kumimoji="1" lang="ja-JP" altLang="en-US" sz="3200" b="1" dirty="0" smtClean="0">
                <a:solidFill>
                  <a:schemeClr val="tx1"/>
                </a:solidFill>
                <a:latin typeface="Meiryo UI" panose="020B0604030504040204" pitchFamily="50" charset="-128"/>
                <a:ea typeface="Meiryo UI" panose="020B0604030504040204" pitchFamily="50" charset="-128"/>
              </a:rPr>
              <a:t>不正なパラメータを設定する事故を防ぐ事が出来る。</a:t>
            </a:r>
            <a:endParaRPr kumimoji="1" lang="en-US" altLang="ja-JP" sz="3200" b="1" dirty="0" smtClean="0">
              <a:solidFill>
                <a:srgbClr val="0000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41086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cxnSp>
        <p:nvCxnSpPr>
          <p:cNvPr id="5" name="直線コネクタ 4"/>
          <p:cNvCxnSpPr/>
          <p:nvPr/>
        </p:nvCxnSpPr>
        <p:spPr>
          <a:xfrm flipV="1">
            <a:off x="576469" y="584775"/>
            <a:ext cx="8567531" cy="14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546652" y="0"/>
            <a:ext cx="7996100" cy="584775"/>
          </a:xfrm>
          <a:prstGeom prst="rect">
            <a:avLst/>
          </a:prstGeom>
          <a:noFill/>
        </p:spPr>
        <p:txBody>
          <a:bodyPr wrap="none" rtlCol="0">
            <a:spAutoFit/>
          </a:bodyPr>
          <a:lstStyle/>
          <a:p>
            <a:r>
              <a:rPr kumimoji="1" lang="en-US" altLang="ja-JP" sz="3200" b="1" dirty="0" smtClean="0">
                <a:latin typeface="Meiryo UI" panose="020B0604030504040204" pitchFamily="50" charset="-128"/>
                <a:ea typeface="Meiryo UI" panose="020B0604030504040204" pitchFamily="50" charset="-128"/>
              </a:rPr>
              <a:t>Set</a:t>
            </a:r>
            <a:r>
              <a:rPr kumimoji="1" lang="ja-JP" altLang="en-US" sz="3200" b="1" dirty="0" smtClean="0">
                <a:latin typeface="Meiryo UI" panose="020B0604030504040204" pitchFamily="50" charset="-128"/>
                <a:ea typeface="Meiryo UI" panose="020B0604030504040204" pitchFamily="50" charset="-128"/>
              </a:rPr>
              <a:t>メソッド、</a:t>
            </a:r>
            <a:r>
              <a:rPr kumimoji="1" lang="en-US" altLang="ja-JP" sz="3200" b="1" dirty="0" smtClean="0">
                <a:latin typeface="Meiryo UI" panose="020B0604030504040204" pitchFamily="50" charset="-128"/>
                <a:ea typeface="Meiryo UI" panose="020B0604030504040204" pitchFamily="50" charset="-128"/>
              </a:rPr>
              <a:t>get</a:t>
            </a:r>
            <a:r>
              <a:rPr kumimoji="1" lang="ja-JP" altLang="en-US" sz="3200" b="1" dirty="0" smtClean="0">
                <a:latin typeface="Meiryo UI" panose="020B0604030504040204" pitchFamily="50" charset="-128"/>
                <a:ea typeface="Meiryo UI" panose="020B0604030504040204" pitchFamily="50" charset="-128"/>
              </a:rPr>
              <a:t>メソッド（セッター、ゲッター）</a:t>
            </a:r>
            <a:endParaRPr kumimoji="1" lang="en-US" altLang="ja-JP" sz="3200" b="1" dirty="0" smtClean="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576469" y="599685"/>
            <a:ext cx="8627165" cy="2062103"/>
          </a:xfrm>
          <a:prstGeom prst="rect">
            <a:avLst/>
          </a:prstGeom>
          <a:noFill/>
        </p:spPr>
        <p:txBody>
          <a:bodyPr wrap="square" rtlCol="0">
            <a:spAutoFit/>
          </a:bodyPr>
          <a:lstStyle/>
          <a:p>
            <a:r>
              <a:rPr kumimoji="1" lang="en-US" altLang="ja-JP" sz="3200" b="1" dirty="0" smtClean="0">
                <a:latin typeface="Meiryo UI" panose="020B0604030504040204" pitchFamily="50" charset="-128"/>
                <a:ea typeface="Meiryo UI" panose="020B0604030504040204" pitchFamily="50" charset="-128"/>
              </a:rPr>
              <a:t>Private</a:t>
            </a:r>
            <a:r>
              <a:rPr kumimoji="1" lang="ja-JP" altLang="en-US" sz="3200" b="1" dirty="0" smtClean="0">
                <a:latin typeface="Meiryo UI" panose="020B0604030504040204" pitchFamily="50" charset="-128"/>
                <a:ea typeface="Meiryo UI" panose="020B0604030504040204" pitchFamily="50" charset="-128"/>
              </a:rPr>
              <a:t>に設定した変数は他のクラスからアクセスが出来なくなってしまうが、</a:t>
            </a:r>
            <a:endParaRPr kumimoji="1" lang="en-US" altLang="ja-JP" sz="3200" b="1" dirty="0" smtClean="0">
              <a:latin typeface="Meiryo UI" panose="020B0604030504040204" pitchFamily="50" charset="-128"/>
              <a:ea typeface="Meiryo UI" panose="020B0604030504040204" pitchFamily="50" charset="-128"/>
            </a:endParaRPr>
          </a:p>
          <a:p>
            <a:r>
              <a:rPr kumimoji="1" lang="ja-JP" altLang="en-US" sz="3200" b="1" dirty="0" smtClean="0">
                <a:solidFill>
                  <a:srgbClr val="0000FF"/>
                </a:solidFill>
                <a:latin typeface="Meiryo UI" panose="020B0604030504040204" pitchFamily="50" charset="-128"/>
                <a:ea typeface="Meiryo UI" panose="020B0604030504040204" pitchFamily="50" charset="-128"/>
              </a:rPr>
              <a:t>そこで自クラス内にパラメータ設定用、取得用</a:t>
            </a:r>
            <a:endParaRPr kumimoji="1" lang="en-US" altLang="ja-JP" sz="3200" b="1" dirty="0" smtClean="0">
              <a:solidFill>
                <a:srgbClr val="0000FF"/>
              </a:solidFill>
              <a:latin typeface="Meiryo UI" panose="020B0604030504040204" pitchFamily="50" charset="-128"/>
              <a:ea typeface="Meiryo UI" panose="020B0604030504040204" pitchFamily="50" charset="-128"/>
            </a:endParaRPr>
          </a:p>
          <a:p>
            <a:r>
              <a:rPr kumimoji="1" lang="ja-JP" altLang="en-US" sz="3200" b="1" dirty="0" smtClean="0">
                <a:solidFill>
                  <a:srgbClr val="0000FF"/>
                </a:solidFill>
                <a:latin typeface="Meiryo UI" panose="020B0604030504040204" pitchFamily="50" charset="-128"/>
                <a:ea typeface="Meiryo UI" panose="020B0604030504040204" pitchFamily="50" charset="-128"/>
              </a:rPr>
              <a:t>メソッドを設ける事でこの問題を回避できる。</a:t>
            </a:r>
            <a:endParaRPr kumimoji="1" lang="en-US" altLang="ja-JP" sz="3200" b="1" dirty="0" smtClean="0">
              <a:solidFill>
                <a:srgbClr val="0000FF"/>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516835" y="2959962"/>
            <a:ext cx="8627165" cy="1077218"/>
          </a:xfrm>
          <a:prstGeom prst="rect">
            <a:avLst/>
          </a:prstGeom>
          <a:noFill/>
        </p:spPr>
        <p:txBody>
          <a:bodyPr wrap="square" rtlCol="0">
            <a:spAutoFit/>
          </a:bodyPr>
          <a:lstStyle/>
          <a:p>
            <a:r>
              <a:rPr kumimoji="1" lang="ja-JP" altLang="en-US" sz="3200" b="1" dirty="0" smtClean="0">
                <a:solidFill>
                  <a:srgbClr val="0000FF"/>
                </a:solidFill>
                <a:latin typeface="Meiryo UI" panose="020B0604030504040204" pitchFamily="50" charset="-128"/>
                <a:ea typeface="Meiryo UI" panose="020B0604030504040204" pitchFamily="50" charset="-128"/>
              </a:rPr>
              <a:t>パラメータ設定用メソッドを</a:t>
            </a:r>
            <a:r>
              <a:rPr kumimoji="1" lang="en-US" altLang="ja-JP" sz="3200" b="1" dirty="0" smtClean="0">
                <a:solidFill>
                  <a:srgbClr val="0000FF"/>
                </a:solidFill>
                <a:latin typeface="Meiryo UI" panose="020B0604030504040204" pitchFamily="50" charset="-128"/>
                <a:ea typeface="Meiryo UI" panose="020B0604030504040204" pitchFamily="50" charset="-128"/>
              </a:rPr>
              <a:t>set</a:t>
            </a:r>
            <a:r>
              <a:rPr kumimoji="1" lang="ja-JP" altLang="en-US" sz="3200" b="1" dirty="0" smtClean="0">
                <a:solidFill>
                  <a:srgbClr val="0000FF"/>
                </a:solidFill>
                <a:latin typeface="Meiryo UI" panose="020B0604030504040204" pitchFamily="50" charset="-128"/>
                <a:ea typeface="Meiryo UI" panose="020B0604030504040204" pitchFamily="50" charset="-128"/>
              </a:rPr>
              <a:t>メソッド（セッター）</a:t>
            </a:r>
            <a:endParaRPr kumimoji="1" lang="en-US" altLang="ja-JP" sz="3200" b="1" dirty="0" smtClean="0">
              <a:solidFill>
                <a:srgbClr val="0000FF"/>
              </a:solidFill>
              <a:latin typeface="Meiryo UI" panose="020B0604030504040204" pitchFamily="50" charset="-128"/>
              <a:ea typeface="Meiryo UI" panose="020B0604030504040204" pitchFamily="50" charset="-128"/>
            </a:endParaRPr>
          </a:p>
          <a:p>
            <a:r>
              <a:rPr kumimoji="1" lang="ja-JP" altLang="en-US" sz="3200" b="1" dirty="0" smtClean="0">
                <a:solidFill>
                  <a:srgbClr val="0000FF"/>
                </a:solidFill>
                <a:latin typeface="Meiryo UI" panose="020B0604030504040204" pitchFamily="50" charset="-128"/>
                <a:ea typeface="Meiryo UI" panose="020B0604030504040204" pitchFamily="50" charset="-128"/>
              </a:rPr>
              <a:t>取得用メソッドを</a:t>
            </a:r>
            <a:r>
              <a:rPr kumimoji="1" lang="en-US" altLang="ja-JP" sz="3200" b="1" dirty="0" smtClean="0">
                <a:solidFill>
                  <a:srgbClr val="0000FF"/>
                </a:solidFill>
                <a:latin typeface="Meiryo UI" panose="020B0604030504040204" pitchFamily="50" charset="-128"/>
                <a:ea typeface="Meiryo UI" panose="020B0604030504040204" pitchFamily="50" charset="-128"/>
              </a:rPr>
              <a:t>get</a:t>
            </a:r>
            <a:r>
              <a:rPr kumimoji="1" lang="ja-JP" altLang="en-US" sz="3200" b="1" dirty="0" smtClean="0">
                <a:solidFill>
                  <a:srgbClr val="0000FF"/>
                </a:solidFill>
                <a:latin typeface="Meiryo UI" panose="020B0604030504040204" pitchFamily="50" charset="-128"/>
                <a:ea typeface="Meiryo UI" panose="020B0604030504040204" pitchFamily="50" charset="-128"/>
              </a:rPr>
              <a:t>メソッド</a:t>
            </a:r>
            <a:r>
              <a:rPr kumimoji="1" lang="en-US" altLang="ja-JP" sz="3200" b="1" dirty="0" smtClean="0">
                <a:solidFill>
                  <a:srgbClr val="0000FF"/>
                </a:solidFill>
                <a:latin typeface="Meiryo UI" panose="020B0604030504040204" pitchFamily="50" charset="-128"/>
                <a:ea typeface="Meiryo UI" panose="020B0604030504040204" pitchFamily="50" charset="-128"/>
              </a:rPr>
              <a:t>(</a:t>
            </a:r>
            <a:r>
              <a:rPr kumimoji="1" lang="ja-JP" altLang="en-US" sz="3200" b="1" dirty="0" smtClean="0">
                <a:solidFill>
                  <a:srgbClr val="0000FF"/>
                </a:solidFill>
                <a:latin typeface="Meiryo UI" panose="020B0604030504040204" pitchFamily="50" charset="-128"/>
                <a:ea typeface="Meiryo UI" panose="020B0604030504040204" pitchFamily="50" charset="-128"/>
              </a:rPr>
              <a:t>ゲッター）と</a:t>
            </a:r>
            <a:r>
              <a:rPr kumimoji="1" lang="ja-JP" altLang="en-US" sz="3200" b="1" dirty="0" smtClean="0">
                <a:solidFill>
                  <a:srgbClr val="0000FF"/>
                </a:solidFill>
                <a:latin typeface="Meiryo UI" panose="020B0604030504040204" pitchFamily="50" charset="-128"/>
                <a:ea typeface="Meiryo UI" panose="020B0604030504040204" pitchFamily="50" charset="-128"/>
              </a:rPr>
              <a:t>言う。</a:t>
            </a:r>
            <a:endParaRPr kumimoji="1" lang="en-US" altLang="ja-JP" sz="3200" b="1" dirty="0" smtClean="0">
              <a:solidFill>
                <a:srgbClr val="0000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41627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576470" y="19878"/>
            <a:ext cx="3836503" cy="649489"/>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set</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〇〇メソッド文法</a:t>
            </a:r>
            <a:endParaRPr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 name="直線コネクタ 4"/>
          <p:cNvCxnSpPr/>
          <p:nvPr/>
        </p:nvCxnSpPr>
        <p:spPr>
          <a:xfrm>
            <a:off x="526775" y="526774"/>
            <a:ext cx="8617225" cy="198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Google Shape;150;p27"/>
          <p:cNvSpPr txBox="1">
            <a:spLocks/>
          </p:cNvSpPr>
          <p:nvPr/>
        </p:nvSpPr>
        <p:spPr>
          <a:xfrm>
            <a:off x="606287" y="679404"/>
            <a:ext cx="8458200" cy="1354969"/>
          </a:xfrm>
          <a:prstGeom prst="rect">
            <a:avLst/>
          </a:prstGeom>
          <a:noFill/>
          <a:ln>
            <a:solidFill>
              <a:schemeClr val="tx1"/>
            </a:solidFill>
            <a:prstDash val="sysDash"/>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en-US" altLang="ja-JP" b="1" dirty="0">
                <a:latin typeface="Meiryo UI" panose="020B0604030504040204" pitchFamily="50" charset="-128"/>
                <a:ea typeface="Meiryo UI" panose="020B0604030504040204" pitchFamily="50" charset="-128"/>
              </a:rPr>
              <a:t>public void </a:t>
            </a:r>
            <a:r>
              <a:rPr lang="en-US" altLang="ja-JP" b="1" dirty="0" smtClean="0">
                <a:latin typeface="Meiryo UI" panose="020B0604030504040204" pitchFamily="50" charset="-128"/>
                <a:ea typeface="Meiryo UI" panose="020B0604030504040204" pitchFamily="50" charset="-128"/>
              </a:rPr>
              <a:t>set</a:t>
            </a:r>
            <a:r>
              <a:rPr lang="ja-JP" altLang="en-US" b="1" dirty="0" smtClean="0">
                <a:latin typeface="Meiryo UI" panose="020B0604030504040204" pitchFamily="50" charset="-128"/>
                <a:ea typeface="Meiryo UI" panose="020B0604030504040204" pitchFamily="50" charset="-128"/>
              </a:rPr>
              <a:t>〇〇</a:t>
            </a:r>
            <a:r>
              <a:rPr lang="en-US" altLang="ja-JP" b="1" dirty="0" smtClean="0">
                <a:latin typeface="Meiryo UI" panose="020B0604030504040204" pitchFamily="50" charset="-128"/>
                <a:ea typeface="Meiryo UI" panose="020B0604030504040204" pitchFamily="50" charset="-128"/>
              </a:rPr>
              <a:t>(</a:t>
            </a:r>
            <a:r>
              <a:rPr lang="ja-JP" altLang="en-US" b="1" dirty="0" smtClean="0">
                <a:latin typeface="Meiryo UI" panose="020B0604030504040204" pitchFamily="50" charset="-128"/>
                <a:ea typeface="Meiryo UI" panose="020B0604030504040204" pitchFamily="50" charset="-128"/>
              </a:rPr>
              <a:t>引数の型　引数</a:t>
            </a:r>
            <a:r>
              <a:rPr lang="en-US" altLang="ja-JP" b="1" dirty="0" smtClean="0">
                <a:latin typeface="Meiryo UI" panose="020B0604030504040204" pitchFamily="50" charset="-128"/>
                <a:ea typeface="Meiryo UI" panose="020B0604030504040204" pitchFamily="50" charset="-128"/>
              </a:rPr>
              <a:t>) </a:t>
            </a:r>
            <a:r>
              <a:rPr lang="en-US" altLang="ja-JP" b="1" dirty="0">
                <a:latin typeface="Meiryo UI" panose="020B0604030504040204" pitchFamily="50" charset="-128"/>
                <a:ea typeface="Meiryo UI" panose="020B0604030504040204" pitchFamily="50" charset="-128"/>
              </a:rPr>
              <a:t>{</a:t>
            </a:r>
          </a:p>
          <a:p>
            <a:r>
              <a:rPr lang="en-US" altLang="ja-JP" b="1" dirty="0" smtClean="0">
                <a:latin typeface="Meiryo UI" panose="020B0604030504040204" pitchFamily="50" charset="-128"/>
                <a:ea typeface="Meiryo UI" panose="020B0604030504040204" pitchFamily="50" charset="-128"/>
              </a:rPr>
              <a:t>   this.</a:t>
            </a:r>
            <a:r>
              <a:rPr lang="ja-JP" altLang="en-US" b="1" dirty="0" smtClean="0">
                <a:latin typeface="Meiryo UI" panose="020B0604030504040204" pitchFamily="50" charset="-128"/>
                <a:ea typeface="Meiryo UI" panose="020B0604030504040204" pitchFamily="50" charset="-128"/>
              </a:rPr>
              <a:t>〇〇</a:t>
            </a:r>
            <a:r>
              <a:rPr lang="en-US" altLang="ja-JP" b="1" dirty="0" smtClean="0">
                <a:latin typeface="Meiryo UI" panose="020B0604030504040204" pitchFamily="50" charset="-128"/>
                <a:ea typeface="Meiryo UI" panose="020B0604030504040204" pitchFamily="50" charset="-128"/>
              </a:rPr>
              <a:t> </a:t>
            </a:r>
            <a:r>
              <a:rPr lang="en-US" altLang="ja-JP" b="1" dirty="0">
                <a:latin typeface="Meiryo UI" panose="020B0604030504040204" pitchFamily="50" charset="-128"/>
                <a:ea typeface="Meiryo UI" panose="020B0604030504040204" pitchFamily="50" charset="-128"/>
              </a:rPr>
              <a:t>= </a:t>
            </a:r>
            <a:r>
              <a:rPr lang="ja-JP" altLang="en-US" b="1" dirty="0" smtClean="0">
                <a:latin typeface="Meiryo UI" panose="020B0604030504040204" pitchFamily="50" charset="-128"/>
                <a:ea typeface="Meiryo UI" panose="020B0604030504040204" pitchFamily="50" charset="-128"/>
              </a:rPr>
              <a:t>引数で受け取った変数</a:t>
            </a:r>
            <a:r>
              <a:rPr lang="en-US" altLang="ja-JP" b="1" dirty="0" smtClean="0">
                <a:latin typeface="Meiryo UI" panose="020B0604030504040204" pitchFamily="50" charset="-128"/>
                <a:ea typeface="Meiryo UI" panose="020B0604030504040204" pitchFamily="50" charset="-128"/>
              </a:rPr>
              <a:t>;</a:t>
            </a:r>
            <a:endParaRPr lang="en-US" altLang="ja-JP" b="1" dirty="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a:t>
            </a:r>
            <a:endParaRPr lang="ja-JP"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Google Shape;150;p27"/>
          <p:cNvSpPr txBox="1">
            <a:spLocks/>
          </p:cNvSpPr>
          <p:nvPr/>
        </p:nvSpPr>
        <p:spPr>
          <a:xfrm>
            <a:off x="606287" y="2276059"/>
            <a:ext cx="3836503" cy="64948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＜サンプル＞</a:t>
            </a:r>
            <a:endParaRPr lang="ja-JP"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Google Shape;150;p27"/>
          <p:cNvSpPr txBox="1">
            <a:spLocks/>
          </p:cNvSpPr>
          <p:nvPr/>
        </p:nvSpPr>
        <p:spPr>
          <a:xfrm>
            <a:off x="576470" y="3018412"/>
            <a:ext cx="8458200" cy="1354969"/>
          </a:xfrm>
          <a:prstGeom prst="rect">
            <a:avLst/>
          </a:prstGeom>
          <a:noFill/>
          <a:ln>
            <a:solidFill>
              <a:schemeClr val="tx1"/>
            </a:solidFill>
            <a:prstDash val="sysDash"/>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en-US" altLang="ja-JP" b="1" dirty="0">
                <a:latin typeface="Meiryo UI" panose="020B0604030504040204" pitchFamily="50" charset="-128"/>
                <a:ea typeface="Meiryo UI" panose="020B0604030504040204" pitchFamily="50" charset="-128"/>
              </a:rPr>
              <a:t>public void </a:t>
            </a:r>
            <a:r>
              <a:rPr lang="en-US" altLang="ja-JP" b="1" dirty="0" err="1" smtClean="0">
                <a:latin typeface="Meiryo UI" panose="020B0604030504040204" pitchFamily="50" charset="-128"/>
                <a:ea typeface="Meiryo UI" panose="020B0604030504040204" pitchFamily="50" charset="-128"/>
              </a:rPr>
              <a:t>setName</a:t>
            </a:r>
            <a:r>
              <a:rPr lang="en-US" altLang="ja-JP" b="1" dirty="0" smtClean="0">
                <a:latin typeface="Meiryo UI" panose="020B0604030504040204" pitchFamily="50" charset="-128"/>
                <a:ea typeface="Meiryo UI" panose="020B0604030504040204" pitchFamily="50" charset="-128"/>
              </a:rPr>
              <a:t>(String name) </a:t>
            </a:r>
            <a:r>
              <a:rPr lang="en-US" altLang="ja-JP" b="1" dirty="0">
                <a:latin typeface="Meiryo UI" panose="020B0604030504040204" pitchFamily="50" charset="-128"/>
                <a:ea typeface="Meiryo UI" panose="020B0604030504040204" pitchFamily="50" charset="-128"/>
              </a:rPr>
              <a:t>{</a:t>
            </a:r>
          </a:p>
          <a:p>
            <a:r>
              <a:rPr lang="en-US" altLang="ja-JP" b="1" dirty="0" smtClean="0">
                <a:latin typeface="Meiryo UI" panose="020B0604030504040204" pitchFamily="50" charset="-128"/>
                <a:ea typeface="Meiryo UI" panose="020B0604030504040204" pitchFamily="50" charset="-128"/>
              </a:rPr>
              <a:t>   this.name =name;</a:t>
            </a:r>
            <a:endParaRPr lang="en-US" altLang="ja-JP" b="1" dirty="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a:t>
            </a:r>
            <a:endParaRPr lang="ja-JP"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954783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576470" y="19878"/>
            <a:ext cx="3836503" cy="649489"/>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en-US" altLang="ja-JP"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get</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〇〇メソッド文法</a:t>
            </a:r>
            <a:endParaRPr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 name="直線コネクタ 4"/>
          <p:cNvCxnSpPr/>
          <p:nvPr/>
        </p:nvCxnSpPr>
        <p:spPr>
          <a:xfrm>
            <a:off x="526775" y="526774"/>
            <a:ext cx="8617225" cy="198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Google Shape;150;p27"/>
          <p:cNvSpPr txBox="1">
            <a:spLocks/>
          </p:cNvSpPr>
          <p:nvPr/>
        </p:nvSpPr>
        <p:spPr>
          <a:xfrm>
            <a:off x="606287" y="679404"/>
            <a:ext cx="8458200" cy="1354969"/>
          </a:xfrm>
          <a:prstGeom prst="rect">
            <a:avLst/>
          </a:prstGeom>
          <a:noFill/>
          <a:ln>
            <a:solidFill>
              <a:schemeClr val="tx1"/>
            </a:solidFill>
            <a:prstDash val="sysDash"/>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en-US" altLang="ja-JP" b="1" dirty="0">
                <a:latin typeface="Meiryo UI" panose="020B0604030504040204" pitchFamily="50" charset="-128"/>
                <a:ea typeface="Meiryo UI" panose="020B0604030504040204" pitchFamily="50" charset="-128"/>
              </a:rPr>
              <a:t>public </a:t>
            </a:r>
            <a:r>
              <a:rPr lang="ja-JP" altLang="en-US" b="1" dirty="0" smtClean="0">
                <a:latin typeface="Meiryo UI" panose="020B0604030504040204" pitchFamily="50" charset="-128"/>
                <a:ea typeface="Meiryo UI" panose="020B0604030504040204" pitchFamily="50" charset="-128"/>
              </a:rPr>
              <a:t>戻り値の型</a:t>
            </a:r>
            <a:r>
              <a:rPr lang="en-US" altLang="ja-JP" b="1" dirty="0" smtClean="0">
                <a:latin typeface="Meiryo UI" panose="020B0604030504040204" pitchFamily="50" charset="-128"/>
                <a:ea typeface="Meiryo UI" panose="020B0604030504040204" pitchFamily="50" charset="-128"/>
              </a:rPr>
              <a:t> get</a:t>
            </a:r>
            <a:r>
              <a:rPr lang="ja-JP" altLang="en-US" b="1" dirty="0" smtClean="0">
                <a:latin typeface="Meiryo UI" panose="020B0604030504040204" pitchFamily="50" charset="-128"/>
                <a:ea typeface="Meiryo UI" panose="020B0604030504040204" pitchFamily="50" charset="-128"/>
              </a:rPr>
              <a:t>〇〇</a:t>
            </a:r>
            <a:r>
              <a:rPr lang="en-US" altLang="ja-JP" b="1" dirty="0" smtClean="0">
                <a:latin typeface="Meiryo UI" panose="020B0604030504040204" pitchFamily="50" charset="-128"/>
                <a:ea typeface="Meiryo UI" panose="020B0604030504040204" pitchFamily="50" charset="-128"/>
              </a:rPr>
              <a:t>() </a:t>
            </a:r>
            <a:r>
              <a:rPr lang="en-US" altLang="ja-JP" b="1" dirty="0">
                <a:latin typeface="Meiryo UI" panose="020B0604030504040204" pitchFamily="50" charset="-128"/>
                <a:ea typeface="Meiryo UI" panose="020B0604030504040204" pitchFamily="50" charset="-128"/>
              </a:rPr>
              <a:t>{</a:t>
            </a:r>
          </a:p>
          <a:p>
            <a:r>
              <a:rPr lang="en-US" altLang="ja-JP" b="1" dirty="0" smtClean="0">
                <a:latin typeface="Meiryo UI" panose="020B0604030504040204" pitchFamily="50" charset="-128"/>
                <a:ea typeface="Meiryo UI" panose="020B0604030504040204" pitchFamily="50" charset="-128"/>
              </a:rPr>
              <a:t>	return </a:t>
            </a:r>
            <a:r>
              <a:rPr lang="ja-JP" altLang="en-US" b="1" dirty="0" smtClean="0">
                <a:latin typeface="Meiryo UI" panose="020B0604030504040204" pitchFamily="50" charset="-128"/>
                <a:ea typeface="Meiryo UI" panose="020B0604030504040204" pitchFamily="50" charset="-128"/>
              </a:rPr>
              <a:t>〇</a:t>
            </a:r>
            <a:r>
              <a:rPr lang="ja-JP" altLang="en-US" b="1" dirty="0">
                <a:latin typeface="Meiryo UI" panose="020B0604030504040204" pitchFamily="50" charset="-128"/>
                <a:ea typeface="Meiryo UI" panose="020B0604030504040204" pitchFamily="50" charset="-128"/>
              </a:rPr>
              <a:t>〇</a:t>
            </a:r>
            <a:r>
              <a:rPr lang="en-US" altLang="ja-JP" b="1" dirty="0" smtClean="0">
                <a:latin typeface="Meiryo UI" panose="020B0604030504040204" pitchFamily="50" charset="-128"/>
                <a:ea typeface="Meiryo UI" panose="020B0604030504040204" pitchFamily="50" charset="-128"/>
              </a:rPr>
              <a:t>;</a:t>
            </a:r>
            <a:endParaRPr lang="en-US" altLang="ja-JP" b="1" dirty="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a:t>
            </a:r>
            <a:endParaRPr lang="ja-JP"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Google Shape;150;p27"/>
          <p:cNvSpPr txBox="1">
            <a:spLocks/>
          </p:cNvSpPr>
          <p:nvPr/>
        </p:nvSpPr>
        <p:spPr>
          <a:xfrm>
            <a:off x="606287" y="2276059"/>
            <a:ext cx="3836503" cy="64948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＜サンプル＞</a:t>
            </a:r>
            <a:endParaRPr lang="ja-JP"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Google Shape;150;p27"/>
          <p:cNvSpPr txBox="1">
            <a:spLocks/>
          </p:cNvSpPr>
          <p:nvPr/>
        </p:nvSpPr>
        <p:spPr>
          <a:xfrm>
            <a:off x="576470" y="3018412"/>
            <a:ext cx="8458200" cy="1354969"/>
          </a:xfrm>
          <a:prstGeom prst="rect">
            <a:avLst/>
          </a:prstGeom>
          <a:noFill/>
          <a:ln>
            <a:solidFill>
              <a:schemeClr val="tx1"/>
            </a:solidFill>
            <a:prstDash val="sysDash"/>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en-US" altLang="ja-JP" b="1" dirty="0">
                <a:latin typeface="Meiryo UI" panose="020B0604030504040204" pitchFamily="50" charset="-128"/>
                <a:ea typeface="Meiryo UI" panose="020B0604030504040204" pitchFamily="50" charset="-128"/>
              </a:rPr>
              <a:t>public </a:t>
            </a:r>
            <a:r>
              <a:rPr lang="en-US" altLang="ja-JP" b="1" dirty="0" smtClean="0">
                <a:latin typeface="Meiryo UI" panose="020B0604030504040204" pitchFamily="50" charset="-128"/>
                <a:ea typeface="Meiryo UI" panose="020B0604030504040204" pitchFamily="50" charset="-128"/>
              </a:rPr>
              <a:t>int getPrice() </a:t>
            </a:r>
            <a:r>
              <a:rPr lang="en-US" altLang="ja-JP" b="1" dirty="0">
                <a:latin typeface="Meiryo UI" panose="020B0604030504040204" pitchFamily="50" charset="-128"/>
                <a:ea typeface="Meiryo UI" panose="020B0604030504040204" pitchFamily="50" charset="-128"/>
              </a:rPr>
              <a:t>{</a:t>
            </a:r>
          </a:p>
          <a:p>
            <a:r>
              <a:rPr lang="en-US" altLang="ja-JP" b="1" dirty="0" smtClean="0">
                <a:latin typeface="Meiryo UI" panose="020B0604030504040204" pitchFamily="50" charset="-128"/>
                <a:ea typeface="Meiryo UI" panose="020B0604030504040204" pitchFamily="50" charset="-128"/>
              </a:rPr>
              <a:t>   return price;</a:t>
            </a:r>
            <a:endParaRPr lang="en-US" altLang="ja-JP" b="1" dirty="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a:t>
            </a:r>
            <a:endParaRPr lang="ja-JP"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34161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695740" y="1845234"/>
            <a:ext cx="8020877" cy="878088"/>
          </a:xfrm>
          <a:prstGeom prst="rect">
            <a:avLst/>
          </a:prstGeom>
          <a:noFill/>
          <a:ln>
            <a:noFill/>
          </a:ln>
        </p:spPr>
        <p:txBody>
          <a:bodyPr spcFirstLastPara="1" wrap="square" lIns="68575" tIns="34275" rIns="68575" bIns="34275" anchor="t" anchorCtr="0">
            <a:noAutofit/>
          </a:bodyPr>
          <a:lstStyle/>
          <a:p>
            <a:pPr marL="0" lvl="0" indent="0" algn="ctr" rtl="0">
              <a:lnSpc>
                <a:spcPct val="89000"/>
              </a:lnSpc>
              <a:spcBef>
                <a:spcPts val="0"/>
              </a:spcBef>
              <a:spcAft>
                <a:spcPts val="0"/>
              </a:spcAft>
              <a:buClr>
                <a:schemeClr val="dk2"/>
              </a:buClr>
              <a:buSzPts val="6000"/>
              <a:buFont typeface="Libre Franklin"/>
              <a:buNone/>
            </a:pPr>
            <a:r>
              <a:rPr lang="en-US" altLang="ja-JP" sz="6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6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クラスの作成</a:t>
            </a:r>
            <a:endParaRPr sz="6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197670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cxnSp>
        <p:nvCxnSpPr>
          <p:cNvPr id="5" name="直線コネクタ 4"/>
          <p:cNvCxnSpPr/>
          <p:nvPr/>
        </p:nvCxnSpPr>
        <p:spPr>
          <a:xfrm flipV="1">
            <a:off x="576469" y="584775"/>
            <a:ext cx="8567531" cy="14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546652" y="0"/>
            <a:ext cx="4551246" cy="584775"/>
          </a:xfrm>
          <a:prstGeom prst="rect">
            <a:avLst/>
          </a:prstGeom>
          <a:noFill/>
        </p:spPr>
        <p:txBody>
          <a:bodyPr wrap="none" rtlCol="0">
            <a:spAutoFit/>
          </a:bodyPr>
          <a:lstStyle/>
          <a:p>
            <a:r>
              <a:rPr kumimoji="1" lang="ja-JP" altLang="en-US" sz="3200" b="1" dirty="0" smtClean="0">
                <a:latin typeface="Meiryo UI" panose="020B0604030504040204" pitchFamily="50" charset="-128"/>
                <a:ea typeface="Meiryo UI" panose="020B0604030504040204" pitchFamily="50" charset="-128"/>
              </a:rPr>
              <a:t>＜</a:t>
            </a:r>
            <a:r>
              <a:rPr kumimoji="1" lang="en-US" altLang="ja-JP" sz="3200" b="1" dirty="0" smtClean="0">
                <a:latin typeface="Meiryo UI" panose="020B0604030504040204" pitchFamily="50" charset="-128"/>
                <a:ea typeface="Meiryo UI" panose="020B0604030504040204" pitchFamily="50" charset="-128"/>
              </a:rPr>
              <a:t>private</a:t>
            </a:r>
            <a:r>
              <a:rPr kumimoji="1" lang="ja-JP" altLang="en-US" sz="3200" b="1" dirty="0" smtClean="0">
                <a:latin typeface="Meiryo UI" panose="020B0604030504040204" pitchFamily="50" charset="-128"/>
                <a:ea typeface="Meiryo UI" panose="020B0604030504040204" pitchFamily="50" charset="-128"/>
              </a:rPr>
              <a:t>の練習問題＞</a:t>
            </a:r>
            <a:endParaRPr kumimoji="1" lang="en-US" altLang="ja-JP" sz="3200" b="1" dirty="0" smtClean="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576469" y="599685"/>
            <a:ext cx="8627165" cy="3416320"/>
          </a:xfrm>
          <a:prstGeom prst="rect">
            <a:avLst/>
          </a:prstGeom>
          <a:noFill/>
        </p:spPr>
        <p:txBody>
          <a:bodyPr wrap="square" rtlCol="0">
            <a:spAutoFit/>
          </a:bodyPr>
          <a:lstStyle/>
          <a:p>
            <a:r>
              <a:rPr kumimoji="1" lang="en-US" altLang="ja-JP" sz="2400" b="1" dirty="0" smtClean="0">
                <a:latin typeface="Meiryo UI" panose="020B0604030504040204" pitchFamily="50" charset="-128"/>
                <a:ea typeface="Meiryo UI" panose="020B0604030504040204" pitchFamily="50" charset="-128"/>
              </a:rPr>
              <a:t>Car</a:t>
            </a:r>
            <a:r>
              <a:rPr kumimoji="1" lang="ja-JP" altLang="en-US" sz="2400" b="1" dirty="0" smtClean="0">
                <a:latin typeface="Meiryo UI" panose="020B0604030504040204" pitchFamily="50" charset="-128"/>
                <a:ea typeface="Meiryo UI" panose="020B0604030504040204" pitchFamily="50" charset="-128"/>
              </a:rPr>
              <a:t>クラスに新しく</a:t>
            </a:r>
            <a:r>
              <a:rPr kumimoji="1" lang="en-US" altLang="ja-JP" sz="2400" b="1" dirty="0" smtClean="0">
                <a:latin typeface="Meiryo UI" panose="020B0604030504040204" pitchFamily="50" charset="-128"/>
                <a:ea typeface="Meiryo UI" panose="020B0604030504040204" pitchFamily="50" charset="-128"/>
              </a:rPr>
              <a:t>private</a:t>
            </a:r>
            <a:r>
              <a:rPr kumimoji="1" lang="ja-JP" altLang="en-US" sz="2400" b="1" dirty="0" smtClean="0">
                <a:latin typeface="Meiryo UI" panose="020B0604030504040204" pitchFamily="50" charset="-128"/>
                <a:ea typeface="Meiryo UI" panose="020B0604030504040204" pitchFamily="50" charset="-128"/>
              </a:rPr>
              <a:t>な</a:t>
            </a:r>
            <a:endParaRPr kumimoji="1" lang="en-US" altLang="ja-JP" sz="2400" b="1" dirty="0" smtClean="0">
              <a:latin typeface="Meiryo UI" panose="020B0604030504040204" pitchFamily="50" charset="-128"/>
              <a:ea typeface="Meiryo UI" panose="020B0604030504040204" pitchFamily="50" charset="-128"/>
            </a:endParaRPr>
          </a:p>
          <a:p>
            <a:r>
              <a:rPr kumimoji="1" lang="en-US" altLang="ja-JP" sz="2400" b="1" dirty="0" smtClean="0">
                <a:latin typeface="Meiryo UI" panose="020B0604030504040204" pitchFamily="50" charset="-128"/>
                <a:ea typeface="Meiryo UI" panose="020B0604030504040204" pitchFamily="50" charset="-128"/>
              </a:rPr>
              <a:t>String</a:t>
            </a:r>
            <a:r>
              <a:rPr kumimoji="1" lang="ja-JP" altLang="en-US" sz="2400" b="1" dirty="0" smtClean="0">
                <a:latin typeface="Meiryo UI" panose="020B0604030504040204" pitchFamily="50" charset="-128"/>
                <a:ea typeface="Meiryo UI" panose="020B0604030504040204" pitchFamily="50" charset="-128"/>
              </a:rPr>
              <a:t>型変数「</a:t>
            </a:r>
            <a:r>
              <a:rPr kumimoji="1" lang="en-US" altLang="ja-JP" sz="2400" b="1" dirty="0" err="1" smtClean="0">
                <a:latin typeface="Meiryo UI" panose="020B0604030504040204" pitchFamily="50" charset="-128"/>
                <a:ea typeface="Meiryo UI" panose="020B0604030504040204" pitchFamily="50" charset="-128"/>
              </a:rPr>
              <a:t>carNumber</a:t>
            </a:r>
            <a:r>
              <a:rPr kumimoji="1" lang="ja-JP" altLang="en-US" sz="2400" b="1" dirty="0" smtClean="0">
                <a:latin typeface="Meiryo UI" panose="020B0604030504040204" pitchFamily="50" charset="-128"/>
                <a:ea typeface="Meiryo UI" panose="020B0604030504040204" pitchFamily="50" charset="-128"/>
              </a:rPr>
              <a:t>」を作りなさい。</a:t>
            </a:r>
            <a:endParaRPr kumimoji="1" lang="en-US" altLang="ja-JP" sz="2400" b="1" dirty="0" smtClean="0">
              <a:latin typeface="Meiryo UI" panose="020B0604030504040204" pitchFamily="50" charset="-128"/>
              <a:ea typeface="Meiryo UI" panose="020B0604030504040204" pitchFamily="50" charset="-128"/>
            </a:endParaRPr>
          </a:p>
          <a:p>
            <a:r>
              <a:rPr kumimoji="1" lang="ja-JP" altLang="en-US" sz="2400" b="1" dirty="0" smtClean="0">
                <a:latin typeface="Meiryo UI" panose="020B0604030504040204" pitchFamily="50" charset="-128"/>
                <a:ea typeface="Meiryo UI" panose="020B0604030504040204" pitchFamily="50" charset="-128"/>
              </a:rPr>
              <a:t>また、併せて</a:t>
            </a:r>
            <a:r>
              <a:rPr kumimoji="1" lang="en-US" altLang="ja-JP" sz="2400" b="1" dirty="0" err="1" smtClean="0">
                <a:latin typeface="Meiryo UI" panose="020B0604030504040204" pitchFamily="50" charset="-128"/>
                <a:ea typeface="Meiryo UI" panose="020B0604030504040204" pitchFamily="50" charset="-128"/>
              </a:rPr>
              <a:t>setCarNumber</a:t>
            </a:r>
            <a:r>
              <a:rPr kumimoji="1" lang="ja-JP" altLang="en-US" sz="2400" b="1" dirty="0" smtClean="0">
                <a:latin typeface="Meiryo UI" panose="020B0604030504040204" pitchFamily="50" charset="-128"/>
                <a:ea typeface="Meiryo UI" panose="020B0604030504040204" pitchFamily="50" charset="-128"/>
              </a:rPr>
              <a:t>メソッド、</a:t>
            </a:r>
            <a:r>
              <a:rPr kumimoji="1" lang="en-US" altLang="ja-JP" sz="2400" b="1" dirty="0" err="1" smtClean="0">
                <a:latin typeface="Meiryo UI" panose="020B0604030504040204" pitchFamily="50" charset="-128"/>
                <a:ea typeface="Meiryo UI" panose="020B0604030504040204" pitchFamily="50" charset="-128"/>
              </a:rPr>
              <a:t>getCarNumber</a:t>
            </a:r>
            <a:r>
              <a:rPr kumimoji="1" lang="ja-JP" altLang="en-US" sz="2400" b="1" dirty="0" smtClean="0">
                <a:latin typeface="Meiryo UI" panose="020B0604030504040204" pitchFamily="50" charset="-128"/>
                <a:ea typeface="Meiryo UI" panose="020B0604030504040204" pitchFamily="50" charset="-128"/>
              </a:rPr>
              <a:t>メソッドも作成する事</a:t>
            </a:r>
            <a:r>
              <a:rPr kumimoji="1" lang="en-US" altLang="ja-JP" sz="2400" b="1" dirty="0" smtClean="0">
                <a:latin typeface="Meiryo UI" panose="020B0604030504040204" pitchFamily="50" charset="-128"/>
                <a:ea typeface="Meiryo UI" panose="020B0604030504040204" pitchFamily="50" charset="-128"/>
              </a:rPr>
              <a:t>.</a:t>
            </a:r>
          </a:p>
          <a:p>
            <a:endParaRPr kumimoji="1" lang="en-US" altLang="ja-JP" sz="2400" b="1" dirty="0">
              <a:latin typeface="Meiryo UI" panose="020B0604030504040204" pitchFamily="50" charset="-128"/>
              <a:ea typeface="Meiryo UI" panose="020B0604030504040204" pitchFamily="50" charset="-128"/>
            </a:endParaRPr>
          </a:p>
          <a:p>
            <a:r>
              <a:rPr kumimoji="1" lang="en-US" altLang="ja-JP" sz="2400" b="1" dirty="0" smtClean="0">
                <a:latin typeface="Meiryo UI" panose="020B0604030504040204" pitchFamily="50" charset="-128"/>
                <a:ea typeface="Meiryo UI" panose="020B0604030504040204" pitchFamily="50" charset="-128"/>
              </a:rPr>
              <a:t>Car</a:t>
            </a:r>
            <a:r>
              <a:rPr kumimoji="1" lang="ja-JP" altLang="en-US" sz="2400" b="1" dirty="0" smtClean="0">
                <a:latin typeface="Meiryo UI" panose="020B0604030504040204" pitchFamily="50" charset="-128"/>
                <a:ea typeface="Meiryo UI" panose="020B0604030504040204" pitchFamily="50" charset="-128"/>
              </a:rPr>
              <a:t>クラス側のプログラムが済んだ後、</a:t>
            </a:r>
            <a:endParaRPr kumimoji="1" lang="en-US" altLang="ja-JP" sz="2400" b="1" dirty="0" smtClean="0">
              <a:latin typeface="Meiryo UI" panose="020B0604030504040204" pitchFamily="50" charset="-128"/>
              <a:ea typeface="Meiryo UI" panose="020B0604030504040204" pitchFamily="50" charset="-128"/>
            </a:endParaRPr>
          </a:p>
          <a:p>
            <a:r>
              <a:rPr kumimoji="1" lang="en-US" altLang="ja-JP" sz="2400" b="1" dirty="0" err="1" smtClean="0">
                <a:latin typeface="Meiryo UI" panose="020B0604030504040204" pitchFamily="50" charset="-128"/>
                <a:ea typeface="Meiryo UI" panose="020B0604030504040204" pitchFamily="50" charset="-128"/>
              </a:rPr>
              <a:t>UseClass</a:t>
            </a:r>
            <a:r>
              <a:rPr kumimoji="1" lang="ja-JP" altLang="en-US" sz="2400" b="1" dirty="0" smtClean="0">
                <a:latin typeface="Meiryo UI" panose="020B0604030504040204" pitchFamily="50" charset="-128"/>
                <a:ea typeface="Meiryo UI" panose="020B0604030504040204" pitchFamily="50" charset="-128"/>
              </a:rPr>
              <a:t>側で</a:t>
            </a:r>
            <a:r>
              <a:rPr kumimoji="1" lang="en-US" altLang="ja-JP" sz="2400" b="1" dirty="0" err="1" smtClean="0">
                <a:latin typeface="Meiryo UI" panose="020B0604030504040204" pitchFamily="50" charset="-128"/>
                <a:ea typeface="Meiryo UI" panose="020B0604030504040204" pitchFamily="50" charset="-128"/>
              </a:rPr>
              <a:t>setCarNumber</a:t>
            </a:r>
            <a:r>
              <a:rPr kumimoji="1" lang="ja-JP" altLang="en-US" sz="2400" b="1" dirty="0" smtClean="0">
                <a:latin typeface="Meiryo UI" panose="020B0604030504040204" pitchFamily="50" charset="-128"/>
                <a:ea typeface="Meiryo UI" panose="020B0604030504040204" pitchFamily="50" charset="-128"/>
              </a:rPr>
              <a:t>を利用して、</a:t>
            </a:r>
            <a:endParaRPr kumimoji="1" lang="en-US" altLang="ja-JP" sz="2400" b="1" dirty="0" smtClean="0">
              <a:latin typeface="Meiryo UI" panose="020B0604030504040204" pitchFamily="50" charset="-128"/>
              <a:ea typeface="Meiryo UI" panose="020B0604030504040204" pitchFamily="50" charset="-128"/>
            </a:endParaRPr>
          </a:p>
          <a:p>
            <a:r>
              <a:rPr kumimoji="1" lang="ja-JP" altLang="en-US" sz="2400" b="1" dirty="0" smtClean="0">
                <a:latin typeface="Meiryo UI" panose="020B0604030504040204" pitchFamily="50" charset="-128"/>
                <a:ea typeface="Meiryo UI" panose="020B0604030504040204" pitchFamily="50" charset="-128"/>
              </a:rPr>
              <a:t>「</a:t>
            </a:r>
            <a:r>
              <a:rPr kumimoji="1" lang="en-US" altLang="ja-JP" sz="2400" b="1" dirty="0" smtClean="0">
                <a:latin typeface="Meiryo UI" panose="020B0604030504040204" pitchFamily="50" charset="-128"/>
                <a:ea typeface="Meiryo UI" panose="020B0604030504040204" pitchFamily="50" charset="-128"/>
              </a:rPr>
              <a:t>”J0923”</a:t>
            </a:r>
            <a:r>
              <a:rPr kumimoji="1" lang="ja-JP" altLang="en-US" sz="2400" b="1" dirty="0" smtClean="0">
                <a:latin typeface="Meiryo UI" panose="020B0604030504040204" pitchFamily="50" charset="-128"/>
                <a:ea typeface="Meiryo UI" panose="020B0604030504040204" pitchFamily="50" charset="-128"/>
              </a:rPr>
              <a:t>」を設定しなさい。</a:t>
            </a:r>
            <a:endParaRPr kumimoji="1" lang="en-US" altLang="ja-JP" sz="2400" b="1" dirty="0" smtClean="0">
              <a:latin typeface="Meiryo UI" panose="020B0604030504040204" pitchFamily="50" charset="-128"/>
              <a:ea typeface="Meiryo UI" panose="020B0604030504040204" pitchFamily="50" charset="-128"/>
            </a:endParaRPr>
          </a:p>
          <a:p>
            <a:r>
              <a:rPr kumimoji="1" lang="ja-JP" altLang="en-US" sz="2400" b="1" dirty="0" smtClean="0">
                <a:latin typeface="Meiryo UI" panose="020B0604030504040204" pitchFamily="50" charset="-128"/>
                <a:ea typeface="Meiryo UI" panose="020B0604030504040204" pitchFamily="50" charset="-128"/>
              </a:rPr>
              <a:t>尚、</a:t>
            </a:r>
            <a:r>
              <a:rPr kumimoji="1" lang="en-US" altLang="ja-JP" sz="2400" b="1" dirty="0" err="1" smtClean="0">
                <a:latin typeface="Meiryo UI" panose="020B0604030504040204" pitchFamily="50" charset="-128"/>
                <a:ea typeface="Meiryo UI" panose="020B0604030504040204" pitchFamily="50" charset="-128"/>
              </a:rPr>
              <a:t>getCarNumber</a:t>
            </a:r>
            <a:r>
              <a:rPr kumimoji="1" lang="ja-JP" altLang="en-US" sz="2400" b="1" dirty="0" smtClean="0">
                <a:latin typeface="Meiryo UI" panose="020B0604030504040204" pitchFamily="50" charset="-128"/>
                <a:ea typeface="Meiryo UI" panose="020B0604030504040204" pitchFamily="50" charset="-128"/>
              </a:rPr>
              <a:t>を利用して設定がうまくいったかを確認する事</a:t>
            </a:r>
            <a:r>
              <a:rPr kumimoji="1" lang="en-US" altLang="ja-JP" sz="2400" b="1" dirty="0" smtClean="0">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441566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45436" y="1706086"/>
            <a:ext cx="8020877" cy="878088"/>
          </a:xfrm>
          <a:prstGeom prst="rect">
            <a:avLst/>
          </a:prstGeom>
          <a:noFill/>
          <a:ln>
            <a:noFill/>
          </a:ln>
        </p:spPr>
        <p:txBody>
          <a:bodyPr spcFirstLastPara="1" wrap="square" lIns="68575" tIns="34275" rIns="68575" bIns="34275" anchor="t" anchorCtr="0">
            <a:noAutofit/>
          </a:bodyPr>
          <a:lstStyle/>
          <a:p>
            <a:pPr marL="0" lvl="0" indent="0" algn="ctr" rtl="0">
              <a:lnSpc>
                <a:spcPct val="89000"/>
              </a:lnSpc>
              <a:spcBef>
                <a:spcPts val="0"/>
              </a:spcBef>
              <a:spcAft>
                <a:spcPts val="0"/>
              </a:spcAft>
              <a:buClr>
                <a:schemeClr val="dk2"/>
              </a:buClr>
              <a:buSzPts val="6000"/>
              <a:buFont typeface="Libre Franklin"/>
              <a:buNone/>
            </a:pPr>
            <a:r>
              <a:rPr lang="ja-JP" altLang="en-US" sz="6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挑戦問題</a:t>
            </a:r>
            <a:endParaRPr sz="6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129141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576470" y="19878"/>
            <a:ext cx="3836503" cy="649489"/>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＜挑戦問題＞</a:t>
            </a:r>
            <a:endParaRPr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 name="直線コネクタ 4"/>
          <p:cNvCxnSpPr/>
          <p:nvPr/>
        </p:nvCxnSpPr>
        <p:spPr>
          <a:xfrm>
            <a:off x="526775" y="526774"/>
            <a:ext cx="8617225" cy="198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Google Shape;150;p27"/>
          <p:cNvSpPr txBox="1">
            <a:spLocks/>
          </p:cNvSpPr>
          <p:nvPr/>
        </p:nvSpPr>
        <p:spPr>
          <a:xfrm>
            <a:off x="576470" y="669367"/>
            <a:ext cx="7941364" cy="64948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乗り物</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の座席予約システムを作成しなさい。</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endParaRPr lang="en-US" altLang="ja-JP"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利用者はキーボードから、「乗りたい乗り物」、「予約者名」、「利用日」「支払い金額」を</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入力する。予約が取れた場合はその旨を表示し、取れなかった場合は再度予約を促す。</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endParaRPr lang="en-US" altLang="ja-JP"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予約</a:t>
            </a:r>
            <a:r>
              <a:rPr lang="ja-JP"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条件</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等の仕様は次ページ以降を参照</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endParaRPr lang="en-US" altLang="zh-TW"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endParaRPr lang="zh-TW"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82625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576470" y="19878"/>
            <a:ext cx="9899373" cy="649489"/>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＜挑戦問題 </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詳細仕様　</a:t>
            </a:r>
            <a:r>
              <a:rPr lang="ja-JP" altLang="en-US" sz="3200" b="1"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予約について</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 name="直線コネクタ 4"/>
          <p:cNvCxnSpPr/>
          <p:nvPr/>
        </p:nvCxnSpPr>
        <p:spPr>
          <a:xfrm>
            <a:off x="526775" y="526774"/>
            <a:ext cx="8617225" cy="198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Google Shape;150;p27"/>
          <p:cNvSpPr txBox="1">
            <a:spLocks/>
          </p:cNvSpPr>
          <p:nvPr/>
        </p:nvSpPr>
        <p:spPr>
          <a:xfrm>
            <a:off x="626165" y="669367"/>
            <a:ext cx="7921487" cy="332616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席が空いている場合予約が可能</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予約者名と支払い金額を登録する。</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endParaRPr lang="en-US" altLang="ja-JP" sz="1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また、予約が埋まっている場合でも、</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今一番低い金額で予約している人の</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倍の</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支払い金額がある</a:t>
            </a:r>
            <a:r>
              <a:rPr lang="ja-JP"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場合</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は、低い方の予約を消して新たに予約する事が出来る。</a:t>
            </a:r>
            <a:endParaRPr lang="zh-TW"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Google Shape;150;p27"/>
          <p:cNvSpPr txBox="1">
            <a:spLocks/>
          </p:cNvSpPr>
          <p:nvPr/>
        </p:nvSpPr>
        <p:spPr>
          <a:xfrm>
            <a:off x="526775" y="3793500"/>
            <a:ext cx="8875642" cy="64948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尚、座席数は乗り物によって変わる。</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次ページ参照</a:t>
            </a:r>
            <a:endParaRPr lang="zh-TW"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1122101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427383" y="23323"/>
            <a:ext cx="9899373" cy="649489"/>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＜挑戦問題　詳細仕様　</a:t>
            </a:r>
            <a:r>
              <a:rPr lang="ja-JP" altLang="en-US" sz="3200" b="1"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乗り物について</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 name="直線コネクタ 4"/>
          <p:cNvCxnSpPr/>
          <p:nvPr/>
        </p:nvCxnSpPr>
        <p:spPr>
          <a:xfrm>
            <a:off x="526775" y="526774"/>
            <a:ext cx="8617225" cy="198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Google Shape;150;p27"/>
          <p:cNvSpPr txBox="1">
            <a:spLocks/>
          </p:cNvSpPr>
          <p:nvPr/>
        </p:nvSpPr>
        <p:spPr>
          <a:xfrm>
            <a:off x="626165" y="669367"/>
            <a:ext cx="8517835" cy="332616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予約可能座席数</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高速バス：</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30</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席　新幹線：</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100</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席</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飛行機：</a:t>
            </a:r>
            <a:r>
              <a:rPr lang="en-US" altLang="ja-JP"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00</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席</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Google Shape;150;p27"/>
          <p:cNvSpPr txBox="1">
            <a:spLocks/>
          </p:cNvSpPr>
          <p:nvPr/>
        </p:nvSpPr>
        <p:spPr>
          <a:xfrm>
            <a:off x="626165" y="2332448"/>
            <a:ext cx="8875642" cy="64948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全ての乗り物は以下の情報を持つ</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「乗り物名」「座席数」「運賃」</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また、各乗り物の運賃は以下の通り。</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バス：</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1500</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円、新幹線：</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10000</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円</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飛行機：</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50000</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円</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135117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576470" y="19878"/>
            <a:ext cx="8408504" cy="649489"/>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ja-JP" altLang="en-US" sz="2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＜挑戦問題　詳細仕様　</a:t>
            </a:r>
            <a:r>
              <a:rPr lang="ja-JP" altLang="en-US" sz="2800" b="1"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到着予定について</a:t>
            </a:r>
            <a:r>
              <a:rPr lang="ja-JP" altLang="en-US" sz="2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sz="2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 name="直線コネクタ 4"/>
          <p:cNvCxnSpPr/>
          <p:nvPr/>
        </p:nvCxnSpPr>
        <p:spPr>
          <a:xfrm>
            <a:off x="526775" y="526774"/>
            <a:ext cx="8617225" cy="198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Google Shape;150;p27"/>
          <p:cNvSpPr txBox="1">
            <a:spLocks/>
          </p:cNvSpPr>
          <p:nvPr/>
        </p:nvSpPr>
        <p:spPr>
          <a:xfrm>
            <a:off x="626165" y="669367"/>
            <a:ext cx="7921487" cy="1005321"/>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利用日は数字</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31</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の数字で管理する。</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月は無視</a:t>
            </a:r>
            <a:endParaRPr lang="zh-TW"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Google Shape;150;p27"/>
          <p:cNvSpPr txBox="1">
            <a:spLocks/>
          </p:cNvSpPr>
          <p:nvPr/>
        </p:nvSpPr>
        <p:spPr>
          <a:xfrm>
            <a:off x="626165" y="1797403"/>
            <a:ext cx="8875642" cy="64948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バスの場合、入力された利用日＋</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日が到着予定</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新幹線の場合＋２、飛行機の場合＋１日が</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到着予定時刻とする。</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endParaRPr lang="en-US" altLang="zh-TW" sz="11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尚、バスは</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50%</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の確立で遅延が発生し、到着予定</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が倍遅れる。</a:t>
            </a:r>
            <a:endPar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飛行機の場合、</a:t>
            </a:r>
            <a:r>
              <a:rPr lang="en-US" altLang="ja-JP"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32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の確率で事故が発生しプログラムが強制終了する。</a:t>
            </a:r>
            <a:endParaRPr lang="zh-TW" altLang="en-US" sz="3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53937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606287" y="0"/>
            <a:ext cx="8020877" cy="878088"/>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ja-JP" altLang="en-US" sz="3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多</a:t>
            </a:r>
            <a:r>
              <a:rPr lang="ja-JP" altLang="en-US"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くの業務ではクラス定義から、</a:t>
            </a:r>
            <a: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クラスを作成する。</a:t>
            </a:r>
            <a:endParaRPr sz="3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 name="図 1"/>
          <p:cNvPicPr>
            <a:picLocks noChangeAspect="1"/>
          </p:cNvPicPr>
          <p:nvPr/>
        </p:nvPicPr>
        <p:blipFill>
          <a:blip r:embed="rId3"/>
          <a:stretch>
            <a:fillRect/>
          </a:stretch>
        </p:blipFill>
        <p:spPr>
          <a:xfrm>
            <a:off x="577770" y="1564908"/>
            <a:ext cx="3974617" cy="3324225"/>
          </a:xfrm>
          <a:prstGeom prst="rect">
            <a:avLst/>
          </a:prstGeom>
        </p:spPr>
      </p:pic>
      <p:sp>
        <p:nvSpPr>
          <p:cNvPr id="3" name="角丸四角形 2"/>
          <p:cNvSpPr/>
          <p:nvPr/>
        </p:nvSpPr>
        <p:spPr>
          <a:xfrm>
            <a:off x="1926291" y="1838739"/>
            <a:ext cx="1242391" cy="5267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626814" y="1094315"/>
            <a:ext cx="1936749" cy="830997"/>
          </a:xfrm>
          <a:prstGeom prst="rect">
            <a:avLst/>
          </a:prstGeom>
          <a:noFill/>
          <a:ln>
            <a:solidFill>
              <a:schemeClr val="tx1"/>
            </a:solidFill>
            <a:prstDash val="sysDash"/>
          </a:ln>
        </p:spPr>
        <p:txBody>
          <a:bodyPr wrap="none" rtlCol="0">
            <a:spAutoFit/>
          </a:bodyPr>
          <a:lstStyle/>
          <a:p>
            <a:r>
              <a:rPr kumimoji="1" lang="ja-JP" altLang="en-US" sz="2400" b="1" dirty="0" smtClean="0"/>
              <a:t>クラス名</a:t>
            </a:r>
            <a:endParaRPr kumimoji="1" lang="en-US" altLang="ja-JP" sz="2400" b="1" dirty="0" smtClean="0"/>
          </a:p>
          <a:p>
            <a:r>
              <a:rPr kumimoji="1" lang="en-US" altLang="ja-JP" sz="2400" b="1" dirty="0" smtClean="0"/>
              <a:t>(</a:t>
            </a:r>
            <a:r>
              <a:rPr kumimoji="1" lang="ja-JP" altLang="en-US" sz="2400" b="1" dirty="0" smtClean="0"/>
              <a:t>ファイル名</a:t>
            </a:r>
            <a:r>
              <a:rPr kumimoji="1" lang="en-US" altLang="ja-JP" sz="2400" b="1" dirty="0" smtClean="0"/>
              <a:t>)</a:t>
            </a:r>
          </a:p>
        </p:txBody>
      </p:sp>
      <p:cxnSp>
        <p:nvCxnSpPr>
          <p:cNvPr id="6" name="直線矢印コネクタ 5"/>
          <p:cNvCxnSpPr>
            <a:stCxn id="3" idx="3"/>
            <a:endCxn id="4" idx="1"/>
          </p:cNvCxnSpPr>
          <p:nvPr/>
        </p:nvCxnSpPr>
        <p:spPr>
          <a:xfrm flipV="1">
            <a:off x="3168682" y="1509814"/>
            <a:ext cx="2458132" cy="5923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626814" y="2240148"/>
            <a:ext cx="2762295" cy="1200329"/>
          </a:xfrm>
          <a:prstGeom prst="rect">
            <a:avLst/>
          </a:prstGeom>
          <a:noFill/>
          <a:ln>
            <a:solidFill>
              <a:schemeClr val="tx1"/>
            </a:solidFill>
            <a:prstDash val="sysDash"/>
          </a:ln>
        </p:spPr>
        <p:txBody>
          <a:bodyPr wrap="none" rtlCol="0">
            <a:spAutoFit/>
          </a:bodyPr>
          <a:lstStyle/>
          <a:p>
            <a:r>
              <a:rPr kumimoji="1" lang="ja-JP" altLang="en-US" sz="2400" b="1" dirty="0" smtClean="0"/>
              <a:t>変数</a:t>
            </a:r>
            <a:endParaRPr kumimoji="1" lang="en-US" altLang="ja-JP" sz="2400" b="1" dirty="0" smtClean="0"/>
          </a:p>
          <a:p>
            <a:r>
              <a:rPr kumimoji="1" lang="en-US" altLang="ja-JP" sz="2400" b="1" dirty="0" smtClean="0"/>
              <a:t>(</a:t>
            </a:r>
            <a:r>
              <a:rPr kumimoji="1" lang="ja-JP" altLang="en-US" sz="2400" b="1" dirty="0" smtClean="0"/>
              <a:t>属性、フィールド</a:t>
            </a:r>
            <a:endParaRPr kumimoji="1" lang="en-US" altLang="ja-JP" sz="2400" b="1" dirty="0" smtClean="0"/>
          </a:p>
          <a:p>
            <a:r>
              <a:rPr kumimoji="1" lang="ja-JP" altLang="en-US" sz="2400" b="1" dirty="0" smtClean="0"/>
              <a:t>等とよばれる</a:t>
            </a:r>
            <a:r>
              <a:rPr kumimoji="1" lang="en-US" altLang="ja-JP" sz="2400" b="1" dirty="0" smtClean="0"/>
              <a:t>)</a:t>
            </a:r>
            <a:endParaRPr kumimoji="1" lang="ja-JP" altLang="en-US" sz="2400" b="1" dirty="0"/>
          </a:p>
        </p:txBody>
      </p:sp>
      <p:sp>
        <p:nvSpPr>
          <p:cNvPr id="10" name="角丸四角形 9"/>
          <p:cNvSpPr/>
          <p:nvPr/>
        </p:nvSpPr>
        <p:spPr>
          <a:xfrm>
            <a:off x="1336169" y="2481387"/>
            <a:ext cx="2515118" cy="1614651"/>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a:stCxn id="10" idx="3"/>
            <a:endCxn id="9" idx="1"/>
          </p:cNvCxnSpPr>
          <p:nvPr/>
        </p:nvCxnSpPr>
        <p:spPr>
          <a:xfrm flipV="1">
            <a:off x="3851287" y="2840313"/>
            <a:ext cx="1775527" cy="44840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626814" y="4003167"/>
            <a:ext cx="2864887" cy="830997"/>
          </a:xfrm>
          <a:prstGeom prst="rect">
            <a:avLst/>
          </a:prstGeom>
          <a:noFill/>
          <a:ln>
            <a:solidFill>
              <a:schemeClr val="tx1"/>
            </a:solidFill>
            <a:prstDash val="sysDash"/>
          </a:ln>
        </p:spPr>
        <p:txBody>
          <a:bodyPr wrap="none" rtlCol="0">
            <a:spAutoFit/>
          </a:bodyPr>
          <a:lstStyle/>
          <a:p>
            <a:r>
              <a:rPr kumimoji="1" lang="ja-JP" altLang="en-US" sz="2400" b="1" dirty="0" smtClean="0"/>
              <a:t>メソッド</a:t>
            </a:r>
            <a:endParaRPr kumimoji="1" lang="en-US" altLang="ja-JP" sz="2400" b="1" dirty="0" smtClean="0"/>
          </a:p>
          <a:p>
            <a:r>
              <a:rPr kumimoji="1" lang="en-US" altLang="ja-JP" sz="2400" b="1" dirty="0" smtClean="0"/>
              <a:t>(</a:t>
            </a:r>
            <a:r>
              <a:rPr kumimoji="1" lang="ja-JP" altLang="en-US" sz="2400" b="1" dirty="0" smtClean="0"/>
              <a:t>機能ともよばれる</a:t>
            </a:r>
            <a:r>
              <a:rPr kumimoji="1" lang="en-US" altLang="ja-JP" sz="2400" b="1" dirty="0" smtClean="0"/>
              <a:t>)</a:t>
            </a:r>
            <a:endParaRPr kumimoji="1" lang="ja-JP" altLang="en-US" sz="2400" b="1" dirty="0"/>
          </a:p>
        </p:txBody>
      </p:sp>
      <p:sp>
        <p:nvSpPr>
          <p:cNvPr id="15" name="角丸四角形 14"/>
          <p:cNvSpPr/>
          <p:nvPr/>
        </p:nvSpPr>
        <p:spPr>
          <a:xfrm>
            <a:off x="1283043" y="4172156"/>
            <a:ext cx="2515118" cy="479334"/>
          </a:xfrm>
          <a:prstGeom prst="roundRect">
            <a:avLst/>
          </a:prstGeom>
          <a:no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a:endCxn id="14" idx="1"/>
          </p:cNvCxnSpPr>
          <p:nvPr/>
        </p:nvCxnSpPr>
        <p:spPr>
          <a:xfrm>
            <a:off x="3798161" y="4411823"/>
            <a:ext cx="1828653" cy="6843"/>
          </a:xfrm>
          <a:prstGeom prst="straightConnector1">
            <a:avLst/>
          </a:prstGeom>
          <a:ln>
            <a:solidFill>
              <a:srgbClr val="33CC33"/>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1681705" y="1194029"/>
            <a:ext cx="1731564" cy="461665"/>
          </a:xfrm>
          <a:prstGeom prst="rect">
            <a:avLst/>
          </a:prstGeom>
          <a:noFill/>
          <a:ln>
            <a:solidFill>
              <a:schemeClr val="tx1"/>
            </a:solidFill>
            <a:prstDash val="solid"/>
          </a:ln>
        </p:spPr>
        <p:txBody>
          <a:bodyPr wrap="none" rtlCol="0">
            <a:spAutoFit/>
          </a:bodyPr>
          <a:lstStyle/>
          <a:p>
            <a:r>
              <a:rPr kumimoji="1" lang="ja-JP" altLang="en-US" sz="2400" b="1" dirty="0" smtClean="0"/>
              <a:t>クラス定義</a:t>
            </a:r>
            <a:endParaRPr kumimoji="1" lang="ja-JP" altLang="en-US" sz="2400" b="1" dirty="0"/>
          </a:p>
        </p:txBody>
      </p:sp>
    </p:spTree>
    <p:extLst>
      <p:ext uri="{BB962C8B-B14F-4D97-AF65-F5344CB8AC3E}">
        <p14:creationId xmlns:p14="http://schemas.microsoft.com/office/powerpoint/2010/main" val="291695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606287" y="0"/>
            <a:ext cx="8020877" cy="878088"/>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ja-JP" altLang="en-US"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実際に作成すると・・・</a:t>
            </a:r>
            <a:endParaRPr sz="3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5" name="グループ化 4"/>
          <p:cNvGrpSpPr/>
          <p:nvPr/>
        </p:nvGrpSpPr>
        <p:grpSpPr>
          <a:xfrm>
            <a:off x="606288" y="514602"/>
            <a:ext cx="2037522" cy="1960241"/>
            <a:chOff x="606287" y="1178201"/>
            <a:chExt cx="3974617" cy="3324225"/>
          </a:xfrm>
        </p:grpSpPr>
        <p:pic>
          <p:nvPicPr>
            <p:cNvPr id="2" name="図 1"/>
            <p:cNvPicPr>
              <a:picLocks noChangeAspect="1"/>
            </p:cNvPicPr>
            <p:nvPr/>
          </p:nvPicPr>
          <p:blipFill>
            <a:blip r:embed="rId3"/>
            <a:stretch>
              <a:fillRect/>
            </a:stretch>
          </p:blipFill>
          <p:spPr>
            <a:xfrm>
              <a:off x="606287" y="1178201"/>
              <a:ext cx="3974617" cy="3324225"/>
            </a:xfrm>
            <a:prstGeom prst="rect">
              <a:avLst/>
            </a:prstGeom>
          </p:spPr>
        </p:pic>
        <p:sp>
          <p:nvSpPr>
            <p:cNvPr id="3" name="角丸四角形 2"/>
            <p:cNvSpPr/>
            <p:nvPr/>
          </p:nvSpPr>
          <p:spPr>
            <a:xfrm>
              <a:off x="1977887" y="1431235"/>
              <a:ext cx="1242391" cy="5267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1351204" y="2082705"/>
              <a:ext cx="2515118" cy="1614651"/>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1334639" y="3824286"/>
              <a:ext cx="2515118" cy="479334"/>
            </a:xfrm>
            <a:prstGeom prst="roundRect">
              <a:avLst/>
            </a:prstGeom>
            <a:no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7" name="図 6"/>
          <p:cNvPicPr>
            <a:picLocks noChangeAspect="1"/>
          </p:cNvPicPr>
          <p:nvPr/>
        </p:nvPicPr>
        <p:blipFill>
          <a:blip r:embed="rId4"/>
          <a:stretch>
            <a:fillRect/>
          </a:stretch>
        </p:blipFill>
        <p:spPr>
          <a:xfrm>
            <a:off x="3005498" y="1371899"/>
            <a:ext cx="5895975" cy="3619500"/>
          </a:xfrm>
          <a:prstGeom prst="rect">
            <a:avLst/>
          </a:prstGeom>
          <a:ln>
            <a:solidFill>
              <a:schemeClr val="accent1"/>
            </a:solidFill>
          </a:ln>
        </p:spPr>
      </p:pic>
      <p:cxnSp>
        <p:nvCxnSpPr>
          <p:cNvPr id="19" name="カギ線コネクタ 18"/>
          <p:cNvCxnSpPr>
            <a:stCxn id="2" idx="2"/>
            <a:endCxn id="7" idx="1"/>
          </p:cNvCxnSpPr>
          <p:nvPr/>
        </p:nvCxnSpPr>
        <p:spPr>
          <a:xfrm rot="16200000" flipH="1">
            <a:off x="1961870" y="2138021"/>
            <a:ext cx="706806" cy="1380449"/>
          </a:xfrm>
          <a:prstGeom prst="bentConnector2">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2" name="角丸四角形 21"/>
          <p:cNvSpPr/>
          <p:nvPr/>
        </p:nvSpPr>
        <p:spPr>
          <a:xfrm>
            <a:off x="4005469" y="1371899"/>
            <a:ext cx="795131" cy="3475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3324639" y="1746964"/>
            <a:ext cx="2917135" cy="1006176"/>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a:off x="3401978" y="2919824"/>
            <a:ext cx="5394152" cy="1672053"/>
          </a:xfrm>
          <a:prstGeom prst="roundRect">
            <a:avLst/>
          </a:prstGeom>
          <a:no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98578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97565" y="26373"/>
            <a:ext cx="5655365" cy="629609"/>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ja-JP" altLang="en-US" sz="40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＜クラス作成練習問題＞</a:t>
            </a:r>
            <a:endParaRPr sz="40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 name="直線コネクタ 3"/>
          <p:cNvCxnSpPr/>
          <p:nvPr/>
        </p:nvCxnSpPr>
        <p:spPr>
          <a:xfrm flipV="1">
            <a:off x="526774" y="655982"/>
            <a:ext cx="8597348" cy="298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Google Shape;150;p27"/>
          <p:cNvSpPr txBox="1">
            <a:spLocks/>
          </p:cNvSpPr>
          <p:nvPr/>
        </p:nvSpPr>
        <p:spPr>
          <a:xfrm>
            <a:off x="496957" y="854634"/>
            <a:ext cx="8478078" cy="62960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・次のクラス定義からクラスを作成しなさい。</a:t>
            </a:r>
            <a:endPar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display</a:t>
            </a:r>
            <a:r>
              <a:rPr lang="ja-JP" altLang="en-US"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メソッドは空で</a:t>
            </a:r>
            <a: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OK</a:t>
            </a:r>
            <a:r>
              <a:rPr lang="en-US" altLang="ja-JP" sz="3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3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図 6"/>
          <p:cNvPicPr>
            <a:picLocks noChangeAspect="1"/>
          </p:cNvPicPr>
          <p:nvPr/>
        </p:nvPicPr>
        <p:blipFill>
          <a:blip r:embed="rId3"/>
          <a:stretch>
            <a:fillRect/>
          </a:stretch>
        </p:blipFill>
        <p:spPr>
          <a:xfrm>
            <a:off x="2917549" y="1945605"/>
            <a:ext cx="4258503" cy="3197895"/>
          </a:xfrm>
          <a:prstGeom prst="rect">
            <a:avLst/>
          </a:prstGeom>
        </p:spPr>
      </p:pic>
    </p:spTree>
    <p:extLst>
      <p:ext uri="{BB962C8B-B14F-4D97-AF65-F5344CB8AC3E}">
        <p14:creationId xmlns:p14="http://schemas.microsoft.com/office/powerpoint/2010/main" val="215692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97565" y="26373"/>
            <a:ext cx="6887818" cy="629609"/>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ja-JP" altLang="en-US" sz="40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＜クラス作成練習問題 </a:t>
            </a:r>
            <a:r>
              <a:rPr lang="ja-JP" altLang="en-US" sz="40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答</a:t>
            </a:r>
            <a:r>
              <a:rPr lang="ja-JP" altLang="en-US" sz="40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え</a:t>
            </a:r>
            <a:r>
              <a:rPr lang="ja-JP" altLang="en-US" sz="40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sz="40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 name="直線コネクタ 3"/>
          <p:cNvCxnSpPr/>
          <p:nvPr/>
        </p:nvCxnSpPr>
        <p:spPr>
          <a:xfrm flipV="1">
            <a:off x="526774" y="655982"/>
            <a:ext cx="8597348" cy="298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図 1"/>
          <p:cNvPicPr>
            <a:picLocks noChangeAspect="1"/>
          </p:cNvPicPr>
          <p:nvPr/>
        </p:nvPicPr>
        <p:blipFill>
          <a:blip r:embed="rId3"/>
          <a:stretch>
            <a:fillRect/>
          </a:stretch>
        </p:blipFill>
        <p:spPr>
          <a:xfrm>
            <a:off x="3666297" y="1096747"/>
            <a:ext cx="5109956" cy="3663487"/>
          </a:xfrm>
          <a:prstGeom prst="rect">
            <a:avLst/>
          </a:prstGeom>
          <a:ln>
            <a:solidFill>
              <a:schemeClr val="tx1"/>
            </a:solidFill>
          </a:ln>
        </p:spPr>
      </p:pic>
      <p:pic>
        <p:nvPicPr>
          <p:cNvPr id="3" name="図 2"/>
          <p:cNvPicPr>
            <a:picLocks noChangeAspect="1"/>
          </p:cNvPicPr>
          <p:nvPr/>
        </p:nvPicPr>
        <p:blipFill rotWithShape="1">
          <a:blip r:embed="rId4"/>
          <a:srcRect r="26573"/>
          <a:stretch/>
        </p:blipFill>
        <p:spPr>
          <a:xfrm>
            <a:off x="675862" y="2329200"/>
            <a:ext cx="2882348" cy="791687"/>
          </a:xfrm>
          <a:prstGeom prst="rect">
            <a:avLst/>
          </a:prstGeom>
          <a:ln>
            <a:solidFill>
              <a:schemeClr val="tx1"/>
            </a:solidFill>
          </a:ln>
        </p:spPr>
      </p:pic>
    </p:spTree>
    <p:extLst>
      <p:ext uri="{BB962C8B-B14F-4D97-AF65-F5344CB8AC3E}">
        <p14:creationId xmlns:p14="http://schemas.microsoft.com/office/powerpoint/2010/main" val="647659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685801" y="2044016"/>
            <a:ext cx="8020877" cy="878088"/>
          </a:xfrm>
          <a:prstGeom prst="rect">
            <a:avLst/>
          </a:prstGeom>
          <a:noFill/>
          <a:ln>
            <a:noFill/>
          </a:ln>
        </p:spPr>
        <p:txBody>
          <a:bodyPr spcFirstLastPara="1" wrap="square" lIns="68575" tIns="34275" rIns="68575" bIns="34275" anchor="t" anchorCtr="0">
            <a:noAutofit/>
          </a:bodyPr>
          <a:lstStyle/>
          <a:p>
            <a:pPr marL="0" lvl="0" indent="0" algn="ctr" rtl="0">
              <a:lnSpc>
                <a:spcPct val="89000"/>
              </a:lnSpc>
              <a:spcBef>
                <a:spcPts val="0"/>
              </a:spcBef>
              <a:spcAft>
                <a:spcPts val="0"/>
              </a:spcAft>
              <a:buClr>
                <a:schemeClr val="dk2"/>
              </a:buClr>
              <a:buSzPts val="6000"/>
              <a:buFont typeface="Libre Franklin"/>
              <a:buNone/>
            </a:pPr>
            <a:r>
              <a:rPr lang="en-US" altLang="ja-JP" sz="6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6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インスタンスの生成</a:t>
            </a:r>
            <a:endParaRPr sz="6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531746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556592" y="0"/>
            <a:ext cx="8020877" cy="725557"/>
          </a:xfrm>
          <a:prstGeom prst="rect">
            <a:avLst/>
          </a:prstGeom>
          <a:noFill/>
          <a:ln>
            <a:noFill/>
          </a:ln>
        </p:spPr>
        <p:txBody>
          <a:bodyPr spcFirstLastPara="1" wrap="square" lIns="68575" tIns="34275" rIns="68575" bIns="34275" anchor="t" anchorCtr="0">
            <a:noAutofit/>
          </a:bodyPr>
          <a:lstStyle/>
          <a:p>
            <a:pPr marL="0" lvl="0" indent="0" rtl="0">
              <a:lnSpc>
                <a:spcPct val="89000"/>
              </a:lnSpc>
              <a:spcBef>
                <a:spcPts val="0"/>
              </a:spcBef>
              <a:spcAft>
                <a:spcPts val="0"/>
              </a:spcAft>
              <a:buClr>
                <a:schemeClr val="dk2"/>
              </a:buClr>
              <a:buSzPts val="6000"/>
              <a:buFont typeface="Libre Franklin"/>
              <a:buNone/>
            </a:pPr>
            <a:r>
              <a:rPr lang="ja-JP" altLang="en-US"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インスタンスとは？</a:t>
            </a:r>
            <a:endParaRPr sz="3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コネクタ 2"/>
          <p:cNvCxnSpPr/>
          <p:nvPr/>
        </p:nvCxnSpPr>
        <p:spPr>
          <a:xfrm>
            <a:off x="556591" y="516836"/>
            <a:ext cx="83786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Google Shape;150;p27"/>
          <p:cNvSpPr txBox="1">
            <a:spLocks/>
          </p:cNvSpPr>
          <p:nvPr/>
        </p:nvSpPr>
        <p:spPr>
          <a:xfrm>
            <a:off x="566530" y="636107"/>
            <a:ext cx="8517835" cy="725557"/>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chemeClr val="dk2"/>
              </a:buClr>
              <a:buSzPts val="1400"/>
              <a:buFont typeface="Libre Franklin"/>
              <a:buNone/>
              <a:defRPr sz="33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6000"/>
            </a:pPr>
            <a:r>
              <a:rPr lang="ja-JP" altLang="en-US"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クラス</a:t>
            </a:r>
            <a: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設計図</a:t>
            </a:r>
            <a: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を具現化した物の事</a:t>
            </a:r>
            <a:r>
              <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a:buSzPts val="6000"/>
            </a:pPr>
            <a:r>
              <a:rPr lang="ja-JP" altLang="en-US"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基本的に設計図は全てインスタンス化する事</a:t>
            </a:r>
            <a:endPar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で実施に利用できるようになる。</a:t>
            </a:r>
            <a:endPar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endParaRPr lang="en-US" altLang="ja-JP" sz="36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2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例えば、</a:t>
            </a:r>
            <a:r>
              <a:rPr lang="en-US" altLang="ja-JP" sz="2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Car</a:t>
            </a:r>
            <a:r>
              <a:rPr lang="ja-JP" altLang="en-US" sz="2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クラスからインスタンスを生成するなら</a:t>
            </a:r>
            <a:endParaRPr lang="en-US" altLang="ja-JP" sz="2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2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Car </a:t>
            </a:r>
            <a:r>
              <a:rPr lang="en-US" altLang="ja-JP" sz="2800" b="1" dirty="0" err="1"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normalCar</a:t>
            </a:r>
            <a:r>
              <a:rPr lang="en-US" altLang="ja-JP" sz="2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 new Car()</a:t>
            </a:r>
            <a:r>
              <a:rPr lang="ja-JP" altLang="en-US" sz="2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2800"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のように</a:t>
            </a:r>
            <a:r>
              <a:rPr lang="ja-JP" altLang="en-US" sz="2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書くが、</a:t>
            </a:r>
            <a:endParaRPr lang="en-US" altLang="ja-JP" sz="2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buSzPts val="6000"/>
            </a:pPr>
            <a:r>
              <a:rPr lang="ja-JP" altLang="en-US" sz="2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この場合だ</a:t>
            </a:r>
            <a:r>
              <a:rPr lang="ja-JP" altLang="en-US" sz="2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a:t>
            </a:r>
            <a:r>
              <a:rPr lang="ja-JP" altLang="en-US" sz="2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b="1"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normalCar</a:t>
            </a:r>
            <a:r>
              <a:rPr lang="ja-JP" altLang="en-US" sz="2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」がインスタンスに当たる。</a:t>
            </a:r>
            <a:endParaRPr lang="en-US" altLang="ja-JP" sz="2800" b="1"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62875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31159</TotalTime>
  <Words>1270</Words>
  <Application>Microsoft Office PowerPoint</Application>
  <PresentationFormat>画面に合わせる (16:9)</PresentationFormat>
  <Paragraphs>160</Paragraphs>
  <Slides>35</Slides>
  <Notes>35</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35</vt:i4>
      </vt:variant>
    </vt:vector>
  </HeadingPairs>
  <TitlesOfParts>
    <vt:vector size="41" baseType="lpstr">
      <vt:lpstr>Libre Franklin</vt:lpstr>
      <vt:lpstr>Meiryo UI</vt:lpstr>
      <vt:lpstr>Arial</vt:lpstr>
      <vt:lpstr>ＭＳ Ｐゴシック</vt:lpstr>
      <vt:lpstr>Simple Light</vt:lpstr>
      <vt:lpstr>Crop</vt:lpstr>
      <vt:lpstr>Java基礎演習</vt:lpstr>
      <vt:lpstr>クラスの復習</vt:lpstr>
      <vt:lpstr>1.クラスの作成</vt:lpstr>
      <vt:lpstr>多くの業務ではクラス定義から、 クラスを作成する。</vt:lpstr>
      <vt:lpstr>実際に作成すると・・・</vt:lpstr>
      <vt:lpstr>＜クラス作成練習問題＞</vt:lpstr>
      <vt:lpstr>＜クラス作成練習問題 答え＞</vt:lpstr>
      <vt:lpstr>2.インスタンスの生成</vt:lpstr>
      <vt:lpstr>インスタンスとは？</vt:lpstr>
      <vt:lpstr>インスタンスの作り方</vt:lpstr>
      <vt:lpstr>インスタンスにパラメータを設定</vt:lpstr>
      <vt:lpstr>クラスが持つ機能を利用</vt:lpstr>
      <vt:lpstr>＜インスタンス練習問題①＞</vt:lpstr>
      <vt:lpstr>＜インスタンス練習問題③＞</vt:lpstr>
      <vt:lpstr>3.コンストラクタ</vt:lpstr>
      <vt:lpstr>インスタンス生成時に 自動的に呼び出されるメソッドの事を「コンストラクタ」と言う。  自動的に実行されるため、初期値設定等に用いられる。</vt:lpstr>
      <vt:lpstr>PowerPoint プレゼンテーション</vt:lpstr>
      <vt:lpstr>Carクラスに引数無しのコンストラクタを作成しなさい。 尚、コンストラクタは 「Carからインスタンスを生成しました」と表示する機能を持つ。</vt:lpstr>
      <vt:lpstr>Carクラスに引数有りのコンストラクタを作成し、UseClassで利用しなさい。  尚、引数は以下とする。  第一引数：int num 第二引数：String moji</vt:lpstr>
      <vt:lpstr>4.static</vt:lpstr>
      <vt:lpstr>PowerPoint プレゼンテーション</vt:lpstr>
      <vt:lpstr>static文法 共通・共有したい変数、メソッド定義にstaticを つけるだけ。staticを書くのは設計図クラス側.</vt:lpstr>
      <vt:lpstr>&lt;static練習問題＞</vt:lpstr>
      <vt:lpstr>5. アクセスレベル 「private」</vt:lpstr>
      <vt:lpstr>PowerPoint プレゼンテーション</vt:lpstr>
      <vt:lpstr>PowerPoint プレゼンテーション</vt:lpstr>
      <vt:lpstr>PowerPoint プレゼンテーション</vt:lpstr>
      <vt:lpstr>set〇〇メソッド文法</vt:lpstr>
      <vt:lpstr>get〇〇メソッド文法</vt:lpstr>
      <vt:lpstr>PowerPoint プレゼンテーション</vt:lpstr>
      <vt:lpstr>挑戦問題</vt:lpstr>
      <vt:lpstr>＜挑戦問題＞</vt:lpstr>
      <vt:lpstr>＜挑戦問題 詳細仕様　予約について＞</vt:lpstr>
      <vt:lpstr>＜挑戦問題　詳細仕様　乗り物について＞</vt:lpstr>
      <vt:lpstr>＜挑戦問題　詳細仕様　到着予定について＞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情報セキュリティ</dc:title>
  <cp:lastModifiedBy>G0133</cp:lastModifiedBy>
  <cp:revision>919</cp:revision>
  <cp:lastPrinted>2020-07-22T04:25:07Z</cp:lastPrinted>
  <dcterms:modified xsi:type="dcterms:W3CDTF">2020-09-23T04:44:34Z</dcterms:modified>
</cp:coreProperties>
</file>