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57" r:id="rId4"/>
    <p:sldId id="258" r:id="rId5"/>
    <p:sldId id="259" r:id="rId6"/>
    <p:sldId id="260" r:id="rId7"/>
    <p:sldId id="261" r:id="rId8"/>
    <p:sldId id="262" r:id="rId9"/>
    <p:sldId id="273" r:id="rId10"/>
    <p:sldId id="263" r:id="rId11"/>
    <p:sldId id="264" r:id="rId12"/>
    <p:sldId id="271" r:id="rId13"/>
    <p:sldId id="265" r:id="rId14"/>
    <p:sldId id="266" r:id="rId15"/>
    <p:sldId id="26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D4A4-7335-D3AA-27E8-D27747F6E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B17A-AC07-C2EB-FA06-85FABB41C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87DA24-2D33-4301-7666-06BC69462DED}"/>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5" name="Footer Placeholder 4">
            <a:extLst>
              <a:ext uri="{FF2B5EF4-FFF2-40B4-BE49-F238E27FC236}">
                <a16:creationId xmlns:a16="http://schemas.microsoft.com/office/drawing/2014/main" id="{6EC9E2FB-200E-B647-9E7F-572C2F2D5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94D03-47C9-AE85-00B2-2086A08C8FD1}"/>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130634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AA19-AC49-E8D7-915E-6EFF5AA8C1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9074BA-AB12-3A32-988B-DE49E9767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43C60-9E14-9F0D-AF7F-13358BA611D6}"/>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5" name="Footer Placeholder 4">
            <a:extLst>
              <a:ext uri="{FF2B5EF4-FFF2-40B4-BE49-F238E27FC236}">
                <a16:creationId xmlns:a16="http://schemas.microsoft.com/office/drawing/2014/main" id="{4D921967-C56E-9CC0-002C-456465254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0E671-CFB7-E530-8B9E-908968E5DFF2}"/>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292989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AE8FD-4416-853C-8BAF-23A4ACFC8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F5F29E-232E-101E-F599-745B12437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D6762-49FB-1872-43AD-E99631A1CFB3}"/>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5" name="Footer Placeholder 4">
            <a:extLst>
              <a:ext uri="{FF2B5EF4-FFF2-40B4-BE49-F238E27FC236}">
                <a16:creationId xmlns:a16="http://schemas.microsoft.com/office/drawing/2014/main" id="{8AE7B6FD-50AA-7553-B95E-ADF9C6107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36ED9-0505-23B8-F190-AB2777B19C55}"/>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326117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F40C-9B08-EA31-99FB-4509DEB28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BF679-CB0F-D651-D100-2BFA3EC17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CE2C2-4B4B-B56E-0199-62433B367B2E}"/>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5" name="Footer Placeholder 4">
            <a:extLst>
              <a:ext uri="{FF2B5EF4-FFF2-40B4-BE49-F238E27FC236}">
                <a16:creationId xmlns:a16="http://schemas.microsoft.com/office/drawing/2014/main" id="{E9D59903-13F6-B2D6-67AC-2BFF09C3E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6407-8191-0D2E-532D-A9E9311648F9}"/>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30770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D6FC-4CD3-75A8-71A0-64E6A0131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ADF511-4A65-416B-7897-982A94072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332AA-E75B-F4D5-A75D-3F414FB96391}"/>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5" name="Footer Placeholder 4">
            <a:extLst>
              <a:ext uri="{FF2B5EF4-FFF2-40B4-BE49-F238E27FC236}">
                <a16:creationId xmlns:a16="http://schemas.microsoft.com/office/drawing/2014/main" id="{0FD708CF-1288-6314-5281-E55DD873D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71F6B-2E07-9959-D31F-20245E2E5926}"/>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296022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A777-6877-021F-CF0C-20DEF94D9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27387-1677-F563-B56C-14FFC745A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BCBECD-D7FF-D92C-D932-7128CB68D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CEFBF6-7B39-7E5C-2F0A-A41AFD4B294E}"/>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6" name="Footer Placeholder 5">
            <a:extLst>
              <a:ext uri="{FF2B5EF4-FFF2-40B4-BE49-F238E27FC236}">
                <a16:creationId xmlns:a16="http://schemas.microsoft.com/office/drawing/2014/main" id="{76107F4D-1665-95AF-955A-E40747B56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056D0-680B-54EF-8718-32B445E517C4}"/>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207433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5446-E066-7141-E9FA-EF6E8BEF45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E07CB2-42B7-2E77-C112-7FF273134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D05281-3F33-727C-713B-8FDA927B73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8650EB-98EA-C8B2-3B85-2C7348022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B40BE-6DD2-DF32-626B-795F514F46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D65B69-4717-DCF5-E674-CF2DDA6A5ABA}"/>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8" name="Footer Placeholder 7">
            <a:extLst>
              <a:ext uri="{FF2B5EF4-FFF2-40B4-BE49-F238E27FC236}">
                <a16:creationId xmlns:a16="http://schemas.microsoft.com/office/drawing/2014/main" id="{5EE0BCB1-F724-F5F0-0AA9-718155E410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DEA17-01C4-2CDD-303E-7CD06DE72106}"/>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329121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8DC1-0ACA-8FD7-DDD3-66AB7F82B3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E1057A-B232-616F-BFDF-725E550FDCA5}"/>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4" name="Footer Placeholder 3">
            <a:extLst>
              <a:ext uri="{FF2B5EF4-FFF2-40B4-BE49-F238E27FC236}">
                <a16:creationId xmlns:a16="http://schemas.microsoft.com/office/drawing/2014/main" id="{144260EC-1297-282D-3D52-75531383D3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AB8292-DBA6-FE04-FEBC-D0FB50752909}"/>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378730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D048D-E7C8-8EF9-7A0E-38A6EFF30EF1}"/>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3" name="Footer Placeholder 2">
            <a:extLst>
              <a:ext uri="{FF2B5EF4-FFF2-40B4-BE49-F238E27FC236}">
                <a16:creationId xmlns:a16="http://schemas.microsoft.com/office/drawing/2014/main" id="{A17D5DBF-4C31-7E1B-5D18-7D4D37A9E2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F10AE9-7F8A-C0E0-B957-DB4843F997DD}"/>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379212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6CD3-49F1-599C-53B8-34EC34769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F9B61-1BC7-7DE6-FB59-62F6E7ACF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A1B57-DE9A-265E-EAB6-1BE67299B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70241-3E8C-2561-9A3B-F771610AD116}"/>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6" name="Footer Placeholder 5">
            <a:extLst>
              <a:ext uri="{FF2B5EF4-FFF2-40B4-BE49-F238E27FC236}">
                <a16:creationId xmlns:a16="http://schemas.microsoft.com/office/drawing/2014/main" id="{6EA73393-FEDF-8F1E-E83F-6811C1BBD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495EE-81CB-4C1E-D464-27C4C8421452}"/>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363074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0FCE-6D92-032C-B3FA-1509DA52F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3AA2C5-40D5-A489-A7A9-A111F7B97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92D43-15A9-532B-8774-4B534FE50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9808E-77E0-025C-1DE7-226E7E93C54C}"/>
              </a:ext>
            </a:extLst>
          </p:cNvPr>
          <p:cNvSpPr>
            <a:spLocks noGrp="1"/>
          </p:cNvSpPr>
          <p:nvPr>
            <p:ph type="dt" sz="half" idx="10"/>
          </p:nvPr>
        </p:nvSpPr>
        <p:spPr/>
        <p:txBody>
          <a:bodyPr/>
          <a:lstStyle/>
          <a:p>
            <a:fld id="{16E80CD1-E4F7-4CBE-B699-943357D5DBF6}" type="datetimeFigureOut">
              <a:rPr lang="en-US" smtClean="0"/>
              <a:t>6/7/2024</a:t>
            </a:fld>
            <a:endParaRPr lang="en-US"/>
          </a:p>
        </p:txBody>
      </p:sp>
      <p:sp>
        <p:nvSpPr>
          <p:cNvPr id="6" name="Footer Placeholder 5">
            <a:extLst>
              <a:ext uri="{FF2B5EF4-FFF2-40B4-BE49-F238E27FC236}">
                <a16:creationId xmlns:a16="http://schemas.microsoft.com/office/drawing/2014/main" id="{21DE3B3C-BB58-9C98-3E72-ED96D15DB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63AEB-AECB-7450-D88F-9F621B5DBDB9}"/>
              </a:ext>
            </a:extLst>
          </p:cNvPr>
          <p:cNvSpPr>
            <a:spLocks noGrp="1"/>
          </p:cNvSpPr>
          <p:nvPr>
            <p:ph type="sldNum" sz="quarter" idx="12"/>
          </p:nvPr>
        </p:nvSpPr>
        <p:spPr/>
        <p:txBody>
          <a:bodyPr/>
          <a:lstStyle/>
          <a:p>
            <a:fld id="{11E04BDF-D793-45A2-9833-125E15097657}" type="slidenum">
              <a:rPr lang="en-US" smtClean="0"/>
              <a:t>‹#›</a:t>
            </a:fld>
            <a:endParaRPr lang="en-US"/>
          </a:p>
        </p:txBody>
      </p:sp>
    </p:spTree>
    <p:extLst>
      <p:ext uri="{BB962C8B-B14F-4D97-AF65-F5344CB8AC3E}">
        <p14:creationId xmlns:p14="http://schemas.microsoft.com/office/powerpoint/2010/main" val="423547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92898-BFB0-D08E-3C74-22C30F890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CA07B-47BA-CAF6-8BA9-14E0978E9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5A33F-5E24-D037-78A4-1764A331F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80CD1-E4F7-4CBE-B699-943357D5DBF6}" type="datetimeFigureOut">
              <a:rPr lang="en-US" smtClean="0"/>
              <a:t>6/7/2024</a:t>
            </a:fld>
            <a:endParaRPr lang="en-US"/>
          </a:p>
        </p:txBody>
      </p:sp>
      <p:sp>
        <p:nvSpPr>
          <p:cNvPr id="5" name="Footer Placeholder 4">
            <a:extLst>
              <a:ext uri="{FF2B5EF4-FFF2-40B4-BE49-F238E27FC236}">
                <a16:creationId xmlns:a16="http://schemas.microsoft.com/office/drawing/2014/main" id="{876B77E6-B1A7-CF5C-CB7F-3847C3692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AB3989-02A3-A1B3-81B5-9A09D3B27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04BDF-D793-45A2-9833-125E15097657}" type="slidenum">
              <a:rPr lang="en-US" smtClean="0"/>
              <a:t>‹#›</a:t>
            </a:fld>
            <a:endParaRPr lang="en-US"/>
          </a:p>
        </p:txBody>
      </p:sp>
    </p:spTree>
    <p:extLst>
      <p:ext uri="{BB962C8B-B14F-4D97-AF65-F5344CB8AC3E}">
        <p14:creationId xmlns:p14="http://schemas.microsoft.com/office/powerpoint/2010/main" val="425961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DBBF0C-BC1D-349B-C1EF-6C6E193489D9}"/>
              </a:ext>
            </a:extLst>
          </p:cNvPr>
          <p:cNvSpPr txBox="1"/>
          <p:nvPr/>
        </p:nvSpPr>
        <p:spPr>
          <a:xfrm>
            <a:off x="2628900" y="871538"/>
            <a:ext cx="7197328" cy="1015663"/>
          </a:xfrm>
          <a:prstGeom prst="rect">
            <a:avLst/>
          </a:prstGeom>
          <a:noFill/>
        </p:spPr>
        <p:txBody>
          <a:bodyPr wrap="square">
            <a:spAutoFit/>
          </a:bodyPr>
          <a:lstStyle/>
          <a:p>
            <a:r>
              <a:rPr lang="en-US" sz="6000" dirty="0">
                <a:latin typeface="Times New Roman" panose="02020603050405020304" pitchFamily="18" charset="0"/>
                <a:cs typeface="Times New Roman" panose="02020603050405020304" pitchFamily="18" charset="0"/>
              </a:rPr>
              <a:t>PHASE 3 PROJECT</a:t>
            </a:r>
          </a:p>
        </p:txBody>
      </p:sp>
    </p:spTree>
    <p:extLst>
      <p:ext uri="{BB962C8B-B14F-4D97-AF65-F5344CB8AC3E}">
        <p14:creationId xmlns:p14="http://schemas.microsoft.com/office/powerpoint/2010/main" val="278229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9DC4-1D80-F9EF-331E-BE69D563DCDE}"/>
              </a:ext>
            </a:extLst>
          </p:cNvPr>
          <p:cNvSpPr>
            <a:spLocks noGrp="1"/>
          </p:cNvSpPr>
          <p:nvPr>
            <p:ph type="ctrTitle" idx="4294967295"/>
          </p:nvPr>
        </p:nvSpPr>
        <p:spPr>
          <a:xfrm>
            <a:off x="0" y="1122363"/>
            <a:ext cx="9144000" cy="2387600"/>
          </a:xfrm>
        </p:spPr>
        <p:txBody>
          <a:bodyPr/>
          <a:lstStyle/>
          <a:p>
            <a:r>
              <a:rPr lang="en-US" dirty="0"/>
              <a:t>                          CONCLUSION</a:t>
            </a:r>
          </a:p>
        </p:txBody>
      </p:sp>
    </p:spTree>
    <p:extLst>
      <p:ext uri="{BB962C8B-B14F-4D97-AF65-F5344CB8AC3E}">
        <p14:creationId xmlns:p14="http://schemas.microsoft.com/office/powerpoint/2010/main" val="277713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329C8B-2750-A985-C609-512F1C901F58}"/>
              </a:ext>
            </a:extLst>
          </p:cNvPr>
          <p:cNvSpPr txBox="1"/>
          <p:nvPr/>
        </p:nvSpPr>
        <p:spPr>
          <a:xfrm>
            <a:off x="0" y="612845"/>
            <a:ext cx="12192000" cy="5016758"/>
          </a:xfrm>
          <a:prstGeom prst="rect">
            <a:avLst/>
          </a:prstGeom>
          <a:noFill/>
        </p:spPr>
        <p:txBody>
          <a:bodyPr wrap="square">
            <a:spAutoFit/>
          </a:bodyPr>
          <a:lstStyle/>
          <a:p>
            <a:r>
              <a:rPr lang="en-US" sz="3200" dirty="0"/>
              <a:t>Based on the findings, the business conclusion is as follows:</a:t>
            </a:r>
          </a:p>
          <a:p>
            <a:r>
              <a:rPr lang="en-US" sz="3200" dirty="0"/>
              <a:t> - Emphasis on Recall: In the realm of predicting customer churn, priority was given to optimizing for Recall. This strategy aimed to minimize the misclassification of churners as non-churners, ensuring that the model effectively identifies customers at risk of leaving.</a:t>
            </a:r>
          </a:p>
          <a:p>
            <a:r>
              <a:rPr lang="en-US" sz="3200" dirty="0"/>
              <a:t> - Optimal Model: Among the explored models, the Random Forest classifier stood out as the top performer,</a:t>
            </a:r>
          </a:p>
          <a:p>
            <a:r>
              <a:rPr lang="en-US" sz="3200" dirty="0"/>
              <a:t> - Key Churn Influencers: Factors such as total day charge, customer service calls, and the number of voice mail messages emerged as significant contributors to customer churn.</a:t>
            </a:r>
          </a:p>
        </p:txBody>
      </p:sp>
    </p:spTree>
    <p:extLst>
      <p:ext uri="{BB962C8B-B14F-4D97-AF65-F5344CB8AC3E}">
        <p14:creationId xmlns:p14="http://schemas.microsoft.com/office/powerpoint/2010/main" val="242701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4F5E-6426-3600-863F-A40CDA655C78}"/>
              </a:ext>
            </a:extLst>
          </p:cNvPr>
          <p:cNvSpPr>
            <a:spLocks noGrp="1"/>
          </p:cNvSpPr>
          <p:nvPr>
            <p:ph type="ctrTitle" idx="4294967295"/>
          </p:nvPr>
        </p:nvSpPr>
        <p:spPr>
          <a:xfrm>
            <a:off x="719137" y="957262"/>
            <a:ext cx="11472863" cy="3128964"/>
          </a:xfrm>
        </p:spPr>
        <p:txBody>
          <a:bodyPr>
            <a:noAutofit/>
          </a:bodyPr>
          <a:lstStyle/>
          <a:p>
            <a:r>
              <a:rPr lang="en-US" sz="3200" dirty="0"/>
              <a:t>- With additional time, there's an opportunity to conduct a thorough exploration of potential features and their influence on the model. This may involve analyzing customer behavior, transaction patterns, or other relevant variables that could contribute valuable information for predicting churn.</a:t>
            </a:r>
            <a:br>
              <a:rPr lang="en-US" sz="3200" dirty="0"/>
            </a:br>
            <a:r>
              <a:rPr lang="en-US" sz="3200" dirty="0"/>
              <a:t> - Continuous Improvement: Predicting customer churn is an ongoing endeavor, necessitating constant refinement of the model. Regular monitoring, data collection, and incorporating feedback from stakeholders are crucial for enhancing predictive accuracy and identifying at-risk customers effectively</a:t>
            </a:r>
          </a:p>
        </p:txBody>
      </p:sp>
    </p:spTree>
    <p:extLst>
      <p:ext uri="{BB962C8B-B14F-4D97-AF65-F5344CB8AC3E}">
        <p14:creationId xmlns:p14="http://schemas.microsoft.com/office/powerpoint/2010/main" val="93056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1974-79FB-590E-D694-2AE8C19A0304}"/>
              </a:ext>
            </a:extLst>
          </p:cNvPr>
          <p:cNvSpPr>
            <a:spLocks noGrp="1"/>
          </p:cNvSpPr>
          <p:nvPr>
            <p:ph type="ctrTitle" idx="4294967295"/>
          </p:nvPr>
        </p:nvSpPr>
        <p:spPr>
          <a:xfrm>
            <a:off x="2285999" y="219074"/>
            <a:ext cx="7272339" cy="3167063"/>
          </a:xfrm>
        </p:spPr>
        <p:txBody>
          <a:bodyPr>
            <a:normAutofit/>
          </a:bodyPr>
          <a:lstStyle/>
          <a:p>
            <a:r>
              <a:rPr lang="en-US" sz="6000" dirty="0"/>
              <a:t>         </a:t>
            </a:r>
            <a:r>
              <a:rPr lang="en-US" sz="6000"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400459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651BBF-FD4E-01B7-1F80-D0E28A4D7D45}"/>
              </a:ext>
            </a:extLst>
          </p:cNvPr>
          <p:cNvSpPr txBox="1"/>
          <p:nvPr/>
        </p:nvSpPr>
        <p:spPr>
          <a:xfrm>
            <a:off x="0" y="0"/>
            <a:ext cx="12192000" cy="6986528"/>
          </a:xfrm>
          <a:prstGeom prst="rect">
            <a:avLst/>
          </a:prstGeom>
          <a:noFill/>
        </p:spPr>
        <p:txBody>
          <a:bodyPr wrap="square">
            <a:spAutoFit/>
          </a:bodyPr>
          <a:lstStyle/>
          <a:p>
            <a:r>
              <a:rPr lang="en-US" sz="3200" dirty="0"/>
              <a:t>- To address the observed higher churn rates in area codes 415 and 510, it's advised to deploy focused promotional tactics. This entails extending targeted discounts and promotional deals to customers within these regions. By offering incentives like exclusive discounts, the objective is to </a:t>
            </a:r>
            <a:r>
              <a:rPr lang="en-US" sz="3200" dirty="0">
                <a:latin typeface="Times New Roman" panose="02020603050405020304" pitchFamily="18" charset="0"/>
                <a:cs typeface="Times New Roman" panose="02020603050405020304" pitchFamily="18" charset="0"/>
              </a:rPr>
              <a:t>cultivate</a:t>
            </a:r>
            <a:r>
              <a:rPr lang="en-US" sz="3200" dirty="0"/>
              <a:t> customer loyalty and deter churn. This tailored strategy acknowledges the distinct attributes and issues associated with these particular geographical areas. - In states exhibiting notably elevated churn rates like Texas, New Jersey, Maryland, Miami, and New York, it's recommended to adopt a targeted approach to customer retention. This could include executing personalized marketing efforts, customized promotional deals, and improved customer support programs. Identifying and catering to the unique requirements and preferences of customers in these states is essential for building stronger relationships and mitigating churn.</a:t>
            </a:r>
            <a:endParaRPr lang="en-US" sz="3200" b="0" dirty="0">
              <a:solidFill>
                <a:srgbClr val="CCCCCC"/>
              </a:solidFill>
              <a:effectLst/>
              <a:highlight>
                <a:srgbClr val="1F1F1F"/>
              </a:highlight>
              <a:latin typeface="Consolas" panose="020B0609020204030204" pitchFamily="49" charset="0"/>
            </a:endParaRPr>
          </a:p>
        </p:txBody>
      </p:sp>
    </p:spTree>
    <p:extLst>
      <p:ext uri="{BB962C8B-B14F-4D97-AF65-F5344CB8AC3E}">
        <p14:creationId xmlns:p14="http://schemas.microsoft.com/office/powerpoint/2010/main" val="345137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09EDD-F642-34CE-6A34-C915AABDF0E5}"/>
              </a:ext>
            </a:extLst>
          </p:cNvPr>
          <p:cNvSpPr txBox="1"/>
          <p:nvPr/>
        </p:nvSpPr>
        <p:spPr>
          <a:xfrm>
            <a:off x="0" y="0"/>
            <a:ext cx="12192000" cy="5016758"/>
          </a:xfrm>
          <a:prstGeom prst="rect">
            <a:avLst/>
          </a:prstGeom>
          <a:noFill/>
        </p:spPr>
        <p:txBody>
          <a:bodyPr wrap="square">
            <a:spAutoFit/>
          </a:bodyPr>
          <a:lstStyle/>
          <a:p>
            <a:r>
              <a:rPr lang="en-US" sz="3200" dirty="0"/>
              <a:t>- An assessment of the current pricing framework for day, evening, night, and international rates is advised. Given the influence of charges on customer churn decisions, it's proposed to examine potential </a:t>
            </a:r>
            <a:r>
              <a:rPr lang="en-US" sz="3200" dirty="0">
                <a:latin typeface="Times New Roman" panose="02020603050405020304" pitchFamily="18" charset="0"/>
                <a:cs typeface="Times New Roman" panose="02020603050405020304" pitchFamily="18" charset="0"/>
              </a:rPr>
              <a:t>modifications</a:t>
            </a:r>
            <a:r>
              <a:rPr lang="en-US" sz="3200" dirty="0"/>
              <a:t> to pricing schemes or the introduction of discounted bundles. This strategic review of pricing aims to rectify any inconsistencies and enhance the competitiveness of the company's offerings, thereby alleviating factors contributing to customer churn. - The company should ensure </a:t>
            </a:r>
            <a:r>
              <a:rPr lang="en-US" sz="3200" dirty="0" err="1"/>
              <a:t>continous</a:t>
            </a:r>
            <a:r>
              <a:rPr lang="en-US" sz="3200" dirty="0"/>
              <a:t> prediction of the factors influencing churn by </a:t>
            </a:r>
            <a:r>
              <a:rPr lang="en-US" sz="3200" dirty="0" err="1"/>
              <a:t>continously</a:t>
            </a:r>
            <a:r>
              <a:rPr lang="en-US" sz="3200" dirty="0"/>
              <a:t> collecting new data and improving the model as prediction is an ongoing process.</a:t>
            </a:r>
          </a:p>
        </p:txBody>
      </p:sp>
    </p:spTree>
    <p:extLst>
      <p:ext uri="{BB962C8B-B14F-4D97-AF65-F5344CB8AC3E}">
        <p14:creationId xmlns:p14="http://schemas.microsoft.com/office/powerpoint/2010/main" val="90379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08BE-6F08-7387-D02C-C4710F52CC71}"/>
              </a:ext>
            </a:extLst>
          </p:cNvPr>
          <p:cNvSpPr>
            <a:spLocks noGrp="1"/>
          </p:cNvSpPr>
          <p:nvPr>
            <p:ph type="ctrTitle" idx="4294967295"/>
          </p:nvPr>
        </p:nvSpPr>
        <p:spPr>
          <a:xfrm>
            <a:off x="0" y="1122362"/>
            <a:ext cx="10929938" cy="3806825"/>
          </a:xfrm>
        </p:spPr>
        <p:txBody>
          <a:bodyPr/>
          <a:lstStyle/>
          <a:p>
            <a:r>
              <a:rPr lang="en-US" dirty="0"/>
              <a:t>                           THANK YOU</a:t>
            </a:r>
          </a:p>
        </p:txBody>
      </p:sp>
    </p:spTree>
    <p:extLst>
      <p:ext uri="{BB962C8B-B14F-4D97-AF65-F5344CB8AC3E}">
        <p14:creationId xmlns:p14="http://schemas.microsoft.com/office/powerpoint/2010/main" val="43039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3D7FAB-15E6-65FC-1A68-862002686D10}"/>
              </a:ext>
            </a:extLst>
          </p:cNvPr>
          <p:cNvSpPr txBox="1"/>
          <p:nvPr/>
        </p:nvSpPr>
        <p:spPr>
          <a:xfrm>
            <a:off x="1343025" y="1486972"/>
            <a:ext cx="10286999" cy="1938992"/>
          </a:xfrm>
          <a:prstGeom prst="rect">
            <a:avLst/>
          </a:prstGeom>
          <a:noFill/>
        </p:spPr>
        <p:txBody>
          <a:bodyPr wrap="square">
            <a:spAutoFit/>
          </a:bodyPr>
          <a:lstStyle/>
          <a:p>
            <a:pPr algn="ctr"/>
            <a:r>
              <a:rPr lang="en-US" sz="6000" dirty="0">
                <a:latin typeface="Times New Roman" panose="02020603050405020304" pitchFamily="18" charset="0"/>
                <a:cs typeface="Times New Roman" panose="02020603050405020304" pitchFamily="18" charset="0"/>
              </a:rPr>
              <a:t>Syriatel Customer Churn Prediction Project</a:t>
            </a:r>
          </a:p>
        </p:txBody>
      </p:sp>
    </p:spTree>
    <p:extLst>
      <p:ext uri="{BB962C8B-B14F-4D97-AF65-F5344CB8AC3E}">
        <p14:creationId xmlns:p14="http://schemas.microsoft.com/office/powerpoint/2010/main" val="368647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D87E-5FB4-DBC4-5DBC-F34AD3581588}"/>
              </a:ext>
            </a:extLst>
          </p:cNvPr>
          <p:cNvSpPr>
            <a:spLocks noGrp="1"/>
          </p:cNvSpPr>
          <p:nvPr>
            <p:ph type="ctrTitle" idx="4294967295"/>
          </p:nvPr>
        </p:nvSpPr>
        <p:spPr>
          <a:xfrm>
            <a:off x="2014537" y="0"/>
            <a:ext cx="9144000" cy="2387600"/>
          </a:xfrm>
        </p:spPr>
        <p:txBody>
          <a:bodyPr>
            <a:normAutofit/>
          </a:bodyPr>
          <a:lstStyle/>
          <a:p>
            <a:pPr algn="just"/>
            <a:r>
              <a:rPr lang="en-US" sz="6000" dirty="0">
                <a:latin typeface="Times New Roman" panose="02020603050405020304" pitchFamily="18" charset="0"/>
                <a:cs typeface="Times New Roman" panose="02020603050405020304" pitchFamily="18" charset="0"/>
              </a:rPr>
              <a:t>BUSINESS</a:t>
            </a:r>
            <a:r>
              <a:rPr lang="en-US" sz="6000" dirty="0"/>
              <a:t> UNDERSTANDING</a:t>
            </a:r>
          </a:p>
        </p:txBody>
      </p:sp>
      <p:sp>
        <p:nvSpPr>
          <p:cNvPr id="3" name="Subtitle 2">
            <a:extLst>
              <a:ext uri="{FF2B5EF4-FFF2-40B4-BE49-F238E27FC236}">
                <a16:creationId xmlns:a16="http://schemas.microsoft.com/office/drawing/2014/main" id="{087D518C-679B-A8A3-F30A-CF136259B9F9}"/>
              </a:ext>
            </a:extLst>
          </p:cNvPr>
          <p:cNvSpPr>
            <a:spLocks noGrp="1"/>
          </p:cNvSpPr>
          <p:nvPr>
            <p:ph type="subTitle" idx="4294967295"/>
          </p:nvPr>
        </p:nvSpPr>
        <p:spPr>
          <a:xfrm>
            <a:off x="857250" y="2130426"/>
            <a:ext cx="9144000" cy="1655762"/>
          </a:xfrm>
        </p:spPr>
        <p:txBody>
          <a:bodyPr>
            <a:noAutofit/>
          </a:bodyPr>
          <a:lstStyle/>
          <a:p>
            <a:pPr marL="0" indent="0">
              <a:buNone/>
            </a:pPr>
            <a:r>
              <a:rPr lang="en-US" sz="3200" dirty="0"/>
              <a:t>Syriatel faces a challenge: a significant number of customers are departing for rival companies. To tackle this, they aim to develop a tool capable of forecasting customer churn. By analyzing their data to discern the reasons behind customer departures, they plan to construct a predictive model to anticipate when a customer might defect. This initiative is designed to empower Syriatel to proactively address customer concerns, enhance satisfaction, and prevent churn.</a:t>
            </a:r>
          </a:p>
          <a:p>
            <a:endParaRPr lang="en-US" sz="3200" dirty="0"/>
          </a:p>
        </p:txBody>
      </p:sp>
    </p:spTree>
    <p:extLst>
      <p:ext uri="{BB962C8B-B14F-4D97-AF65-F5344CB8AC3E}">
        <p14:creationId xmlns:p14="http://schemas.microsoft.com/office/powerpoint/2010/main" val="344294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7922-CA3C-4813-015F-EB39303B2287}"/>
              </a:ext>
            </a:extLst>
          </p:cNvPr>
          <p:cNvSpPr>
            <a:spLocks noGrp="1"/>
          </p:cNvSpPr>
          <p:nvPr>
            <p:ph type="ctrTitle"/>
          </p:nvPr>
        </p:nvSpPr>
        <p:spPr>
          <a:xfrm>
            <a:off x="1524000" y="1"/>
            <a:ext cx="9144000" cy="928688"/>
          </a:xfrm>
        </p:spPr>
        <p:txBody>
          <a:bodyPr/>
          <a:lstStyle/>
          <a:p>
            <a:r>
              <a:rPr lang="en-US" dirty="0"/>
              <a:t>BUSINESS OBJECTIVE</a:t>
            </a:r>
          </a:p>
        </p:txBody>
      </p:sp>
      <p:sp>
        <p:nvSpPr>
          <p:cNvPr id="3" name="Subtitle 2">
            <a:extLst>
              <a:ext uri="{FF2B5EF4-FFF2-40B4-BE49-F238E27FC236}">
                <a16:creationId xmlns:a16="http://schemas.microsoft.com/office/drawing/2014/main" id="{C7FEE793-5DD9-0282-88CC-EFB76004838C}"/>
              </a:ext>
            </a:extLst>
          </p:cNvPr>
          <p:cNvSpPr>
            <a:spLocks noGrp="1"/>
          </p:cNvSpPr>
          <p:nvPr>
            <p:ph type="subTitle" idx="1"/>
          </p:nvPr>
        </p:nvSpPr>
        <p:spPr>
          <a:xfrm>
            <a:off x="1323975" y="1173163"/>
            <a:ext cx="9144000" cy="1655762"/>
          </a:xfrm>
        </p:spPr>
        <p:txBody>
          <a:bodyPr>
            <a:noAutofit/>
          </a:bodyPr>
          <a:lstStyle/>
          <a:p>
            <a:r>
              <a:rPr lang="en-US" sz="3200" dirty="0">
                <a:latin typeface="Times New Roman" panose="02020603050405020304" pitchFamily="18" charset="0"/>
                <a:cs typeface="Times New Roman" panose="02020603050405020304" pitchFamily="18" charset="0"/>
              </a:rPr>
              <a:t>Main</a:t>
            </a:r>
            <a:r>
              <a:rPr lang="en-US" sz="3200" dirty="0"/>
              <a:t> objective</a:t>
            </a:r>
          </a:p>
          <a:p>
            <a:pPr algn="l"/>
            <a:r>
              <a:rPr lang="en-US" sz="3200" dirty="0"/>
              <a:t>The primary objective of this project is to pinpoint the factors driving customer churn and build a classifier capable of forecasting which customers are at risk of leaving. This predictive tool will enable Syriatel to take timely and targeted actions to mitigate customer attrition and enhance retention efforts.</a:t>
            </a:r>
          </a:p>
        </p:txBody>
      </p:sp>
    </p:spTree>
    <p:extLst>
      <p:ext uri="{BB962C8B-B14F-4D97-AF65-F5344CB8AC3E}">
        <p14:creationId xmlns:p14="http://schemas.microsoft.com/office/powerpoint/2010/main" val="420461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8952-075E-6C33-7DB4-C8532F153FA7}"/>
              </a:ext>
            </a:extLst>
          </p:cNvPr>
          <p:cNvSpPr>
            <a:spLocks noGrp="1"/>
          </p:cNvSpPr>
          <p:nvPr>
            <p:ph type="title"/>
          </p:nvPr>
        </p:nvSpPr>
        <p:spPr>
          <a:xfrm>
            <a:off x="838200" y="0"/>
            <a:ext cx="10515600" cy="842963"/>
          </a:xfrm>
        </p:spPr>
        <p:txBody>
          <a:bodyPr>
            <a:noAutofit/>
          </a:bodyPr>
          <a:lstStyle/>
          <a:p>
            <a:r>
              <a:rPr lang="en-US" sz="6000" dirty="0">
                <a:latin typeface="Times New Roman" panose="02020603050405020304" pitchFamily="18" charset="0"/>
                <a:cs typeface="Times New Roman" panose="02020603050405020304" pitchFamily="18" charset="0"/>
              </a:rPr>
              <a:t>                 Specific objective</a:t>
            </a:r>
          </a:p>
        </p:txBody>
      </p:sp>
      <p:sp>
        <p:nvSpPr>
          <p:cNvPr id="3" name="Content Placeholder 2">
            <a:extLst>
              <a:ext uri="{FF2B5EF4-FFF2-40B4-BE49-F238E27FC236}">
                <a16:creationId xmlns:a16="http://schemas.microsoft.com/office/drawing/2014/main" id="{108E76C2-A576-2E2E-1684-929F7CB54D63}"/>
              </a:ext>
            </a:extLst>
          </p:cNvPr>
          <p:cNvSpPr>
            <a:spLocks noGrp="1"/>
          </p:cNvSpPr>
          <p:nvPr>
            <p:ph idx="1"/>
          </p:nvPr>
        </p:nvSpPr>
        <p:spPr>
          <a:xfrm>
            <a:off x="838200" y="982662"/>
            <a:ext cx="10515600" cy="4351338"/>
          </a:xfrm>
        </p:spPr>
        <p:txBody>
          <a:bodyPr>
            <a:normAutofit/>
          </a:bodyPr>
          <a:lstStyle/>
          <a:p>
            <a:pPr marL="0" indent="0">
              <a:buNone/>
            </a:pPr>
            <a:r>
              <a:rPr lang="en-US" dirty="0"/>
              <a:t>To find out why customers are leaving. </a:t>
            </a:r>
          </a:p>
          <a:p>
            <a:pPr>
              <a:buFontTx/>
              <a:buChar char="-"/>
            </a:pPr>
            <a:r>
              <a:rPr lang="en-US" dirty="0"/>
              <a:t>To see which factors affect customer leaving the most.</a:t>
            </a:r>
          </a:p>
          <a:p>
            <a:pPr marL="0" indent="0">
              <a:buNone/>
            </a:pPr>
            <a:r>
              <a:rPr lang="en-US" dirty="0"/>
              <a:t>- To make a model that can predict if a customer might leave.</a:t>
            </a:r>
          </a:p>
          <a:p>
            <a:pPr marL="0" indent="0">
              <a:buNone/>
            </a:pPr>
            <a:r>
              <a:rPr lang="en-US" dirty="0"/>
              <a:t>- To check how well the model works and compare it with others. </a:t>
            </a:r>
          </a:p>
          <a:p>
            <a:pPr>
              <a:buFontTx/>
              <a:buChar char="-"/>
            </a:pPr>
            <a:r>
              <a:rPr lang="en-US" dirty="0"/>
              <a:t>To find ways to stop customers from leaving and keep more of them. </a:t>
            </a:r>
          </a:p>
          <a:p>
            <a:pPr>
              <a:buFontTx/>
              <a:buChar char="-"/>
            </a:pPr>
            <a:r>
              <a:rPr lang="en-US" dirty="0"/>
              <a:t>To make a plan to use the ideas from the model to stop customers from leaving. </a:t>
            </a:r>
          </a:p>
          <a:p>
            <a:pPr marL="0" indent="0">
              <a:buNone/>
            </a:pPr>
            <a:r>
              <a:rPr lang="en-US" dirty="0"/>
              <a:t>- To watch and see how well the plan works over time in stopping customers from leaving and how it affects the business. </a:t>
            </a:r>
          </a:p>
        </p:txBody>
      </p:sp>
    </p:spTree>
    <p:extLst>
      <p:ext uri="{BB962C8B-B14F-4D97-AF65-F5344CB8AC3E}">
        <p14:creationId xmlns:p14="http://schemas.microsoft.com/office/powerpoint/2010/main" val="94614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2457-C812-13AE-8CEE-264AD0FD54F5}"/>
              </a:ext>
            </a:extLst>
          </p:cNvPr>
          <p:cNvSpPr>
            <a:spLocks noGrp="1"/>
          </p:cNvSpPr>
          <p:nvPr>
            <p:ph type="ctrTitle"/>
          </p:nvPr>
        </p:nvSpPr>
        <p:spPr>
          <a:xfrm>
            <a:off x="1524000" y="0"/>
            <a:ext cx="9144000" cy="957263"/>
          </a:xfrm>
        </p:spPr>
        <p:txBody>
          <a:bodyPr/>
          <a:lstStyle/>
          <a:p>
            <a:r>
              <a:rPr lang="en-US" dirty="0"/>
              <a:t>DATA PREPARATION</a:t>
            </a:r>
          </a:p>
        </p:txBody>
      </p:sp>
      <p:sp>
        <p:nvSpPr>
          <p:cNvPr id="3" name="Subtitle 2">
            <a:extLst>
              <a:ext uri="{FF2B5EF4-FFF2-40B4-BE49-F238E27FC236}">
                <a16:creationId xmlns:a16="http://schemas.microsoft.com/office/drawing/2014/main" id="{92C3482A-8589-349A-9EE7-B644B95FD465}"/>
              </a:ext>
            </a:extLst>
          </p:cNvPr>
          <p:cNvSpPr>
            <a:spLocks noGrp="1"/>
          </p:cNvSpPr>
          <p:nvPr>
            <p:ph type="subTitle" idx="1"/>
          </p:nvPr>
        </p:nvSpPr>
        <p:spPr>
          <a:xfrm>
            <a:off x="1524000" y="957263"/>
            <a:ext cx="9144000" cy="4300537"/>
          </a:xfrm>
        </p:spPr>
        <p:txBody>
          <a:bodyPr>
            <a:noAutofit/>
          </a:bodyPr>
          <a:lstStyle/>
          <a:p>
            <a:pPr algn="l"/>
            <a:r>
              <a:rPr lang="en-US" sz="3200" dirty="0"/>
              <a:t>Data cleaning</a:t>
            </a:r>
          </a:p>
          <a:p>
            <a:pPr algn="l"/>
            <a:r>
              <a:rPr lang="en-US" sz="3200" dirty="0">
                <a:latin typeface="Times New Roman" panose="02020603050405020304" pitchFamily="18" charset="0"/>
                <a:cs typeface="Times New Roman" panose="02020603050405020304" pitchFamily="18" charset="0"/>
              </a:rPr>
              <a:t>Data</a:t>
            </a:r>
            <a:r>
              <a:rPr lang="en-US" sz="3200" dirty="0"/>
              <a:t> Analysis (Univariate Analysis , Bivariate Analysis and Multivariate Analysis)</a:t>
            </a:r>
          </a:p>
          <a:p>
            <a:pPr algn="l"/>
            <a:r>
              <a:rPr lang="en-US" sz="3200" dirty="0"/>
              <a:t>Handling categorical features</a:t>
            </a:r>
          </a:p>
        </p:txBody>
      </p:sp>
    </p:spTree>
    <p:extLst>
      <p:ext uri="{BB962C8B-B14F-4D97-AF65-F5344CB8AC3E}">
        <p14:creationId xmlns:p14="http://schemas.microsoft.com/office/powerpoint/2010/main" val="10717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FFFA3-EA9C-31BF-1DE8-E25D09DAB397}"/>
              </a:ext>
            </a:extLst>
          </p:cNvPr>
          <p:cNvSpPr txBox="1"/>
          <p:nvPr/>
        </p:nvSpPr>
        <p:spPr>
          <a:xfrm>
            <a:off x="2611755" y="0"/>
            <a:ext cx="6092190" cy="1938992"/>
          </a:xfrm>
          <a:prstGeom prst="rect">
            <a:avLst/>
          </a:prstGeom>
          <a:noFill/>
        </p:spPr>
        <p:txBody>
          <a:bodyPr wrap="square">
            <a:spAutoFit/>
          </a:bodyPr>
          <a:lstStyle/>
          <a:p>
            <a:pPr algn="ctr"/>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MODELING AND EVALUATION</a:t>
            </a:r>
            <a:endParaRPr lang="en-US" dirty="0"/>
          </a:p>
        </p:txBody>
      </p:sp>
    </p:spTree>
    <p:extLst>
      <p:ext uri="{BB962C8B-B14F-4D97-AF65-F5344CB8AC3E}">
        <p14:creationId xmlns:p14="http://schemas.microsoft.com/office/powerpoint/2010/main" val="298399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CAB8F2-C73C-9893-15E4-D1A6570BD9E2}"/>
              </a:ext>
            </a:extLst>
          </p:cNvPr>
          <p:cNvSpPr txBox="1"/>
          <p:nvPr/>
        </p:nvSpPr>
        <p:spPr>
          <a:xfrm>
            <a:off x="411480" y="205740"/>
            <a:ext cx="10835639" cy="6494085"/>
          </a:xfrm>
          <a:prstGeom prst="rect">
            <a:avLst/>
          </a:prstGeom>
          <a:noFill/>
        </p:spPr>
        <p:txBody>
          <a:bodyPr wrap="square">
            <a:spAutoFit/>
          </a:bodyPr>
          <a:lstStyle/>
          <a:p>
            <a:r>
              <a:rPr lang="en-US" sz="3200" dirty="0"/>
              <a:t>The dataset was analyzing presents a binary classification challenge aimed at predicting churn, i.e., whether a customer will </a:t>
            </a:r>
            <a:r>
              <a:rPr lang="en-US" sz="3200" dirty="0">
                <a:latin typeface="Times New Roman" panose="02020603050405020304" pitchFamily="18" charset="0"/>
                <a:cs typeface="Times New Roman" panose="02020603050405020304" pitchFamily="18" charset="0"/>
              </a:rPr>
              <a:t>leave</a:t>
            </a:r>
            <a:r>
              <a:rPr lang="en-US" sz="3200" dirty="0"/>
              <a:t> or not. My approach involves utilizing a basic logistic regression model, with evaluation based on the recall score. Success criteria are set at achieving a recall score of 75% or higher. To fulfill the objectives outlined in the project proposal, I intended to utilized a variety of machine learning algorithms. These selected algorithms </a:t>
            </a:r>
            <a:r>
              <a:rPr lang="en-US" sz="3200" dirty="0" err="1"/>
              <a:t>offerred</a:t>
            </a:r>
            <a:r>
              <a:rPr lang="en-US" sz="3200" dirty="0"/>
              <a:t> distinct advantages and are tailored to address different aspects of the project requirements. The algorithms  I employed include: </a:t>
            </a:r>
          </a:p>
          <a:p>
            <a:pPr marL="514350" indent="-514350">
              <a:buFont typeface="+mj-lt"/>
              <a:buAutoNum type="arabicPeriod"/>
            </a:pPr>
            <a:r>
              <a:rPr lang="en-US" sz="3200" dirty="0"/>
              <a:t>Logistic Regression </a:t>
            </a:r>
          </a:p>
          <a:p>
            <a:pPr marL="514350" indent="-514350">
              <a:buFont typeface="+mj-lt"/>
              <a:buAutoNum type="arabicPeriod"/>
            </a:pPr>
            <a:r>
              <a:rPr lang="en-US" sz="3200" dirty="0"/>
              <a:t>Decision Tree </a:t>
            </a:r>
          </a:p>
          <a:p>
            <a:pPr marL="514350" indent="-514350">
              <a:buFont typeface="+mj-lt"/>
              <a:buAutoNum type="arabicPeriod"/>
            </a:pPr>
            <a:r>
              <a:rPr lang="en-US" sz="3200" dirty="0"/>
              <a:t>Random Forest</a:t>
            </a:r>
          </a:p>
        </p:txBody>
      </p:sp>
    </p:spTree>
    <p:extLst>
      <p:ext uri="{BB962C8B-B14F-4D97-AF65-F5344CB8AC3E}">
        <p14:creationId xmlns:p14="http://schemas.microsoft.com/office/powerpoint/2010/main" val="367166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4D885-89E3-7B2C-AE03-3D7A16BFD4A2}"/>
              </a:ext>
            </a:extLst>
          </p:cNvPr>
          <p:cNvPicPr>
            <a:picLocks noChangeAspect="1"/>
          </p:cNvPicPr>
          <p:nvPr/>
        </p:nvPicPr>
        <p:blipFill>
          <a:blip r:embed="rId2"/>
          <a:stretch>
            <a:fillRect/>
          </a:stretch>
        </p:blipFill>
        <p:spPr>
          <a:xfrm>
            <a:off x="447675" y="331152"/>
            <a:ext cx="6562725" cy="5683886"/>
          </a:xfrm>
          <a:prstGeom prst="rect">
            <a:avLst/>
          </a:prstGeom>
        </p:spPr>
      </p:pic>
      <p:sp>
        <p:nvSpPr>
          <p:cNvPr id="7" name="Content Placeholder 6">
            <a:extLst>
              <a:ext uri="{FF2B5EF4-FFF2-40B4-BE49-F238E27FC236}">
                <a16:creationId xmlns:a16="http://schemas.microsoft.com/office/drawing/2014/main" id="{B02618C8-EAEB-365E-E7C6-A68B78BF4247}"/>
              </a:ext>
            </a:extLst>
          </p:cNvPr>
          <p:cNvSpPr>
            <a:spLocks noGrp="1"/>
          </p:cNvSpPr>
          <p:nvPr>
            <p:ph sz="half" idx="4294967295"/>
          </p:nvPr>
        </p:nvSpPr>
        <p:spPr>
          <a:xfrm>
            <a:off x="7010400" y="681038"/>
            <a:ext cx="5181600" cy="5495925"/>
          </a:xfrm>
        </p:spPr>
        <p:txBody>
          <a:bodyPr>
            <a:noAutofit/>
          </a:bodyPr>
          <a:lstStyle/>
          <a:p>
            <a:r>
              <a:rPr lang="en-US" sz="2400" dirty="0">
                <a:latin typeface="Times New Roman" panose="02020603050405020304" pitchFamily="18" charset="0"/>
                <a:cs typeface="Times New Roman" panose="02020603050405020304" pitchFamily="18" charset="0"/>
              </a:rPr>
              <a:t>The analysis of ROC curves reveals varying performance levels among the classifiers, with </a:t>
            </a:r>
            <a:r>
              <a:rPr lang="en-US" sz="2400" dirty="0" err="1">
                <a:latin typeface="Times New Roman" panose="02020603050405020304" pitchFamily="18" charset="0"/>
                <a:cs typeface="Times New Roman" panose="02020603050405020304" pitchFamily="18" charset="0"/>
              </a:rPr>
              <a:t>RandomForestClassifier</a:t>
            </a:r>
            <a:r>
              <a:rPr lang="en-US" sz="2400" dirty="0">
                <a:latin typeface="Times New Roman" panose="02020603050405020304" pitchFamily="18" charset="0"/>
                <a:cs typeface="Times New Roman" panose="02020603050405020304" pitchFamily="18" charset="0"/>
              </a:rPr>
              <a:t> demonstrating the most robust performance, followed by </a:t>
            </a:r>
            <a:r>
              <a:rPr lang="en-US" sz="2400" dirty="0" err="1">
                <a:latin typeface="Times New Roman" panose="02020603050405020304" pitchFamily="18" charset="0"/>
                <a:cs typeface="Times New Roman" panose="02020603050405020304" pitchFamily="18" charset="0"/>
              </a:rPr>
              <a:t>DecisionTreeClassifier</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LogisticRegression</a:t>
            </a:r>
            <a:r>
              <a:rPr lang="en-US" sz="2400" dirty="0">
                <a:latin typeface="Times New Roman" panose="02020603050405020304" pitchFamily="18" charset="0"/>
                <a:cs typeface="Times New Roman" panose="02020603050405020304" pitchFamily="18" charset="0"/>
              </a:rPr>
              <a:t>, in descending order. Notably, </a:t>
            </a:r>
            <a:r>
              <a:rPr lang="en-US" sz="2400" dirty="0" err="1">
                <a:latin typeface="Times New Roman" panose="02020603050405020304" pitchFamily="18" charset="0"/>
                <a:cs typeface="Times New Roman" panose="02020603050405020304" pitchFamily="18" charset="0"/>
              </a:rPr>
              <a:t>RandomForestClassifier</a:t>
            </a:r>
            <a:r>
              <a:rPr lang="en-US" sz="2400" dirty="0">
                <a:latin typeface="Times New Roman" panose="02020603050405020304" pitchFamily="18" charset="0"/>
                <a:cs typeface="Times New Roman" panose="02020603050405020304" pitchFamily="18" charset="0"/>
              </a:rPr>
              <a:t> achieves the highest AUC score of 0.900, indicating superior discrimination between positive and negative instances. Conversely, the </a:t>
            </a:r>
            <a:r>
              <a:rPr lang="en-US" sz="2400" dirty="0" err="1">
                <a:latin typeface="Times New Roman" panose="02020603050405020304" pitchFamily="18" charset="0"/>
                <a:cs typeface="Times New Roman" panose="02020603050405020304" pitchFamily="18" charset="0"/>
              </a:rPr>
              <a:t>LogisticRegression</a:t>
            </a:r>
            <a:r>
              <a:rPr lang="en-US" sz="2400" dirty="0">
                <a:latin typeface="Times New Roman" panose="02020603050405020304" pitchFamily="18" charset="0"/>
                <a:cs typeface="Times New Roman" panose="02020603050405020304" pitchFamily="18" charset="0"/>
              </a:rPr>
              <a:t> model attains the lowest AUC score at 0.776.</a:t>
            </a:r>
          </a:p>
        </p:txBody>
      </p:sp>
    </p:spTree>
    <p:extLst>
      <p:ext uri="{BB962C8B-B14F-4D97-AF65-F5344CB8AC3E}">
        <p14:creationId xmlns:p14="http://schemas.microsoft.com/office/powerpoint/2010/main" val="4245620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898</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Times New Roman</vt:lpstr>
      <vt:lpstr>Office Theme</vt:lpstr>
      <vt:lpstr>PowerPoint Presentation</vt:lpstr>
      <vt:lpstr>PowerPoint Presentation</vt:lpstr>
      <vt:lpstr>BUSINESS UNDERSTANDING</vt:lpstr>
      <vt:lpstr>BUSINESS OBJECTIVE</vt:lpstr>
      <vt:lpstr>                 Specific objective</vt:lpstr>
      <vt:lpstr>DATA PREPARATION</vt:lpstr>
      <vt:lpstr>PowerPoint Presentation</vt:lpstr>
      <vt:lpstr>PowerPoint Presentation</vt:lpstr>
      <vt:lpstr>PowerPoint Presentation</vt:lpstr>
      <vt:lpstr>                          CONCLUSION</vt:lpstr>
      <vt:lpstr>PowerPoint Presentation</vt:lpstr>
      <vt:lpstr>- With additional time, there's an opportunity to conduct a thorough exploration of potential features and their influence on the model. This may involve analyzing customer behavior, transaction patterns, or other relevant variables that could contribute valuable information for predicting churn.  - Continuous Improvement: Predicting customer churn is an ongoing endeavor, necessitating constant refinement of the model. Regular monitoring, data collection, and incorporating feedback from stakeholders are crucial for enhancing predictive accuracy and identifying at-risk customers effectively</vt:lpstr>
      <vt:lpstr>         RECOMMENDATIONS</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3</cp:revision>
  <dcterms:created xsi:type="dcterms:W3CDTF">2024-06-07T07:22:04Z</dcterms:created>
  <dcterms:modified xsi:type="dcterms:W3CDTF">2024-06-07T16:22:12Z</dcterms:modified>
</cp:coreProperties>
</file>