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FCSNNjX0Fj3i5AfFxGBsaXbHf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6" name="Google Shape;86;p28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9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133350" sx="50000" ty="-6350" sy="5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2" name="Google Shape;32;p2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0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133350" sx="50000" ty="-6350" sy="50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1DF87"/>
          </a:solidFill>
          <a:ln>
            <a:noFill/>
          </a:ln>
        </p:spPr>
      </p:sp>
      <p:sp>
        <p:nvSpPr>
          <p:cNvPr id="69" name="Google Shape;69;p26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3" name="Google Shape;73;p2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7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MAJOR PROJECT – 1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CREDIT CARD FRAUD DETECTION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670560" y="2718816"/>
            <a:ext cx="11667744" cy="4139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UNDER THE GUIDENCE OF:                                              BY: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Dr.R.UMAGANDHI </a:t>
            </a:r>
            <a:r>
              <a:rPr lang="en-GB" sz="1600"/>
              <a:t>[MCA, MPHIL, NET., PHD]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SANJAY.K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DEPT OF SOFTWARE SYSTEMS                                             20MSS040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PSG COLLEGE OF ARTS &amp; SCIENCE                                     DEPT OF SOFTWARE SYSTEMS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COIMBATORE                                                                            DATE:30.10.2023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1024128" y="73874"/>
            <a:ext cx="9720072" cy="557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PROCESS DIAGRAM</a:t>
            </a:r>
            <a:endParaRPr/>
          </a:p>
        </p:txBody>
      </p:sp>
      <p:pic>
        <p:nvPicPr>
          <p:cNvPr descr="A diagram of data processing&#10;&#10;Description automatically generated" id="178" name="Google Shape;17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089" y="754923"/>
            <a:ext cx="6502960" cy="5619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pic>
        <p:nvPicPr>
          <p:cNvPr id="184" name="Google Shape;18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513" y="1083797"/>
            <a:ext cx="5227573" cy="26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1100145"/>
            <a:ext cx="4946491" cy="248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128" y="3784721"/>
            <a:ext cx="3522091" cy="273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7914" y="3876821"/>
            <a:ext cx="4647544" cy="2739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pic>
        <p:nvPicPr>
          <p:cNvPr id="193" name="Google Shape;19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79" y="1267428"/>
            <a:ext cx="3905260" cy="230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5860" y="1267428"/>
            <a:ext cx="4070111" cy="3733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7870" y="3988227"/>
            <a:ext cx="4122678" cy="2458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pic>
        <p:nvPicPr>
          <p:cNvPr id="201" name="Google Shape;20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792" y="1279004"/>
            <a:ext cx="4677372" cy="262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128" y="4231496"/>
            <a:ext cx="6740550" cy="262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394" y="846195"/>
            <a:ext cx="4536048" cy="356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2379" y="1060091"/>
            <a:ext cx="4512681" cy="328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7658" y="1169044"/>
            <a:ext cx="4145582" cy="405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1889" y="3884011"/>
            <a:ext cx="3307493" cy="28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/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28" y="1111718"/>
            <a:ext cx="6216962" cy="543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1024128" y="138896"/>
            <a:ext cx="9720072" cy="131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imes New Roman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/>
          </a:p>
        </p:txBody>
      </p:sp>
      <p:pic>
        <p:nvPicPr>
          <p:cNvPr id="223" name="Google Shape;22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274" y="1458410"/>
            <a:ext cx="4596139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128" y="1360547"/>
            <a:ext cx="4512681" cy="453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EXISTING SYSTEM VS PROPOSED SYSTEM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HARDWARE AND SOFTWARE SPECIFICATIONS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STRUCTURE DIAGRAM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PROCESS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imes New Roman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Times New Roman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024128" y="105878"/>
            <a:ext cx="9720072" cy="644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85524" y="750771"/>
            <a:ext cx="11040177" cy="593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The challenge is to recognize fraudulent credit card transactions so that the customers of credit card companies are not charged for items that they did not purchase.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Main challenges involved in credit card fraud detection are: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Enormous Data is processed every day and the model build must be fast enough to respond to the scam in time.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113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Imbalanced Data i.e most of the transactions </a:t>
            </a:r>
            <a:r>
              <a:rPr i="1" lang="en-GB" sz="2800">
                <a:latin typeface="Times New Roman"/>
                <a:ea typeface="Times New Roman"/>
                <a:cs typeface="Times New Roman"/>
                <a:sym typeface="Times New Roman"/>
              </a:rPr>
              <a:t>(99.8%)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 are not fraudulent which makes it really hard for detecting the fraudulent ones. 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Data availability as the data is mostly private. Misclassified Data can be another major issue, as not every fraudulent transaction is caught and reported. 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Adaptive techniques used against the model by the scammers. The model used must be simple and fast enough to detect the anomaly and classify it as a fraudulent transaction as quickly as possible. </a:t>
            </a:r>
            <a:endParaRPr/>
          </a:p>
          <a:p>
            <a:pPr indent="-15113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We can make the model simple and interpretable so that when the scammer adapts to it with just some changes we can have a new model up and running to deploy.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1024128" y="96253"/>
            <a:ext cx="9720072" cy="2000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1024127" y="1767840"/>
            <a:ext cx="10968951" cy="491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Collection of Dataset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Checking the Dataset for empty values and Noisy or unwanted data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Splitting the data into Training data and Test data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Training the model and testing the model with highest accuracy ratio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Printing the predicted values with accuracy ratio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967165" y="1299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967175" y="1218900"/>
            <a:ext cx="9720000" cy="5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In existing system, the user cannot access the working process of the machine learning model through a webpage.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 The existing system does not provide adequate amount of visualrepresentation to help the users understand the problem and dataset.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The accuracy provided bythe existing system is low compared to the proposed system. 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The existing system consists ofmachine learning model that are made complicated and it takes lot of effort to understand.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938750" y="-3"/>
            <a:ext cx="9720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938725" y="848750"/>
            <a:ext cx="11253300" cy="5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proposed system can be accessed through online. It will give easy access over any user through online.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whole working process along with the visual representation is available in one place.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Minimal amount of 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manpower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is required as this fully controlled over internet.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It is easy and simple to use.. With simple changes we can cope up with increasing adaptation among the scammers.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The response time taken to provide the output is lesser compared to the existing system.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The user can spend less amount of time trying to figure out where the amount has gone after various transactions.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 With this website, even a user without machine learning knowledge can access the machine learning model and understand the background process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 this website, the user can get a detailed explanation about the working process and visual representations of the process and dataset.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HARDWARE SPECIFICATIONS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Processor : Intel core i3 or above  and AMD Ryzen 3 or above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Hard disk  : 100 GB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Ram           : 4 GB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Keyboard  : 104 Standard keys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Mouse       : Optimal Mouse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SOFTWARE SPECIFICATIONS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1024128" y="2286000"/>
            <a:ext cx="10141177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Supported Environment : Windows 7 or above, Linux OS, Mac OS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Third party tools              : Google Colab, VS code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Coding Language             : Python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1024128" y="0"/>
            <a:ext cx="9720072" cy="902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STRUCTURE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1024128" y="792480"/>
            <a:ext cx="11167872" cy="606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4962144" y="1080778"/>
            <a:ext cx="1365504" cy="587878"/>
            <a:chOff x="4584192" y="2495050"/>
            <a:chExt cx="2133600" cy="987552"/>
          </a:xfrm>
        </p:grpSpPr>
        <p:sp>
          <p:nvSpPr>
            <p:cNvPr id="142" name="Google Shape;142;p9"/>
            <p:cNvSpPr/>
            <p:nvPr/>
          </p:nvSpPr>
          <p:spPr>
            <a:xfrm>
              <a:off x="4584192" y="2495050"/>
              <a:ext cx="2133600" cy="987552"/>
            </a:xfrm>
            <a:prstGeom prst="parallelogram">
              <a:avLst>
                <a:gd fmla="val 25000" name="adj"/>
              </a:avLst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9"/>
            <p:cNvSpPr txBox="1"/>
            <p:nvPr/>
          </p:nvSpPr>
          <p:spPr>
            <a:xfrm flipH="1">
              <a:off x="5129783" y="2804160"/>
              <a:ext cx="1478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Dataset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4" name="Google Shape;144;p9"/>
          <p:cNvGrpSpPr/>
          <p:nvPr/>
        </p:nvGrpSpPr>
        <p:grpSpPr>
          <a:xfrm>
            <a:off x="4962145" y="2151119"/>
            <a:ext cx="1462984" cy="672098"/>
            <a:chOff x="5071872" y="2743200"/>
            <a:chExt cx="2129163" cy="1402080"/>
          </a:xfrm>
        </p:grpSpPr>
        <p:sp>
          <p:nvSpPr>
            <p:cNvPr id="145" name="Google Shape;145;p9"/>
            <p:cNvSpPr/>
            <p:nvPr/>
          </p:nvSpPr>
          <p:spPr>
            <a:xfrm>
              <a:off x="5071872" y="2743200"/>
              <a:ext cx="1987296" cy="140208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5213738" y="2762841"/>
              <a:ext cx="1987297" cy="1348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Validating dataset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7" name="Google Shape;147;p9"/>
          <p:cNvGrpSpPr/>
          <p:nvPr/>
        </p:nvGrpSpPr>
        <p:grpSpPr>
          <a:xfrm>
            <a:off x="4945736" y="3243497"/>
            <a:ext cx="1430680" cy="711695"/>
            <a:chOff x="4962144" y="3950208"/>
            <a:chExt cx="2537902" cy="1280160"/>
          </a:xfrm>
        </p:grpSpPr>
        <p:sp>
          <p:nvSpPr>
            <p:cNvPr id="148" name="Google Shape;148;p9"/>
            <p:cNvSpPr/>
            <p:nvPr/>
          </p:nvSpPr>
          <p:spPr>
            <a:xfrm>
              <a:off x="4962144" y="3950208"/>
              <a:ext cx="2487168" cy="128016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9" name="Google Shape;149;p9"/>
            <p:cNvSpPr txBox="1"/>
            <p:nvPr/>
          </p:nvSpPr>
          <p:spPr>
            <a:xfrm>
              <a:off x="4962144" y="4258119"/>
              <a:ext cx="2537902" cy="664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Splitting data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2734678" y="4554137"/>
            <a:ext cx="1633728" cy="707136"/>
            <a:chOff x="2462784" y="5242560"/>
            <a:chExt cx="2316480" cy="1278381"/>
          </a:xfrm>
        </p:grpSpPr>
        <p:sp>
          <p:nvSpPr>
            <p:cNvPr id="151" name="Google Shape;151;p9"/>
            <p:cNvSpPr/>
            <p:nvPr/>
          </p:nvSpPr>
          <p:spPr>
            <a:xfrm>
              <a:off x="2462784" y="5242560"/>
              <a:ext cx="2316480" cy="127838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2657856" y="5669280"/>
              <a:ext cx="2048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Training data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6425129" y="4508277"/>
            <a:ext cx="1682496" cy="768096"/>
            <a:chOff x="6217920" y="4974336"/>
            <a:chExt cx="2426208" cy="1255776"/>
          </a:xfrm>
        </p:grpSpPr>
        <p:sp>
          <p:nvSpPr>
            <p:cNvPr id="154" name="Google Shape;154;p9"/>
            <p:cNvSpPr/>
            <p:nvPr/>
          </p:nvSpPr>
          <p:spPr>
            <a:xfrm>
              <a:off x="6217920" y="4974336"/>
              <a:ext cx="2426208" cy="1255776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5" name="Google Shape;155;p9"/>
            <p:cNvSpPr txBox="1"/>
            <p:nvPr/>
          </p:nvSpPr>
          <p:spPr>
            <a:xfrm>
              <a:off x="6469350" y="5443455"/>
              <a:ext cx="19065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Testing data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56" name="Google Shape;156;p9"/>
          <p:cNvGrpSpPr/>
          <p:nvPr/>
        </p:nvGrpSpPr>
        <p:grpSpPr>
          <a:xfrm>
            <a:off x="2690216" y="5786953"/>
            <a:ext cx="2255520" cy="927510"/>
            <a:chOff x="8217408" y="2487168"/>
            <a:chExt cx="2316480" cy="1377696"/>
          </a:xfrm>
        </p:grpSpPr>
        <p:sp>
          <p:nvSpPr>
            <p:cNvPr id="157" name="Google Shape;157;p9"/>
            <p:cNvSpPr/>
            <p:nvPr/>
          </p:nvSpPr>
          <p:spPr>
            <a:xfrm>
              <a:off x="8217408" y="2487168"/>
              <a:ext cx="2316480" cy="1377696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8375904" y="2950464"/>
              <a:ext cx="19994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Applying ML model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59" name="Google Shape;159;p9"/>
          <p:cNvGrpSpPr/>
          <p:nvPr/>
        </p:nvGrpSpPr>
        <p:grpSpPr>
          <a:xfrm>
            <a:off x="6599487" y="5786953"/>
            <a:ext cx="1428374" cy="826293"/>
            <a:chOff x="8887968" y="4450080"/>
            <a:chExt cx="2694433" cy="1292352"/>
          </a:xfrm>
        </p:grpSpPr>
        <p:sp>
          <p:nvSpPr>
            <p:cNvPr id="160" name="Google Shape;160;p9"/>
            <p:cNvSpPr/>
            <p:nvPr/>
          </p:nvSpPr>
          <p:spPr>
            <a:xfrm>
              <a:off x="8887968" y="4450080"/>
              <a:ext cx="2694432" cy="1292352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9265922" y="4797338"/>
              <a:ext cx="2316479" cy="369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prediction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62" name="Google Shape;162;p9"/>
          <p:cNvGrpSpPr/>
          <p:nvPr/>
        </p:nvGrpSpPr>
        <p:grpSpPr>
          <a:xfrm>
            <a:off x="9363456" y="5888736"/>
            <a:ext cx="1987296" cy="724510"/>
            <a:chOff x="9363456" y="5888736"/>
            <a:chExt cx="1987296" cy="724510"/>
          </a:xfrm>
        </p:grpSpPr>
        <p:sp>
          <p:nvSpPr>
            <p:cNvPr id="163" name="Google Shape;163;p9"/>
            <p:cNvSpPr/>
            <p:nvPr/>
          </p:nvSpPr>
          <p:spPr>
            <a:xfrm>
              <a:off x="9363456" y="5888736"/>
              <a:ext cx="1380744" cy="724510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9546336" y="6008980"/>
              <a:ext cx="18044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accuracy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165" name="Google Shape;165;p9"/>
          <p:cNvCxnSpPr>
            <a:stCxn id="142" idx="3"/>
          </p:cNvCxnSpPr>
          <p:nvPr/>
        </p:nvCxnSpPr>
        <p:spPr>
          <a:xfrm>
            <a:off x="5571411" y="1668656"/>
            <a:ext cx="12600" cy="48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9"/>
          <p:cNvCxnSpPr>
            <a:stCxn id="145" idx="2"/>
            <a:endCxn id="148" idx="0"/>
          </p:cNvCxnSpPr>
          <p:nvPr/>
        </p:nvCxnSpPr>
        <p:spPr>
          <a:xfrm>
            <a:off x="5644897" y="2823217"/>
            <a:ext cx="1800" cy="42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9"/>
          <p:cNvCxnSpPr>
            <a:stCxn id="148" idx="2"/>
            <a:endCxn id="151" idx="0"/>
          </p:cNvCxnSpPr>
          <p:nvPr/>
        </p:nvCxnSpPr>
        <p:spPr>
          <a:xfrm rot="5400000">
            <a:off x="4299776" y="3206992"/>
            <a:ext cx="598800" cy="20952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9"/>
          <p:cNvCxnSpPr>
            <a:stCxn id="148" idx="2"/>
            <a:endCxn id="154" idx="0"/>
          </p:cNvCxnSpPr>
          <p:nvPr/>
        </p:nvCxnSpPr>
        <p:spPr>
          <a:xfrm flipH="1" rot="-5400000">
            <a:off x="6180026" y="3421942"/>
            <a:ext cx="553200" cy="1619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9"/>
          <p:cNvCxnSpPr>
            <a:endCxn id="160" idx="1"/>
          </p:cNvCxnSpPr>
          <p:nvPr/>
        </p:nvCxnSpPr>
        <p:spPr>
          <a:xfrm>
            <a:off x="4991787" y="6193500"/>
            <a:ext cx="1607700" cy="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9"/>
          <p:cNvCxnSpPr/>
          <p:nvPr/>
        </p:nvCxnSpPr>
        <p:spPr>
          <a:xfrm>
            <a:off x="3551542" y="5276373"/>
            <a:ext cx="0" cy="5105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9"/>
          <p:cNvCxnSpPr/>
          <p:nvPr/>
        </p:nvCxnSpPr>
        <p:spPr>
          <a:xfrm>
            <a:off x="8027860" y="6347505"/>
            <a:ext cx="1335596" cy="308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9"/>
          <p:cNvCxnSpPr>
            <a:endCxn id="160" idx="0"/>
          </p:cNvCxnSpPr>
          <p:nvPr/>
        </p:nvCxnSpPr>
        <p:spPr>
          <a:xfrm>
            <a:off x="7260574" y="5276353"/>
            <a:ext cx="53100" cy="51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2023-07-16T17:11:25Z</dcterms:created>
  <dc:creator>Microsoft account</dc:creator>
</cp:coreProperties>
</file>