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egrim"/>
      <p:regular r:id="rId26"/>
    </p:embeddedFont>
    <p:embeddedFont>
      <p:font typeface="Abe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587D45-800D-4605-BC94-E61574FB5D79}">
  <a:tblStyle styleId="{DB587D45-800D-4605-BC94-E61574FB5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grim-regular.fntdata"/><Relationship Id="rId25" Type="http://schemas.openxmlformats.org/officeDocument/2006/relationships/slide" Target="slides/slide19.xml"/><Relationship Id="rId27" Type="http://schemas.openxmlformats.org/officeDocument/2006/relationships/font" Target="fonts/Abe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9acd546ae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9acd546ae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9acd546aed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9acd546aed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9acd546aed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9acd546aed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9acd546aed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9acd546aed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9acd546aed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9acd546aed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9acd546aed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9acd546aed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9acd546aed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9acd546aed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9acd546aed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9acd546aed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9acd546aed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9acd546aed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9acd546aed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9acd546aed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9acd546aed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9acd546aed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9acd546aed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9acd546aed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9acd546aed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9acd546aed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9acd546aed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9acd546aed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9acd546aed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9acd546aed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9acd546aed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9acd546aed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9acd546aed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9acd546aed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9acd546aed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9acd546aed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lanets">
  <p:cSld name="BLANK_1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0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101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097" y="3135244"/>
              <a:ext cx="395152" cy="507583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672" y="3390896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51" name="Google Shape;751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2" name="Google Shape;752;p12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fmla="val 1858" name="adj"/>
            </a:avLst>
          </a:prstGeom>
          <a:solidFill>
            <a:schemeClr val="lt2"/>
          </a:solidFill>
          <a:ln>
            <a:noFill/>
          </a:ln>
          <a:effectLst>
            <a:outerShdw blurRad="214313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5" name="Google Shape;7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6" name="Google Shape;7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12" name="Google Shape;312;p3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13" name="Google Shape;313;p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4" name="Google Shape;314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5" name="Google Shape;315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0" name="Google Shape;320;p3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21" name="Google Shape;321;p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23" name="Google Shape;323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9" name="Google Shape;349;p3"/>
          <p:cNvGrpSpPr/>
          <p:nvPr/>
        </p:nvGrpSpPr>
        <p:grpSpPr>
          <a:xfrm rot="-1240170">
            <a:off x="2420006" y="953045"/>
            <a:ext cx="854635" cy="497918"/>
            <a:chOff x="4376200" y="2476500"/>
            <a:chExt cx="2190750" cy="1276350"/>
          </a:xfrm>
        </p:grpSpPr>
        <p:sp>
          <p:nvSpPr>
            <p:cNvPr id="350" name="Google Shape;350;p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3"/>
          <p:cNvGrpSpPr/>
          <p:nvPr/>
        </p:nvGrpSpPr>
        <p:grpSpPr>
          <a:xfrm>
            <a:off x="1431182" y="3431376"/>
            <a:ext cx="1789007" cy="3050975"/>
            <a:chOff x="385907" y="2954040"/>
            <a:chExt cx="2496869" cy="4258164"/>
          </a:xfrm>
        </p:grpSpPr>
        <p:sp>
          <p:nvSpPr>
            <p:cNvPr id="353" name="Google Shape;353;p3"/>
            <p:cNvSpPr/>
            <p:nvPr/>
          </p:nvSpPr>
          <p:spPr>
            <a:xfrm rot="-902946">
              <a:off x="2130097" y="3135244"/>
              <a:ext cx="395152" cy="507583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" name="Google Shape;360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61" name="Google Shape;361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3" name="Google Shape;373;p3"/>
            <p:cNvSpPr/>
            <p:nvPr/>
          </p:nvSpPr>
          <p:spPr>
            <a:xfrm rot="-927580">
              <a:off x="2237672" y="3390896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6" name="Google Shape;376;p4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377" name="Google Shape;377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78" name="Google Shape;378;p4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379" name="Google Shape;379;p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0" name="Google Shape;380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81" name="Google Shape;381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4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387" name="Google Shape;387;p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8" name="Google Shape;388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9" name="Google Shape;389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5" name="Google Shape;415;p4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416" name="Google Shape;416;p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0" name="Google Shape;420;p5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21" name="Google Shape;421;p5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422" name="Google Shape;422;p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3" name="Google Shape;423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24" name="Google Shape;424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9" name="Google Shape;429;p5"/>
          <p:cNvGrpSpPr/>
          <p:nvPr/>
        </p:nvGrpSpPr>
        <p:grpSpPr>
          <a:xfrm>
            <a:off x="6583830" y="4083490"/>
            <a:ext cx="1449408" cy="1451642"/>
            <a:chOff x="7512049" y="977900"/>
            <a:chExt cx="4121150" cy="4127500"/>
          </a:xfrm>
        </p:grpSpPr>
        <p:sp>
          <p:nvSpPr>
            <p:cNvPr id="430" name="Google Shape;430;p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" name="Google Shape;431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32" name="Google Shape;432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8" name="Google Shape;458;p5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59" name="Google Shape;459;p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5"/>
          <p:cNvGrpSpPr/>
          <p:nvPr/>
        </p:nvGrpSpPr>
        <p:grpSpPr>
          <a:xfrm rot="-929110">
            <a:off x="7064197" y="172814"/>
            <a:ext cx="2366368" cy="3131333"/>
            <a:chOff x="2044576" y="2604080"/>
            <a:chExt cx="3302632" cy="4370261"/>
          </a:xfrm>
        </p:grpSpPr>
        <p:sp>
          <p:nvSpPr>
            <p:cNvPr id="462" name="Google Shape;462;p5"/>
            <p:cNvSpPr/>
            <p:nvPr/>
          </p:nvSpPr>
          <p:spPr>
            <a:xfrm rot="-902946">
              <a:off x="2130097" y="3135244"/>
              <a:ext cx="395152" cy="507583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5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70" name="Google Shape;470;p5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5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5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2" name="Google Shape;482;p5"/>
            <p:cNvSpPr/>
            <p:nvPr/>
          </p:nvSpPr>
          <p:spPr>
            <a:xfrm rot="-927580">
              <a:off x="2237672" y="3390896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5" name="Google Shape;485;p6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486" name="Google Shape;486;p6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487" name="Google Shape;487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88" name="Google Shape;488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489" name="Google Shape;489;p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0" name="Google Shape;490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6" name="Google Shape;496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497" name="Google Shape;497;p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8" name="Google Shape;498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99" name="Google Shape;499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5" name="Google Shape;525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26" name="Google Shape;526;p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532" name="Google Shape;532;p8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4941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" sz="96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i="0" sz="9600" u="none" cap="none" strike="noStrike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533" name="Google Shape;533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534" name="Google Shape;534;p8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535" name="Google Shape;535;p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6" name="Google Shape;536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37" name="Google Shape;537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8"/>
          <p:cNvGrpSpPr/>
          <p:nvPr/>
        </p:nvGrpSpPr>
        <p:grpSpPr>
          <a:xfrm>
            <a:off x="646290" y="347874"/>
            <a:ext cx="621469" cy="622427"/>
            <a:chOff x="7512049" y="977900"/>
            <a:chExt cx="4121150" cy="4127500"/>
          </a:xfrm>
        </p:grpSpPr>
        <p:sp>
          <p:nvSpPr>
            <p:cNvPr id="543" name="Google Shape;543;p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4" name="Google Shape;544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45" name="Google Shape;545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1" name="Google Shape;571;p8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572" name="Google Shape;572;p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4" name="Google Shape;574;p8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575" name="Google Shape;575;p8"/>
            <p:cNvSpPr/>
            <p:nvPr/>
          </p:nvSpPr>
          <p:spPr>
            <a:xfrm rot="-902946">
              <a:off x="2130097" y="3135244"/>
              <a:ext cx="395152" cy="507583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2" name="Google Shape;582;p8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583" name="Google Shape;583;p8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5" name="Google Shape;595;p8"/>
            <p:cNvSpPr/>
            <p:nvPr/>
          </p:nvSpPr>
          <p:spPr>
            <a:xfrm rot="-927580">
              <a:off x="2237672" y="3390896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8" name="Google Shape;598;p9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9" name="Google Shape;599;p9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00" name="Google Shape;600;p9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01" name="Google Shape;60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02" name="Google Shape;602;p9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03" name="Google Shape;603;p9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4" name="Google Shape;604;p9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05" name="Google Shape;605;p9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9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0" name="Google Shape;610;p9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11" name="Google Shape;611;p9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2" name="Google Shape;612;p9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13" name="Google Shape;613;p9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9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9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9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9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9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9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9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9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9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9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9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9" name="Google Shape;639;p9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40" name="Google Shape;640;p9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4" name="Google Shape;644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45" name="Google Shape;645;p10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6" name="Google Shape;646;p10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10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8" name="Google Shape;648;p10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3" name="Google Shape;653;p10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54" name="Google Shape;654;p10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5" name="Google Shape;655;p10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6" name="Google Shape;656;p10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0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0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0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2" name="Google Shape;682;p10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83" name="Google Shape;683;p10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9" name="Google Shape;299;p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7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4"/>
          <p:cNvSpPr txBox="1"/>
          <p:nvPr>
            <p:ph type="ctrTitle"/>
          </p:nvPr>
        </p:nvSpPr>
        <p:spPr>
          <a:xfrm>
            <a:off x="1016550" y="1225500"/>
            <a:ext cx="7110900" cy="269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Una Comparación entre C++, Go y Python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" name="Google Shape;8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76225"/>
            <a:ext cx="4219575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425" y="542925"/>
            <a:ext cx="43719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38"/>
            <a:ext cx="366712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825" y="1243013"/>
            <a:ext cx="50577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/>
          <p:nvPr>
            <p:ph type="ctrTitle"/>
          </p:nvPr>
        </p:nvSpPr>
        <p:spPr>
          <a:xfrm>
            <a:off x="1731300" y="1991850"/>
            <a:ext cx="5681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Comparación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412" y="542125"/>
            <a:ext cx="4779175" cy="34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450" y="568050"/>
            <a:ext cx="4707100" cy="34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125" y="568025"/>
            <a:ext cx="4903750" cy="34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100" y="568050"/>
            <a:ext cx="4877800" cy="33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800"/>
            <a:ext cx="9144000" cy="483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1"/>
          <p:cNvSpPr txBox="1"/>
          <p:nvPr>
            <p:ph type="ctrTitle"/>
          </p:nvPr>
        </p:nvSpPr>
        <p:spPr>
          <a:xfrm>
            <a:off x="1731300" y="1991850"/>
            <a:ext cx="5681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Conclusión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2"/>
          <p:cNvSpPr txBox="1"/>
          <p:nvPr>
            <p:ph type="ctrTitle"/>
          </p:nvPr>
        </p:nvSpPr>
        <p:spPr>
          <a:xfrm>
            <a:off x="1480050" y="931800"/>
            <a:ext cx="6183900" cy="3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0"/>
              <a:t>FIN</a:t>
            </a:r>
            <a:endParaRPr sz="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5"/>
          <p:cNvSpPr txBox="1"/>
          <p:nvPr>
            <p:ph type="ctrTitle"/>
          </p:nvPr>
        </p:nvSpPr>
        <p:spPr>
          <a:xfrm>
            <a:off x="1953600" y="2035125"/>
            <a:ext cx="5236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Introducción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6"/>
          <p:cNvSpPr txBox="1"/>
          <p:nvPr>
            <p:ph idx="1" type="body"/>
          </p:nvPr>
        </p:nvSpPr>
        <p:spPr>
          <a:xfrm>
            <a:off x="845850" y="546325"/>
            <a:ext cx="7452300" cy="30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000"/>
              <a:t>Go es un lenguaje compilado basado en C y con la facilidad de Python.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000"/>
              <a:t> C++ es un lenguaje compilado, extensión de C. 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000"/>
              <a:t>Python es un lenguaje interpretado, con uso científico.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772" name="Google Shape;7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78" y="3657073"/>
            <a:ext cx="1109074" cy="12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50" y="3739974"/>
            <a:ext cx="934400" cy="105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225" y="3862896"/>
            <a:ext cx="2139624" cy="8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7"/>
          <p:cNvSpPr txBox="1"/>
          <p:nvPr>
            <p:ph idx="1" type="body"/>
          </p:nvPr>
        </p:nvSpPr>
        <p:spPr>
          <a:xfrm>
            <a:off x="836850" y="681850"/>
            <a:ext cx="7470300" cy="30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000"/>
              <a:t>Se pondrá  a prueba los 3 lenguajes mencionados con los algoritmos de ordenamiento:</a:t>
            </a:r>
            <a:endParaRPr sz="30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000"/>
              <a:t>Cocktail Sort			Counting Sort</a:t>
            </a:r>
            <a:endParaRPr sz="3000"/>
          </a:p>
        </p:txBody>
      </p:sp>
      <p:pic>
        <p:nvPicPr>
          <p:cNvPr id="780" name="Google Shape;7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00" y="2472350"/>
            <a:ext cx="24479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488" y="2472338"/>
            <a:ext cx="26384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8"/>
          <p:cNvSpPr txBox="1"/>
          <p:nvPr>
            <p:ph type="ctrTitle"/>
          </p:nvPr>
        </p:nvSpPr>
        <p:spPr>
          <a:xfrm>
            <a:off x="1953600" y="2035125"/>
            <a:ext cx="5236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Algoritmos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9"/>
          <p:cNvSpPr txBox="1"/>
          <p:nvPr>
            <p:ph idx="1" type="body"/>
          </p:nvPr>
        </p:nvSpPr>
        <p:spPr>
          <a:xfrm>
            <a:off x="784350" y="1115575"/>
            <a:ext cx="7575300" cy="3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El primer paso es recorrer la lista de datos de izquierda a derecha, se comparan los valores adyacentes, y si el valor de la izquierda es mayor, se intercambian los valores. El objetivo es poner el valor máximo al final.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El segundo paso es recorrer la lista de datos de derecha a izquierda, se comparan los valores adyacentes, y si el valor de la derecha es menor, se intercambian los valores. El objetivo es poner el valor mínimo al inicio.</a:t>
            </a:r>
            <a:endParaRPr sz="2500"/>
          </a:p>
        </p:txBody>
      </p:sp>
      <p:sp>
        <p:nvSpPr>
          <p:cNvPr id="792" name="Google Shape;792;p19"/>
          <p:cNvSpPr txBox="1"/>
          <p:nvPr>
            <p:ph idx="4294967295" type="ctrTitle"/>
          </p:nvPr>
        </p:nvSpPr>
        <p:spPr>
          <a:xfrm>
            <a:off x="1953600" y="273200"/>
            <a:ext cx="5236800" cy="6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Cocktail Sort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0"/>
          <p:cNvSpPr txBox="1"/>
          <p:nvPr>
            <p:ph idx="1" type="body"/>
          </p:nvPr>
        </p:nvSpPr>
        <p:spPr>
          <a:xfrm>
            <a:off x="784350" y="1115575"/>
            <a:ext cx="7575300" cy="3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Busca el elemento máximo (max) y el mínimo (min).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Crea una lista auxiliar de tamaño max + 1.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Se subdivide en los siguientes pasos: 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100"/>
              <a:t>- Se almacena el recuento de cada elemento de la lista en su índice correspondiente en la lista auxiliar. 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100"/>
              <a:t>- Se suman los recuentos (a[i] + a[i-1]]), esto para colocar los elementos en el índice correcto de la lista ordenada.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Posiciona los elementos en la lista original o una de salida, para esto se utilizan los índices.</a:t>
            </a:r>
            <a:endParaRPr sz="2100"/>
          </a:p>
        </p:txBody>
      </p:sp>
      <p:sp>
        <p:nvSpPr>
          <p:cNvPr id="798" name="Google Shape;798;p20"/>
          <p:cNvSpPr txBox="1"/>
          <p:nvPr>
            <p:ph idx="4294967295" type="ctrTitle"/>
          </p:nvPr>
        </p:nvSpPr>
        <p:spPr>
          <a:xfrm>
            <a:off x="1953600" y="273200"/>
            <a:ext cx="5236800" cy="6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Counting Sort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1"/>
          <p:cNvSpPr txBox="1"/>
          <p:nvPr>
            <p:ph type="title"/>
          </p:nvPr>
        </p:nvSpPr>
        <p:spPr>
          <a:xfrm>
            <a:off x="228600" y="1978150"/>
            <a:ext cx="4263900" cy="62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Cocktail Sort</a:t>
            </a:r>
            <a:endParaRPr/>
          </a:p>
        </p:txBody>
      </p:sp>
      <p:graphicFrame>
        <p:nvGraphicFramePr>
          <p:cNvPr id="804" name="Google Shape;804;p21"/>
          <p:cNvGraphicFramePr/>
          <p:nvPr/>
        </p:nvGraphicFramePr>
        <p:xfrm>
          <a:off x="247725" y="25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{DB587D45-800D-4605-BC94-E61574FB5D79}</a:tableStyleId>
              </a:tblPr>
              <a:tblGrid>
                <a:gridCol w="2112825"/>
                <a:gridCol w="2112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chemeClr val="lt2"/>
                          </a:solidFill>
                        </a:rPr>
                        <a:t>Caso</a:t>
                      </a:r>
                      <a:endParaRPr b="1"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chemeClr val="lt2"/>
                          </a:solidFill>
                        </a:rPr>
                        <a:t>Complejidad</a:t>
                      </a:r>
                      <a:endParaRPr b="1"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Mejor caso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𝑂(𝑛) 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Caso promedio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𝑂(𝑛 2 )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Peor caso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𝑂(𝑛 2 ) 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5" name="Google Shape;805;p21"/>
          <p:cNvSpPr txBox="1"/>
          <p:nvPr>
            <p:ph type="title"/>
          </p:nvPr>
        </p:nvSpPr>
        <p:spPr>
          <a:xfrm>
            <a:off x="4727700" y="457200"/>
            <a:ext cx="4263900" cy="62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Counting Sort</a:t>
            </a:r>
            <a:endParaRPr/>
          </a:p>
        </p:txBody>
      </p:sp>
      <p:graphicFrame>
        <p:nvGraphicFramePr>
          <p:cNvPr id="806" name="Google Shape;806;p21"/>
          <p:cNvGraphicFramePr/>
          <p:nvPr/>
        </p:nvGraphicFramePr>
        <p:xfrm>
          <a:off x="4746825" y="10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{DB587D45-800D-4605-BC94-E61574FB5D79}</a:tableStyleId>
              </a:tblPr>
              <a:tblGrid>
                <a:gridCol w="2112825"/>
                <a:gridCol w="2112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chemeClr val="lt2"/>
                          </a:solidFill>
                        </a:rPr>
                        <a:t>Caso</a:t>
                      </a:r>
                      <a:endParaRPr b="1"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chemeClr val="lt2"/>
                          </a:solidFill>
                        </a:rPr>
                        <a:t>Complejidad</a:t>
                      </a:r>
                      <a:endParaRPr b="1"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Mejor caso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𝑂(𝑛+k) 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Caso promedio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𝑂(𝑛+k)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Peor caso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lt2"/>
                          </a:solidFill>
                        </a:rPr>
                        <a:t>𝑂(𝑛+k) </a:t>
                      </a:r>
                      <a:endParaRPr sz="2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332251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187" y="1162300"/>
            <a:ext cx="5346213" cy="281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