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8" r:id="rId3"/>
    <p:sldId id="257" r:id="rId4"/>
    <p:sldId id="261" r:id="rId5"/>
    <p:sldId id="260" r:id="rId6"/>
    <p:sldId id="259" r:id="rId7"/>
    <p:sldId id="265" r:id="rId8"/>
    <p:sldId id="263"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21"/>
    <p:restoredTop sz="94694"/>
  </p:normalViewPr>
  <p:slideViewPr>
    <p:cSldViewPr snapToGrid="0" snapToObjects="1">
      <p:cViewPr varScale="1">
        <p:scale>
          <a:sx n="115" d="100"/>
          <a:sy n="115" d="100"/>
        </p:scale>
        <p:origin x="240"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wins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FC-384F-9043-2BD025F4F729}"/>
              </c:ext>
            </c:extLst>
          </c:dPt>
          <c:dPt>
            <c:idx val="1"/>
            <c:bubble3D val="0"/>
            <c:spPr>
              <a:solidFill>
                <a:srgbClr val="00B0F0"/>
              </a:solidFill>
              <a:ln w="19050">
                <a:solidFill>
                  <a:schemeClr val="lt1"/>
                </a:solidFill>
              </a:ln>
              <a:effectLst/>
            </c:spPr>
            <c:extLst>
              <c:ext xmlns:c16="http://schemas.microsoft.com/office/drawing/2014/chart" uri="{C3380CC4-5D6E-409C-BE32-E72D297353CC}">
                <c16:uniqueId val="{00000002-FC82-3E49-91F5-9DD4E7FC6998}"/>
              </c:ext>
            </c:extLst>
          </c:dPt>
          <c:cat>
            <c:strRef>
              <c:f>Sheet1!$A$2:$A$3</c:f>
              <c:strCache>
                <c:ptCount val="2"/>
                <c:pt idx="0">
                  <c:v>red wins</c:v>
                </c:pt>
                <c:pt idx="1">
                  <c:v>blue wins</c:v>
                </c:pt>
              </c:strCache>
            </c:strRef>
          </c:cat>
          <c:val>
            <c:numRef>
              <c:f>Sheet1!$B$2:$B$3</c:f>
              <c:numCache>
                <c:formatCode>General</c:formatCode>
                <c:ptCount val="2"/>
                <c:pt idx="0">
                  <c:v>1000</c:v>
                </c:pt>
                <c:pt idx="1">
                  <c:v>0</c:v>
                </c:pt>
              </c:numCache>
            </c:numRef>
          </c:val>
          <c:extLst>
            <c:ext xmlns:c16="http://schemas.microsoft.com/office/drawing/2014/chart" uri="{C3380CC4-5D6E-409C-BE32-E72D297353CC}">
              <c16:uniqueId val="{00000000-FC82-3E49-91F5-9DD4E7FC699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CA08-8349-8C43-8F07-9A3B292EF379}" type="datetimeFigureOut">
              <a:rPr lang="en-GB" smtClean="0"/>
              <a:t>14/11/2020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173488-7A28-5749-9EE0-46CDE3FF7106}" type="slidenum">
              <a:rPr lang="en-GB" smtClean="0"/>
              <a:t>‹#›</a:t>
            </a:fld>
            <a:endParaRPr lang="en-GB"/>
          </a:p>
        </p:txBody>
      </p:sp>
    </p:spTree>
    <p:extLst>
      <p:ext uri="{BB962C8B-B14F-4D97-AF65-F5344CB8AC3E}">
        <p14:creationId xmlns:p14="http://schemas.microsoft.com/office/powerpoint/2010/main" val="20043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4173488-7A28-5749-9EE0-46CDE3FF7106}" type="slidenum">
              <a:rPr lang="en-GB" smtClean="0"/>
              <a:t>6</a:t>
            </a:fld>
            <a:endParaRPr lang="en-GB"/>
          </a:p>
        </p:txBody>
      </p:sp>
    </p:spTree>
    <p:extLst>
      <p:ext uri="{BB962C8B-B14F-4D97-AF65-F5344CB8AC3E}">
        <p14:creationId xmlns:p14="http://schemas.microsoft.com/office/powerpoint/2010/main" val="369328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4173488-7A28-5749-9EE0-46CDE3FF7106}" type="slidenum">
              <a:rPr lang="en-GB" smtClean="0"/>
              <a:t>8</a:t>
            </a:fld>
            <a:endParaRPr lang="en-GB"/>
          </a:p>
        </p:txBody>
      </p:sp>
    </p:spTree>
    <p:extLst>
      <p:ext uri="{BB962C8B-B14F-4D97-AF65-F5344CB8AC3E}">
        <p14:creationId xmlns:p14="http://schemas.microsoft.com/office/powerpoint/2010/main" val="392260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9502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010547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155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07155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72193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4974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46511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30413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99592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936430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11/14/20</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7651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11/14/20</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567351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ov"/><Relationship Id="rId1" Type="http://schemas.microsoft.com/office/2007/relationships/media" Target="../media/media1.mov"/><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D49B-0774-5D47-BA5A-2696AA800425}"/>
              </a:ext>
            </a:extLst>
          </p:cNvPr>
          <p:cNvSpPr>
            <a:spLocks noGrp="1"/>
          </p:cNvSpPr>
          <p:nvPr>
            <p:ph type="ctrTitle"/>
          </p:nvPr>
        </p:nvSpPr>
        <p:spPr/>
        <p:txBody>
          <a:bodyPr/>
          <a:lstStyle/>
          <a:p>
            <a:r>
              <a:rPr lang="en-GB" dirty="0"/>
              <a:t>How to survive a medieval battle</a:t>
            </a:r>
          </a:p>
        </p:txBody>
      </p:sp>
      <p:sp>
        <p:nvSpPr>
          <p:cNvPr id="3" name="Subtitle 2">
            <a:extLst>
              <a:ext uri="{FF2B5EF4-FFF2-40B4-BE49-F238E27FC236}">
                <a16:creationId xmlns:a16="http://schemas.microsoft.com/office/drawing/2014/main" id="{F2BDDD4F-172E-DD49-867B-9A7115D1544D}"/>
              </a:ext>
            </a:extLst>
          </p:cNvPr>
          <p:cNvSpPr>
            <a:spLocks noGrp="1"/>
          </p:cNvSpPr>
          <p:nvPr>
            <p:ph type="subTitle" idx="1"/>
          </p:nvPr>
        </p:nvSpPr>
        <p:spPr/>
        <p:txBody>
          <a:bodyPr/>
          <a:lstStyle/>
          <a:p>
            <a:r>
              <a:rPr lang="en-GB" dirty="0"/>
              <a:t>By Kenan Palmer</a:t>
            </a:r>
          </a:p>
        </p:txBody>
      </p:sp>
    </p:spTree>
    <p:extLst>
      <p:ext uri="{BB962C8B-B14F-4D97-AF65-F5344CB8AC3E}">
        <p14:creationId xmlns:p14="http://schemas.microsoft.com/office/powerpoint/2010/main" val="311800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248C-5F91-4140-B00D-EC3F6434B99B}"/>
              </a:ext>
            </a:extLst>
          </p:cNvPr>
          <p:cNvSpPr>
            <a:spLocks noGrp="1"/>
          </p:cNvSpPr>
          <p:nvPr>
            <p:ph type="title"/>
          </p:nvPr>
        </p:nvSpPr>
        <p:spPr/>
        <p:txBody>
          <a:bodyPr/>
          <a:lstStyle/>
          <a:p>
            <a:r>
              <a:rPr lang="en-GB" dirty="0"/>
              <a:t>Organised Fights</a:t>
            </a:r>
          </a:p>
        </p:txBody>
      </p:sp>
      <p:pic>
        <p:nvPicPr>
          <p:cNvPr id="5" name="Content Placeholder 4" descr="A picture containing water, table, food, sitting&#10;&#10;Description automatically generated">
            <a:extLst>
              <a:ext uri="{FF2B5EF4-FFF2-40B4-BE49-F238E27FC236}">
                <a16:creationId xmlns:a16="http://schemas.microsoft.com/office/drawing/2014/main" id="{2FBE5BDF-BF4A-BA4E-9F8F-A096BACF2682}"/>
              </a:ext>
            </a:extLst>
          </p:cNvPr>
          <p:cNvPicPr>
            <a:picLocks noGrp="1" noChangeAspect="1"/>
          </p:cNvPicPr>
          <p:nvPr>
            <p:ph idx="1"/>
          </p:nvPr>
        </p:nvPicPr>
        <p:blipFill>
          <a:blip r:embed="rId2"/>
          <a:stretch>
            <a:fillRect/>
          </a:stretch>
        </p:blipFill>
        <p:spPr>
          <a:xfrm>
            <a:off x="700635" y="1949450"/>
            <a:ext cx="2700715" cy="3636963"/>
          </a:xfrm>
        </p:spPr>
      </p:pic>
      <p:sp>
        <p:nvSpPr>
          <p:cNvPr id="6" name="TextBox 5">
            <a:extLst>
              <a:ext uri="{FF2B5EF4-FFF2-40B4-BE49-F238E27FC236}">
                <a16:creationId xmlns:a16="http://schemas.microsoft.com/office/drawing/2014/main" id="{60185781-315D-324C-B818-0294055E3B55}"/>
              </a:ext>
            </a:extLst>
          </p:cNvPr>
          <p:cNvSpPr txBox="1"/>
          <p:nvPr/>
        </p:nvSpPr>
        <p:spPr>
          <a:xfrm>
            <a:off x="3857626" y="1960932"/>
            <a:ext cx="5843587" cy="646331"/>
          </a:xfrm>
          <a:prstGeom prst="rect">
            <a:avLst/>
          </a:prstGeom>
          <a:noFill/>
        </p:spPr>
        <p:txBody>
          <a:bodyPr wrap="square" rtlCol="0">
            <a:spAutoFit/>
          </a:bodyPr>
          <a:lstStyle/>
          <a:p>
            <a:pPr marL="285750" indent="-285750">
              <a:buFont typeface="Arial" panose="020B0604020202020204" pitchFamily="34" charset="0"/>
              <a:buChar char="•"/>
            </a:pPr>
            <a:r>
              <a:rPr lang="en-GB" dirty="0"/>
              <a:t>Soldiers in columns of line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28340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12">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7558F95-D03C-C342-B21D-F082ED6FDE69}"/>
              </a:ext>
            </a:extLst>
          </p:cNvPr>
          <p:cNvSpPr txBox="1"/>
          <p:nvPr/>
        </p:nvSpPr>
        <p:spPr>
          <a:xfrm>
            <a:off x="695324" y="871758"/>
            <a:ext cx="10283452" cy="3871143"/>
          </a:xfrm>
          <a:prstGeom prst="rect">
            <a:avLst/>
          </a:prstGeom>
        </p:spPr>
        <p:txBody>
          <a:bodyPr vert="horz" lIns="91440" tIns="45720" rIns="91440" bIns="45720" rtlCol="0" anchor="t">
            <a:normAutofit/>
          </a:bodyPr>
          <a:lstStyle/>
          <a:p>
            <a:pPr>
              <a:spcBef>
                <a:spcPct val="0"/>
              </a:spcBef>
              <a:spcAft>
                <a:spcPts val="600"/>
              </a:spcAft>
            </a:pPr>
            <a:r>
              <a:rPr lang="en-US" sz="5400" cap="all" spc="30">
                <a:solidFill>
                  <a:schemeClr val="bg2"/>
                </a:solidFill>
                <a:latin typeface="+mj-lt"/>
                <a:ea typeface="+mj-ea"/>
                <a:cs typeface="+mj-cs"/>
              </a:rPr>
              <a:t>Don’t be in one</a:t>
            </a:r>
          </a:p>
        </p:txBody>
      </p:sp>
      <p:cxnSp>
        <p:nvCxnSpPr>
          <p:cNvPr id="23" name="Straight Connector 14">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16">
            <a:extLst>
              <a:ext uri="{FF2B5EF4-FFF2-40B4-BE49-F238E27FC236}">
                <a16:creationId xmlns:a16="http://schemas.microsoft.com/office/drawing/2014/main" id="{18D91C2B-BDB9-49BE-9C44-E0CFE597A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146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D5A1-C85E-4B4D-830F-2208605E60F5}"/>
              </a:ext>
            </a:extLst>
          </p:cNvPr>
          <p:cNvSpPr>
            <a:spLocks noGrp="1"/>
          </p:cNvSpPr>
          <p:nvPr>
            <p:ph type="title"/>
          </p:nvPr>
        </p:nvSpPr>
        <p:spPr/>
        <p:txBody>
          <a:bodyPr/>
          <a:lstStyle/>
          <a:p>
            <a:r>
              <a:rPr lang="en-GB" dirty="0"/>
              <a:t>Simulating A Battle</a:t>
            </a:r>
          </a:p>
        </p:txBody>
      </p:sp>
      <p:sp>
        <p:nvSpPr>
          <p:cNvPr id="4" name="Rounded Rectangle 3">
            <a:extLst>
              <a:ext uri="{FF2B5EF4-FFF2-40B4-BE49-F238E27FC236}">
                <a16:creationId xmlns:a16="http://schemas.microsoft.com/office/drawing/2014/main" id="{36DD922A-94F4-BC41-881F-759954D4F3DB}"/>
              </a:ext>
            </a:extLst>
          </p:cNvPr>
          <p:cNvSpPr/>
          <p:nvPr/>
        </p:nvSpPr>
        <p:spPr>
          <a:xfrm>
            <a:off x="671184" y="3034041"/>
            <a:ext cx="2554014" cy="106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of a soldier</a:t>
            </a:r>
          </a:p>
        </p:txBody>
      </p:sp>
      <p:cxnSp>
        <p:nvCxnSpPr>
          <p:cNvPr id="6" name="Straight Arrow Connector 5">
            <a:extLst>
              <a:ext uri="{FF2B5EF4-FFF2-40B4-BE49-F238E27FC236}">
                <a16:creationId xmlns:a16="http://schemas.microsoft.com/office/drawing/2014/main" id="{FC56E3CE-89D6-2843-B182-23CA7BEAF1E9}"/>
              </a:ext>
            </a:extLst>
          </p:cNvPr>
          <p:cNvCxnSpPr>
            <a:stCxn id="4" idx="3"/>
          </p:cNvCxnSpPr>
          <p:nvPr/>
        </p:nvCxnSpPr>
        <p:spPr>
          <a:xfrm>
            <a:off x="3225198" y="3564814"/>
            <a:ext cx="1608083" cy="5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id="{10D19A24-D74A-F54F-BD78-8A3A5B92A2E8}"/>
              </a:ext>
            </a:extLst>
          </p:cNvPr>
          <p:cNvSpPr/>
          <p:nvPr/>
        </p:nvSpPr>
        <p:spPr>
          <a:xfrm>
            <a:off x="4818993" y="3034041"/>
            <a:ext cx="2554014" cy="106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of a fight</a:t>
            </a:r>
          </a:p>
        </p:txBody>
      </p:sp>
      <p:cxnSp>
        <p:nvCxnSpPr>
          <p:cNvPr id="9" name="Straight Arrow Connector 8">
            <a:extLst>
              <a:ext uri="{FF2B5EF4-FFF2-40B4-BE49-F238E27FC236}">
                <a16:creationId xmlns:a16="http://schemas.microsoft.com/office/drawing/2014/main" id="{11225452-C2C5-8E42-A258-D7BCA95AAB62}"/>
              </a:ext>
            </a:extLst>
          </p:cNvPr>
          <p:cNvCxnSpPr>
            <a:cxnSpLocks/>
            <a:stCxn id="7" idx="3"/>
          </p:cNvCxnSpPr>
          <p:nvPr/>
        </p:nvCxnSpPr>
        <p:spPr>
          <a:xfrm>
            <a:off x="7373007" y="3564814"/>
            <a:ext cx="12843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1F9F8E3F-A6AD-B144-BA81-D103A08E8B5E}"/>
              </a:ext>
            </a:extLst>
          </p:cNvPr>
          <p:cNvSpPr/>
          <p:nvPr/>
        </p:nvSpPr>
        <p:spPr>
          <a:xfrm>
            <a:off x="8742718" y="3034040"/>
            <a:ext cx="2554014" cy="10615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Model of a battle</a:t>
            </a:r>
          </a:p>
        </p:txBody>
      </p:sp>
    </p:spTree>
    <p:extLst>
      <p:ext uri="{BB962C8B-B14F-4D97-AF65-F5344CB8AC3E}">
        <p14:creationId xmlns:p14="http://schemas.microsoft.com/office/powerpoint/2010/main" val="1472734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1214-A5B8-A54A-9FC3-E1A2CCE437D7}"/>
              </a:ext>
            </a:extLst>
          </p:cNvPr>
          <p:cNvSpPr>
            <a:spLocks noGrp="1"/>
          </p:cNvSpPr>
          <p:nvPr>
            <p:ph type="title"/>
          </p:nvPr>
        </p:nvSpPr>
        <p:spPr/>
        <p:txBody>
          <a:bodyPr/>
          <a:lstStyle/>
          <a:p>
            <a:r>
              <a:rPr lang="en-GB" dirty="0"/>
              <a:t>Model of a  soldier </a:t>
            </a:r>
          </a:p>
        </p:txBody>
      </p:sp>
      <p:sp>
        <p:nvSpPr>
          <p:cNvPr id="5" name="Rounded Rectangle 4">
            <a:extLst>
              <a:ext uri="{FF2B5EF4-FFF2-40B4-BE49-F238E27FC236}">
                <a16:creationId xmlns:a16="http://schemas.microsoft.com/office/drawing/2014/main" id="{3AD139D3-F6ED-2340-9BBF-F1DEFB2C5297}"/>
              </a:ext>
            </a:extLst>
          </p:cNvPr>
          <p:cNvSpPr/>
          <p:nvPr/>
        </p:nvSpPr>
        <p:spPr>
          <a:xfrm>
            <a:off x="700635" y="2099692"/>
            <a:ext cx="4514850" cy="383621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u="sng" dirty="0"/>
              <a:t>ATTRIBUTES:</a:t>
            </a:r>
          </a:p>
          <a:p>
            <a:pPr marL="285750" indent="-285750">
              <a:buFont typeface="Arial" panose="020B0604020202020204" pitchFamily="34" charset="0"/>
              <a:buChar char="•"/>
            </a:pPr>
            <a:r>
              <a:rPr lang="en-GB" sz="2400" dirty="0"/>
              <a:t>Health</a:t>
            </a:r>
          </a:p>
          <a:p>
            <a:pPr marL="285750" indent="-285750">
              <a:buFont typeface="Arial" panose="020B0604020202020204" pitchFamily="34" charset="0"/>
              <a:buChar char="•"/>
            </a:pPr>
            <a:r>
              <a:rPr lang="en-GB" sz="2400" dirty="0"/>
              <a:t>Speed</a:t>
            </a:r>
          </a:p>
          <a:p>
            <a:pPr marL="285750" indent="-285750">
              <a:buFont typeface="Arial" panose="020B0604020202020204" pitchFamily="34" charset="0"/>
              <a:buChar char="•"/>
            </a:pPr>
            <a:r>
              <a:rPr lang="en-GB" sz="2400" dirty="0"/>
              <a:t>Weapon type </a:t>
            </a:r>
          </a:p>
          <a:p>
            <a:r>
              <a:rPr lang="en-GB" sz="2400" dirty="0"/>
              <a:t>    (ranged or melee)</a:t>
            </a:r>
          </a:p>
          <a:p>
            <a:pPr marL="285750" indent="-285750">
              <a:buFont typeface="Arial" panose="020B0604020202020204" pitchFamily="34" charset="0"/>
              <a:buChar char="•"/>
            </a:pPr>
            <a:r>
              <a:rPr lang="en-GB" sz="2400" dirty="0"/>
              <a:t>Range</a:t>
            </a:r>
          </a:p>
          <a:p>
            <a:pPr marL="285750" indent="-285750">
              <a:buFont typeface="Arial" panose="020B0604020202020204" pitchFamily="34" charset="0"/>
              <a:buChar char="•"/>
            </a:pPr>
            <a:r>
              <a:rPr lang="en-GB" sz="2400" dirty="0"/>
              <a:t>Moral</a:t>
            </a:r>
          </a:p>
          <a:p>
            <a:pPr marL="285750" indent="-285750">
              <a:buFont typeface="Arial" panose="020B0604020202020204" pitchFamily="34" charset="0"/>
              <a:buChar char="•"/>
            </a:pPr>
            <a:endParaRPr lang="en-GB" sz="2400" dirty="0"/>
          </a:p>
        </p:txBody>
      </p:sp>
      <p:sp>
        <p:nvSpPr>
          <p:cNvPr id="9" name="Rounded Rectangle 8">
            <a:extLst>
              <a:ext uri="{FF2B5EF4-FFF2-40B4-BE49-F238E27FC236}">
                <a16:creationId xmlns:a16="http://schemas.microsoft.com/office/drawing/2014/main" id="{1E29A284-5053-A64B-8B12-297FBB78ABB8}"/>
              </a:ext>
            </a:extLst>
          </p:cNvPr>
          <p:cNvSpPr/>
          <p:nvPr/>
        </p:nvSpPr>
        <p:spPr>
          <a:xfrm>
            <a:off x="6877050" y="2196409"/>
            <a:ext cx="4514850" cy="3836212"/>
          </a:xfrm>
          <a:prstGeom prst="round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u="sng" dirty="0"/>
              <a:t>ACTIONS</a:t>
            </a:r>
          </a:p>
          <a:p>
            <a:pPr marL="285750" indent="-285750">
              <a:buFont typeface="Arial" panose="020B0604020202020204" pitchFamily="34" charset="0"/>
              <a:buChar char="•"/>
            </a:pPr>
            <a:r>
              <a:rPr lang="en-GB" sz="2400" dirty="0"/>
              <a:t>Move closer to enemy</a:t>
            </a:r>
          </a:p>
          <a:p>
            <a:pPr marL="285750" indent="-285750">
              <a:buFont typeface="Arial" panose="020B0604020202020204" pitchFamily="34" charset="0"/>
              <a:buChar char="•"/>
            </a:pPr>
            <a:r>
              <a:rPr lang="en-GB" sz="2400" dirty="0"/>
              <a:t>Hit enemy</a:t>
            </a:r>
          </a:p>
          <a:p>
            <a:pPr marL="342900" indent="-342900">
              <a:buFont typeface="Arial" panose="020B0604020202020204" pitchFamily="34" charset="0"/>
              <a:buChar char="•"/>
            </a:pPr>
            <a:r>
              <a:rPr lang="en-GB" sz="2400" strike="sngStrike" dirty="0"/>
              <a:t>Run away </a:t>
            </a:r>
          </a:p>
        </p:txBody>
      </p:sp>
    </p:spTree>
    <p:extLst>
      <p:ext uri="{BB962C8B-B14F-4D97-AF65-F5344CB8AC3E}">
        <p14:creationId xmlns:p14="http://schemas.microsoft.com/office/powerpoint/2010/main" val="279254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04DB-AA70-0A43-A422-39A0883E680C}"/>
              </a:ext>
            </a:extLst>
          </p:cNvPr>
          <p:cNvSpPr>
            <a:spLocks noGrp="1"/>
          </p:cNvSpPr>
          <p:nvPr>
            <p:ph type="title"/>
          </p:nvPr>
        </p:nvSpPr>
        <p:spPr/>
        <p:txBody>
          <a:bodyPr/>
          <a:lstStyle/>
          <a:p>
            <a:r>
              <a:rPr lang="en-GB" dirty="0"/>
              <a:t>Process of fighting</a:t>
            </a:r>
          </a:p>
        </p:txBody>
      </p:sp>
      <p:sp>
        <p:nvSpPr>
          <p:cNvPr id="17" name="Oval 16">
            <a:extLst>
              <a:ext uri="{FF2B5EF4-FFF2-40B4-BE49-F238E27FC236}">
                <a16:creationId xmlns:a16="http://schemas.microsoft.com/office/drawing/2014/main" id="{D440FEEC-6017-D941-96B7-805FD6EC3B23}"/>
              </a:ext>
            </a:extLst>
          </p:cNvPr>
          <p:cNvSpPr/>
          <p:nvPr/>
        </p:nvSpPr>
        <p:spPr>
          <a:xfrm>
            <a:off x="7996697" y="2472536"/>
            <a:ext cx="1371031" cy="1371031"/>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HIT</a:t>
            </a:r>
          </a:p>
        </p:txBody>
      </p:sp>
      <p:sp>
        <p:nvSpPr>
          <p:cNvPr id="18" name="Oval 17">
            <a:extLst>
              <a:ext uri="{FF2B5EF4-FFF2-40B4-BE49-F238E27FC236}">
                <a16:creationId xmlns:a16="http://schemas.microsoft.com/office/drawing/2014/main" id="{8FF2A230-A2D9-874B-B305-2F8CA831714B}"/>
              </a:ext>
            </a:extLst>
          </p:cNvPr>
          <p:cNvSpPr/>
          <p:nvPr/>
        </p:nvSpPr>
        <p:spPr>
          <a:xfrm>
            <a:off x="3052774" y="2476638"/>
            <a:ext cx="1402009" cy="1402009"/>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MOVE</a:t>
            </a:r>
          </a:p>
        </p:txBody>
      </p:sp>
      <p:cxnSp>
        <p:nvCxnSpPr>
          <p:cNvPr id="26" name="Straight Arrow Connector 25">
            <a:extLst>
              <a:ext uri="{FF2B5EF4-FFF2-40B4-BE49-F238E27FC236}">
                <a16:creationId xmlns:a16="http://schemas.microsoft.com/office/drawing/2014/main" id="{B718FB52-B920-814C-B2C0-2EC71F47F9F9}"/>
              </a:ext>
            </a:extLst>
          </p:cNvPr>
          <p:cNvCxnSpPr>
            <a:cxnSpLocks/>
            <a:stCxn id="18" idx="6"/>
            <a:endCxn id="17" idx="2"/>
          </p:cNvCxnSpPr>
          <p:nvPr/>
        </p:nvCxnSpPr>
        <p:spPr>
          <a:xfrm flipV="1">
            <a:off x="4454783" y="3158052"/>
            <a:ext cx="3541914" cy="19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D033C23-E259-3A42-A555-B1567D4ED67A}"/>
              </a:ext>
            </a:extLst>
          </p:cNvPr>
          <p:cNvSpPr txBox="1"/>
          <p:nvPr/>
        </p:nvSpPr>
        <p:spPr>
          <a:xfrm>
            <a:off x="4928794" y="2753720"/>
            <a:ext cx="1733550" cy="371475"/>
          </a:xfrm>
          <a:prstGeom prst="rect">
            <a:avLst/>
          </a:prstGeom>
          <a:noFill/>
        </p:spPr>
        <p:txBody>
          <a:bodyPr wrap="square" rtlCol="0">
            <a:spAutoFit/>
          </a:bodyPr>
          <a:lstStyle/>
          <a:p>
            <a:r>
              <a:rPr lang="en-GB" dirty="0"/>
              <a:t>Once in range</a:t>
            </a:r>
          </a:p>
        </p:txBody>
      </p:sp>
      <p:sp>
        <p:nvSpPr>
          <p:cNvPr id="32" name="TextBox 31">
            <a:extLst>
              <a:ext uri="{FF2B5EF4-FFF2-40B4-BE49-F238E27FC236}">
                <a16:creationId xmlns:a16="http://schemas.microsoft.com/office/drawing/2014/main" id="{36EBE621-9542-5949-96BD-AE64F3D4EE84}"/>
              </a:ext>
            </a:extLst>
          </p:cNvPr>
          <p:cNvSpPr txBox="1"/>
          <p:nvPr/>
        </p:nvSpPr>
        <p:spPr>
          <a:xfrm>
            <a:off x="9685676" y="2293126"/>
            <a:ext cx="1805689" cy="646331"/>
          </a:xfrm>
          <a:prstGeom prst="rect">
            <a:avLst/>
          </a:prstGeom>
          <a:noFill/>
        </p:spPr>
        <p:txBody>
          <a:bodyPr wrap="square" rtlCol="0">
            <a:spAutoFit/>
          </a:bodyPr>
          <a:lstStyle/>
          <a:p>
            <a:r>
              <a:rPr lang="en-GB" dirty="0"/>
              <a:t>Win and find next enemy</a:t>
            </a:r>
          </a:p>
        </p:txBody>
      </p:sp>
      <p:cxnSp>
        <p:nvCxnSpPr>
          <p:cNvPr id="49" name="Elbow Connector 48">
            <a:extLst>
              <a:ext uri="{FF2B5EF4-FFF2-40B4-BE49-F238E27FC236}">
                <a16:creationId xmlns:a16="http://schemas.microsoft.com/office/drawing/2014/main" id="{40AD7954-50D1-9844-A59E-732F42229CED}"/>
              </a:ext>
            </a:extLst>
          </p:cNvPr>
          <p:cNvCxnSpPr>
            <a:cxnSpLocks/>
            <a:stCxn id="17" idx="6"/>
            <a:endCxn id="18" idx="0"/>
          </p:cNvCxnSpPr>
          <p:nvPr/>
        </p:nvCxnSpPr>
        <p:spPr>
          <a:xfrm flipH="1" flipV="1">
            <a:off x="3753779" y="2476638"/>
            <a:ext cx="5613949" cy="681414"/>
          </a:xfrm>
          <a:prstGeom prst="bentConnector4">
            <a:avLst>
              <a:gd name="adj1" fmla="val -4072"/>
              <a:gd name="adj2" fmla="val 1341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C6B84EA7-2C3E-EB4B-AB54-FC78CCC5D531}"/>
              </a:ext>
            </a:extLst>
          </p:cNvPr>
          <p:cNvCxnSpPr>
            <a:cxnSpLocks/>
            <a:stCxn id="17" idx="4"/>
            <a:endCxn id="56" idx="0"/>
          </p:cNvCxnSpPr>
          <p:nvPr/>
        </p:nvCxnSpPr>
        <p:spPr>
          <a:xfrm flipH="1">
            <a:off x="7411714" y="3843567"/>
            <a:ext cx="1270499" cy="7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A78DA3AF-EF61-144E-9F3F-7D5F93C992B2}"/>
              </a:ext>
            </a:extLst>
          </p:cNvPr>
          <p:cNvSpPr/>
          <p:nvPr/>
        </p:nvSpPr>
        <p:spPr>
          <a:xfrm>
            <a:off x="6726198" y="4564875"/>
            <a:ext cx="1371031" cy="1371031"/>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DIE</a:t>
            </a:r>
          </a:p>
        </p:txBody>
      </p:sp>
      <p:sp>
        <p:nvSpPr>
          <p:cNvPr id="58" name="TextBox 57">
            <a:extLst>
              <a:ext uri="{FF2B5EF4-FFF2-40B4-BE49-F238E27FC236}">
                <a16:creationId xmlns:a16="http://schemas.microsoft.com/office/drawing/2014/main" id="{62DF63C9-C904-1E4A-9580-B30429D82701}"/>
              </a:ext>
            </a:extLst>
          </p:cNvPr>
          <p:cNvSpPr txBox="1"/>
          <p:nvPr/>
        </p:nvSpPr>
        <p:spPr>
          <a:xfrm>
            <a:off x="8439987" y="4196120"/>
            <a:ext cx="990258" cy="369332"/>
          </a:xfrm>
          <a:prstGeom prst="rect">
            <a:avLst/>
          </a:prstGeom>
          <a:noFill/>
        </p:spPr>
        <p:txBody>
          <a:bodyPr wrap="square" rtlCol="0">
            <a:spAutoFit/>
          </a:bodyPr>
          <a:lstStyle/>
          <a:p>
            <a:r>
              <a:rPr lang="en-GB" dirty="0"/>
              <a:t>Lose</a:t>
            </a:r>
          </a:p>
        </p:txBody>
      </p:sp>
      <p:cxnSp>
        <p:nvCxnSpPr>
          <p:cNvPr id="59" name="Straight Arrow Connector 58">
            <a:extLst>
              <a:ext uri="{FF2B5EF4-FFF2-40B4-BE49-F238E27FC236}">
                <a16:creationId xmlns:a16="http://schemas.microsoft.com/office/drawing/2014/main" id="{3336C8F3-B4F8-9E42-8100-01560F8DFD98}"/>
              </a:ext>
            </a:extLst>
          </p:cNvPr>
          <p:cNvCxnSpPr>
            <a:cxnSpLocks/>
            <a:stCxn id="17" idx="4"/>
            <a:endCxn id="62" idx="0"/>
          </p:cNvCxnSpPr>
          <p:nvPr/>
        </p:nvCxnSpPr>
        <p:spPr>
          <a:xfrm>
            <a:off x="8682213" y="3843567"/>
            <a:ext cx="1371031" cy="721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27CF9B75-190E-9A47-BBCB-19E2193D6FA6}"/>
              </a:ext>
            </a:extLst>
          </p:cNvPr>
          <p:cNvSpPr/>
          <p:nvPr/>
        </p:nvSpPr>
        <p:spPr>
          <a:xfrm>
            <a:off x="9367728" y="4564875"/>
            <a:ext cx="1371031" cy="1371031"/>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RUN AWAY</a:t>
            </a:r>
          </a:p>
        </p:txBody>
      </p:sp>
      <p:sp>
        <p:nvSpPr>
          <p:cNvPr id="75" name="Oval 74">
            <a:extLst>
              <a:ext uri="{FF2B5EF4-FFF2-40B4-BE49-F238E27FC236}">
                <a16:creationId xmlns:a16="http://schemas.microsoft.com/office/drawing/2014/main" id="{980F7261-7B00-8C4C-9638-3DBFAEC5AFEB}"/>
              </a:ext>
            </a:extLst>
          </p:cNvPr>
          <p:cNvSpPr/>
          <p:nvPr/>
        </p:nvSpPr>
        <p:spPr>
          <a:xfrm>
            <a:off x="615815" y="2472536"/>
            <a:ext cx="1402009" cy="1402009"/>
          </a:xfrm>
          <a:prstGeom prst="ellipse">
            <a:avLst/>
          </a:prstGeom>
          <a:solidFill>
            <a:schemeClr val="tx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JOIN</a:t>
            </a:r>
          </a:p>
        </p:txBody>
      </p:sp>
      <p:cxnSp>
        <p:nvCxnSpPr>
          <p:cNvPr id="76" name="Straight Arrow Connector 75">
            <a:extLst>
              <a:ext uri="{FF2B5EF4-FFF2-40B4-BE49-F238E27FC236}">
                <a16:creationId xmlns:a16="http://schemas.microsoft.com/office/drawing/2014/main" id="{1284D3ED-424E-CF43-B083-384648DF7247}"/>
              </a:ext>
            </a:extLst>
          </p:cNvPr>
          <p:cNvCxnSpPr>
            <a:cxnSpLocks/>
            <a:stCxn id="75" idx="6"/>
            <a:endCxn id="18" idx="2"/>
          </p:cNvCxnSpPr>
          <p:nvPr/>
        </p:nvCxnSpPr>
        <p:spPr>
          <a:xfrm>
            <a:off x="2017824" y="3173541"/>
            <a:ext cx="1034950" cy="4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FB4F45A-6A73-C14F-B5B5-D6D7C45692F5}"/>
              </a:ext>
            </a:extLst>
          </p:cNvPr>
          <p:cNvSpPr txBox="1"/>
          <p:nvPr/>
        </p:nvSpPr>
        <p:spPr>
          <a:xfrm>
            <a:off x="133504" y="4992952"/>
            <a:ext cx="6528840" cy="1200329"/>
          </a:xfrm>
          <a:prstGeom prst="rect">
            <a:avLst/>
          </a:prstGeom>
          <a:noFill/>
        </p:spPr>
        <p:txBody>
          <a:bodyPr wrap="square" rtlCol="0">
            <a:spAutoFit/>
          </a:bodyPr>
          <a:lstStyle/>
          <a:p>
            <a:r>
              <a:rPr lang="en-GB" sz="2400" dirty="0"/>
              <a:t>Once a soldier has hit or moved closer to another soldier, or dies, the process ends and the next soldier completes their process.</a:t>
            </a:r>
          </a:p>
        </p:txBody>
      </p:sp>
    </p:spTree>
    <p:extLst>
      <p:ext uri="{BB962C8B-B14F-4D97-AF65-F5344CB8AC3E}">
        <p14:creationId xmlns:p14="http://schemas.microsoft.com/office/powerpoint/2010/main" val="12281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A271-5803-C646-8445-AB9D8101A34E}"/>
              </a:ext>
            </a:extLst>
          </p:cNvPr>
          <p:cNvSpPr>
            <a:spLocks noGrp="1"/>
          </p:cNvSpPr>
          <p:nvPr>
            <p:ph type="title"/>
          </p:nvPr>
        </p:nvSpPr>
        <p:spPr/>
        <p:txBody>
          <a:bodyPr/>
          <a:lstStyle/>
          <a:p>
            <a:r>
              <a:rPr lang="en-GB" dirty="0"/>
              <a:t>simulated fights</a:t>
            </a:r>
          </a:p>
        </p:txBody>
      </p:sp>
      <p:pic>
        <p:nvPicPr>
          <p:cNvPr id="40" name="Screen Recording 2020-11-12 at 12.49.13.mov" descr="Screen Recording 2020-11-12 at 12.49.13.mov">
            <a:hlinkClick r:id="" action="ppaction://media"/>
            <a:extLst>
              <a:ext uri="{FF2B5EF4-FFF2-40B4-BE49-F238E27FC236}">
                <a16:creationId xmlns:a16="http://schemas.microsoft.com/office/drawing/2014/main" id="{C5474E74-FCAD-9B4E-A0FA-9272C32A9F63}"/>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6913" b="34119"/>
          <a:stretch/>
        </p:blipFill>
        <p:spPr>
          <a:xfrm>
            <a:off x="2195512" y="1827350"/>
            <a:ext cx="7800975" cy="4123794"/>
          </a:xfrm>
          <a:prstGeom prst="rect">
            <a:avLst/>
          </a:prstGeom>
        </p:spPr>
      </p:pic>
      <p:sp>
        <p:nvSpPr>
          <p:cNvPr id="41" name="TextBox 40">
            <a:extLst>
              <a:ext uri="{FF2B5EF4-FFF2-40B4-BE49-F238E27FC236}">
                <a16:creationId xmlns:a16="http://schemas.microsoft.com/office/drawing/2014/main" id="{9368DEAA-7C8B-F144-AE77-93AEDBDB58B5}"/>
              </a:ext>
            </a:extLst>
          </p:cNvPr>
          <p:cNvSpPr txBox="1"/>
          <p:nvPr/>
        </p:nvSpPr>
        <p:spPr>
          <a:xfrm>
            <a:off x="2195512" y="6200775"/>
            <a:ext cx="7905751" cy="369332"/>
          </a:xfrm>
          <a:prstGeom prst="rect">
            <a:avLst/>
          </a:prstGeom>
          <a:noFill/>
        </p:spPr>
        <p:txBody>
          <a:bodyPr wrap="square" rtlCol="0">
            <a:spAutoFit/>
          </a:bodyPr>
          <a:lstStyle/>
          <a:p>
            <a:r>
              <a:rPr lang="en-GB" dirty="0"/>
              <a:t>*In these engagements, the soldiers do not have the ability to run away*</a:t>
            </a:r>
          </a:p>
        </p:txBody>
      </p:sp>
    </p:spTree>
    <p:extLst>
      <p:ext uri="{BB962C8B-B14F-4D97-AF65-F5344CB8AC3E}">
        <p14:creationId xmlns:p14="http://schemas.microsoft.com/office/powerpoint/2010/main" val="298145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94" fill="hold"/>
                                        <p:tgtEl>
                                          <p:spTgt spid="4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0"/>
                </p:tgtEl>
              </p:cMediaNode>
            </p:video>
            <p:seq concurrent="1" nextAc="seek">
              <p:cTn id="8" restart="whenNotActive" fill="hold" evtFilter="cancelBubble" nodeType="interactiveSeq">
                <p:stCondLst>
                  <p:cond evt="onClick" delay="0">
                    <p:tgtEl>
                      <p:spTgt spid="4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0"/>
                                        </p:tgtEl>
                                      </p:cBhvr>
                                    </p:cmd>
                                  </p:childTnLst>
                                </p:cTn>
                              </p:par>
                            </p:childTnLst>
                          </p:cTn>
                        </p:par>
                      </p:childTnLst>
                    </p:cTn>
                  </p:par>
                </p:childTnLst>
              </p:cTn>
              <p:nextCondLst>
                <p:cond evt="onClick" delay="0">
                  <p:tgtEl>
                    <p:spTgt spid="4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64BBC-B4C1-1841-B89D-73C3D83E19C1}"/>
              </a:ext>
            </a:extLst>
          </p:cNvPr>
          <p:cNvSpPr>
            <a:spLocks noGrp="1"/>
          </p:cNvSpPr>
          <p:nvPr>
            <p:ph type="title"/>
          </p:nvPr>
        </p:nvSpPr>
        <p:spPr/>
        <p:txBody>
          <a:bodyPr/>
          <a:lstStyle/>
          <a:p>
            <a:r>
              <a:rPr lang="en-GB" dirty="0"/>
              <a:t>Basically red wins</a:t>
            </a:r>
          </a:p>
        </p:txBody>
      </p:sp>
      <p:graphicFrame>
        <p:nvGraphicFramePr>
          <p:cNvPr id="7" name="Content Placeholder 6">
            <a:extLst>
              <a:ext uri="{FF2B5EF4-FFF2-40B4-BE49-F238E27FC236}">
                <a16:creationId xmlns:a16="http://schemas.microsoft.com/office/drawing/2014/main" id="{D43893C2-86C3-084D-AB11-56B77D4CF653}"/>
              </a:ext>
            </a:extLst>
          </p:cNvPr>
          <p:cNvGraphicFramePr>
            <a:graphicFrameLocks noGrp="1"/>
          </p:cNvGraphicFramePr>
          <p:nvPr>
            <p:ph idx="1"/>
            <p:extLst>
              <p:ext uri="{D42A27DB-BD31-4B8C-83A1-F6EECF244321}">
                <p14:modId xmlns:p14="http://schemas.microsoft.com/office/powerpoint/2010/main" val="3044213122"/>
              </p:ext>
            </p:extLst>
          </p:nvPr>
        </p:nvGraphicFramePr>
        <p:xfrm>
          <a:off x="7543800" y="1853743"/>
          <a:ext cx="3848100" cy="36369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8">
            <a:extLst>
              <a:ext uri="{FF2B5EF4-FFF2-40B4-BE49-F238E27FC236}">
                <a16:creationId xmlns:a16="http://schemas.microsoft.com/office/drawing/2014/main" id="{4F6EF465-BEEE-BD49-8BF9-300ADA91F98F}"/>
              </a:ext>
            </a:extLst>
          </p:cNvPr>
          <p:cNvGraphicFramePr>
            <a:graphicFrameLocks noGrp="1"/>
          </p:cNvGraphicFramePr>
          <p:nvPr>
            <p:extLst>
              <p:ext uri="{D42A27DB-BD31-4B8C-83A1-F6EECF244321}">
                <p14:modId xmlns:p14="http://schemas.microsoft.com/office/powerpoint/2010/main" val="3472284933"/>
              </p:ext>
            </p:extLst>
          </p:nvPr>
        </p:nvGraphicFramePr>
        <p:xfrm>
          <a:off x="1071880" y="2495672"/>
          <a:ext cx="6228080" cy="2353106"/>
        </p:xfrm>
        <a:graphic>
          <a:graphicData uri="http://schemas.openxmlformats.org/drawingml/2006/table">
            <a:tbl>
              <a:tblPr firstRow="1" bandRow="1">
                <a:tableStyleId>{93296810-A885-4BE3-A3E7-6D5BEEA58F35}</a:tableStyleId>
              </a:tblPr>
              <a:tblGrid>
                <a:gridCol w="3114040">
                  <a:extLst>
                    <a:ext uri="{9D8B030D-6E8A-4147-A177-3AD203B41FA5}">
                      <a16:colId xmlns:a16="http://schemas.microsoft.com/office/drawing/2014/main" val="1879276521"/>
                    </a:ext>
                  </a:extLst>
                </a:gridCol>
                <a:gridCol w="3114040">
                  <a:extLst>
                    <a:ext uri="{9D8B030D-6E8A-4147-A177-3AD203B41FA5}">
                      <a16:colId xmlns:a16="http://schemas.microsoft.com/office/drawing/2014/main" val="65453764"/>
                    </a:ext>
                  </a:extLst>
                </a:gridCol>
              </a:tblGrid>
              <a:tr h="491368">
                <a:tc>
                  <a:txBody>
                    <a:bodyPr/>
                    <a:lstStyle/>
                    <a:p>
                      <a:r>
                        <a:rPr lang="en-GB" dirty="0"/>
                        <a:t>TEAM</a:t>
                      </a:r>
                    </a:p>
                  </a:txBody>
                  <a:tcPr/>
                </a:tc>
                <a:tc>
                  <a:txBody>
                    <a:bodyPr/>
                    <a:lstStyle/>
                    <a:p>
                      <a:r>
                        <a:rPr lang="en-GB" dirty="0"/>
                        <a:t>WINS</a:t>
                      </a:r>
                    </a:p>
                  </a:txBody>
                  <a:tcPr/>
                </a:tc>
                <a:extLst>
                  <a:ext uri="{0D108BD9-81ED-4DB2-BD59-A6C34878D82A}">
                    <a16:rowId xmlns:a16="http://schemas.microsoft.com/office/drawing/2014/main" val="4090300185"/>
                  </a:ext>
                </a:extLst>
              </a:tr>
              <a:tr h="930869">
                <a:tc>
                  <a:txBody>
                    <a:bodyPr/>
                    <a:lstStyle/>
                    <a:p>
                      <a:r>
                        <a:rPr lang="en-GB" dirty="0"/>
                        <a:t>RED</a:t>
                      </a:r>
                    </a:p>
                  </a:txBody>
                  <a:tcPr/>
                </a:tc>
                <a:tc>
                  <a:txBody>
                    <a:bodyPr/>
                    <a:lstStyle/>
                    <a:p>
                      <a:r>
                        <a:rPr lang="en-GB" dirty="0"/>
                        <a:t>50</a:t>
                      </a:r>
                    </a:p>
                  </a:txBody>
                  <a:tcPr/>
                </a:tc>
                <a:extLst>
                  <a:ext uri="{0D108BD9-81ED-4DB2-BD59-A6C34878D82A}">
                    <a16:rowId xmlns:a16="http://schemas.microsoft.com/office/drawing/2014/main" val="3579206835"/>
                  </a:ext>
                </a:extLst>
              </a:tr>
              <a:tr h="930869">
                <a:tc>
                  <a:txBody>
                    <a:bodyPr/>
                    <a:lstStyle/>
                    <a:p>
                      <a:r>
                        <a:rPr lang="en-GB" dirty="0"/>
                        <a:t>BLUE</a:t>
                      </a:r>
                    </a:p>
                  </a:txBody>
                  <a:tcPr/>
                </a:tc>
                <a:tc>
                  <a:txBody>
                    <a:bodyPr/>
                    <a:lstStyle/>
                    <a:p>
                      <a:r>
                        <a:rPr lang="en-GB" dirty="0"/>
                        <a:t>0</a:t>
                      </a:r>
                    </a:p>
                  </a:txBody>
                  <a:tcPr/>
                </a:tc>
                <a:extLst>
                  <a:ext uri="{0D108BD9-81ED-4DB2-BD59-A6C34878D82A}">
                    <a16:rowId xmlns:a16="http://schemas.microsoft.com/office/drawing/2014/main" val="1931829726"/>
                  </a:ext>
                </a:extLst>
              </a:tr>
            </a:tbl>
          </a:graphicData>
        </a:graphic>
      </p:graphicFrame>
    </p:spTree>
    <p:extLst>
      <p:ext uri="{BB962C8B-B14F-4D97-AF65-F5344CB8AC3E}">
        <p14:creationId xmlns:p14="http://schemas.microsoft.com/office/powerpoint/2010/main" val="272375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A271-5803-C646-8445-AB9D8101A34E}"/>
              </a:ext>
            </a:extLst>
          </p:cNvPr>
          <p:cNvSpPr>
            <a:spLocks noGrp="1"/>
          </p:cNvSpPr>
          <p:nvPr>
            <p:ph type="title"/>
          </p:nvPr>
        </p:nvSpPr>
        <p:spPr/>
        <p:txBody>
          <a:bodyPr/>
          <a:lstStyle/>
          <a:p>
            <a:r>
              <a:rPr lang="en-GB" dirty="0"/>
              <a:t>Why does red always win?</a:t>
            </a:r>
          </a:p>
        </p:txBody>
      </p:sp>
      <p:sp>
        <p:nvSpPr>
          <p:cNvPr id="3" name="Rectangle 2">
            <a:extLst>
              <a:ext uri="{FF2B5EF4-FFF2-40B4-BE49-F238E27FC236}">
                <a16:creationId xmlns:a16="http://schemas.microsoft.com/office/drawing/2014/main" id="{2C3E4328-6EC6-944A-9528-4DAA380245F7}"/>
              </a:ext>
            </a:extLst>
          </p:cNvPr>
          <p:cNvSpPr/>
          <p:nvPr/>
        </p:nvSpPr>
        <p:spPr>
          <a:xfrm>
            <a:off x="5391699" y="3557588"/>
            <a:ext cx="10715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049AC782-6D69-A64B-924B-14DB8FF7C38C}"/>
              </a:ext>
            </a:extLst>
          </p:cNvPr>
          <p:cNvSpPr/>
          <p:nvPr/>
        </p:nvSpPr>
        <p:spPr>
          <a:xfrm>
            <a:off x="1757911" y="3557588"/>
            <a:ext cx="1071562" cy="1071562"/>
          </a:xfrm>
          <a:prstGeom prst="rect">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a:extLst>
              <a:ext uri="{FF2B5EF4-FFF2-40B4-BE49-F238E27FC236}">
                <a16:creationId xmlns:a16="http://schemas.microsoft.com/office/drawing/2014/main" id="{33CE57E3-1847-0D4E-B504-BD799946E672}"/>
              </a:ext>
            </a:extLst>
          </p:cNvPr>
          <p:cNvSpPr/>
          <p:nvPr/>
        </p:nvSpPr>
        <p:spPr>
          <a:xfrm>
            <a:off x="4334424" y="2497930"/>
            <a:ext cx="3186114" cy="3186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3D44D800-5CE3-A243-8D4C-01EB118D4AD0}"/>
              </a:ext>
            </a:extLst>
          </p:cNvPr>
          <p:cNvSpPr/>
          <p:nvPr/>
        </p:nvSpPr>
        <p:spPr>
          <a:xfrm>
            <a:off x="700635" y="2497930"/>
            <a:ext cx="3186114" cy="3186114"/>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5AF38B0F-F732-8E45-ACAE-DF6AEDCE9CF4}"/>
              </a:ext>
            </a:extLst>
          </p:cNvPr>
          <p:cNvCxnSpPr/>
          <p:nvPr/>
        </p:nvCxnSpPr>
        <p:spPr>
          <a:xfrm>
            <a:off x="3048549" y="4090987"/>
            <a:ext cx="1643063" cy="0"/>
          </a:xfrm>
          <a:prstGeom prst="straightConnector1">
            <a:avLst/>
          </a:prstGeom>
          <a:ln w="63500">
            <a:solidFill>
              <a:srgbClr val="0070C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B961662-447C-2E43-9934-C3587012A44B}"/>
              </a:ext>
            </a:extLst>
          </p:cNvPr>
          <p:cNvSpPr txBox="1"/>
          <p:nvPr/>
        </p:nvSpPr>
        <p:spPr>
          <a:xfrm>
            <a:off x="8258175" y="1771649"/>
            <a:ext cx="3352801" cy="4524315"/>
          </a:xfrm>
          <a:prstGeom prst="rect">
            <a:avLst/>
          </a:prstGeom>
          <a:noFill/>
        </p:spPr>
        <p:txBody>
          <a:bodyPr wrap="square" rtlCol="0">
            <a:spAutoFit/>
          </a:bodyPr>
          <a:lstStyle/>
          <a:p>
            <a:pPr marL="342900" indent="-342900">
              <a:buFont typeface="+mj-lt"/>
              <a:buAutoNum type="arabicPeriod"/>
            </a:pPr>
            <a:r>
              <a:rPr lang="en-GB" dirty="0"/>
              <a:t>Each side goes through their process one by one</a:t>
            </a:r>
          </a:p>
          <a:p>
            <a:pPr marL="342900" indent="-342900">
              <a:buFont typeface="+mj-lt"/>
              <a:buAutoNum type="arabicPeriod"/>
            </a:pPr>
            <a:r>
              <a:rPr lang="en-GB" dirty="0"/>
              <a:t>Blue always goes through process of fighting first </a:t>
            </a:r>
          </a:p>
          <a:p>
            <a:pPr marL="342900" indent="-342900">
              <a:buFont typeface="+mj-lt"/>
              <a:buAutoNum type="arabicPeriod"/>
            </a:pPr>
            <a:r>
              <a:rPr lang="en-GB" dirty="0"/>
              <a:t>Blue cannot hit red so takes a step forward </a:t>
            </a:r>
          </a:p>
          <a:p>
            <a:pPr marL="342900" indent="-342900">
              <a:buFont typeface="+mj-lt"/>
              <a:buAutoNum type="arabicPeriod"/>
            </a:pPr>
            <a:r>
              <a:rPr lang="en-GB" dirty="0"/>
              <a:t>Blues process ends</a:t>
            </a:r>
          </a:p>
          <a:p>
            <a:pPr marL="342900" indent="-342900">
              <a:buFont typeface="+mj-lt"/>
              <a:buAutoNum type="arabicPeriod"/>
            </a:pPr>
            <a:r>
              <a:rPr lang="en-GB" dirty="0"/>
              <a:t>This movement puts him inside the radius of reds attack range</a:t>
            </a:r>
          </a:p>
          <a:p>
            <a:pPr marL="342900" indent="-342900">
              <a:buFont typeface="+mj-lt"/>
              <a:buAutoNum type="arabicPeriod"/>
            </a:pPr>
            <a:r>
              <a:rPr lang="en-GB" dirty="0"/>
              <a:t>Reds process begins</a:t>
            </a:r>
          </a:p>
          <a:p>
            <a:pPr marL="342900" indent="-342900">
              <a:buFont typeface="+mj-lt"/>
              <a:buAutoNum type="arabicPeriod"/>
            </a:pPr>
            <a:r>
              <a:rPr lang="en-GB" dirty="0"/>
              <a:t>Red Hits blue and their process ends</a:t>
            </a:r>
          </a:p>
          <a:p>
            <a:pPr marL="342900" indent="-342900">
              <a:buFont typeface="+mj-lt"/>
              <a:buAutoNum type="arabicPeriod"/>
            </a:pPr>
            <a:r>
              <a:rPr lang="en-GB" dirty="0"/>
              <a:t>The two exchange hits and as red hits first, blue’s health reaches 0 first</a:t>
            </a:r>
          </a:p>
        </p:txBody>
      </p:sp>
    </p:spTree>
    <p:extLst>
      <p:ext uri="{BB962C8B-B14F-4D97-AF65-F5344CB8AC3E}">
        <p14:creationId xmlns:p14="http://schemas.microsoft.com/office/powerpoint/2010/main" val="345948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9C65-8F2A-BC4A-90B9-D74D61738250}"/>
              </a:ext>
            </a:extLst>
          </p:cNvPr>
          <p:cNvSpPr>
            <a:spLocks noGrp="1"/>
          </p:cNvSpPr>
          <p:nvPr>
            <p:ph type="title"/>
          </p:nvPr>
        </p:nvSpPr>
        <p:spPr>
          <a:xfrm>
            <a:off x="700635" y="922096"/>
            <a:ext cx="10691265" cy="720967"/>
          </a:xfrm>
        </p:spPr>
        <p:txBody>
          <a:bodyPr/>
          <a:lstStyle/>
          <a:p>
            <a:r>
              <a:rPr lang="en-GB" dirty="0"/>
              <a:t>Fixing The Problem</a:t>
            </a:r>
          </a:p>
        </p:txBody>
      </p:sp>
      <p:sp>
        <p:nvSpPr>
          <p:cNvPr id="4" name="TextBox 3">
            <a:extLst>
              <a:ext uri="{FF2B5EF4-FFF2-40B4-BE49-F238E27FC236}">
                <a16:creationId xmlns:a16="http://schemas.microsoft.com/office/drawing/2014/main" id="{ED4DCB90-B5EE-1244-AA5B-AC49794702FF}"/>
              </a:ext>
            </a:extLst>
          </p:cNvPr>
          <p:cNvSpPr txBox="1"/>
          <p:nvPr/>
        </p:nvSpPr>
        <p:spPr>
          <a:xfrm>
            <a:off x="700635" y="1757363"/>
            <a:ext cx="10691265" cy="3416320"/>
          </a:xfrm>
          <a:prstGeom prst="rect">
            <a:avLst/>
          </a:prstGeom>
          <a:noFill/>
        </p:spPr>
        <p:txBody>
          <a:bodyPr wrap="square" rtlCol="0">
            <a:spAutoFit/>
          </a:bodyPr>
          <a:lstStyle/>
          <a:p>
            <a:r>
              <a:rPr lang="en-GB" dirty="0"/>
              <a:t>Possible solutions to process problem:</a:t>
            </a:r>
          </a:p>
          <a:p>
            <a:endParaRPr lang="en-GB" dirty="0"/>
          </a:p>
          <a:p>
            <a:pPr marL="285750" indent="-285750">
              <a:buFont typeface="Arial" panose="020B0604020202020204" pitchFamily="34" charset="0"/>
              <a:buChar char="•"/>
            </a:pPr>
            <a:r>
              <a:rPr lang="en-GB" b="1" dirty="0"/>
              <a:t>Ignore it- </a:t>
            </a:r>
            <a:r>
              <a:rPr lang="en-GB" dirty="0"/>
              <a:t>easy</a:t>
            </a:r>
          </a:p>
          <a:p>
            <a:endParaRPr lang="en-GB" dirty="0"/>
          </a:p>
          <a:p>
            <a:pPr marL="285750" indent="-285750">
              <a:buFont typeface="Arial" panose="020B0604020202020204" pitchFamily="34" charset="0"/>
              <a:buChar char="•"/>
            </a:pPr>
            <a:r>
              <a:rPr lang="en-GB" b="1" dirty="0"/>
              <a:t>Randomly set which team goes first- </a:t>
            </a:r>
            <a:r>
              <a:rPr lang="en-GB" dirty="0"/>
              <a:t>Does produce alternate results but just replicates the problem on either side</a:t>
            </a:r>
          </a:p>
          <a:p>
            <a:endParaRPr lang="en-GB" dirty="0"/>
          </a:p>
          <a:p>
            <a:pPr marL="285750" indent="-285750">
              <a:buFont typeface="Arial" panose="020B0604020202020204" pitchFamily="34" charset="0"/>
              <a:buChar char="•"/>
            </a:pPr>
            <a:r>
              <a:rPr lang="en-GB" b="1" dirty="0"/>
              <a:t>Randomise which team goes through their process </a:t>
            </a:r>
            <a:r>
              <a:rPr lang="en-GB" dirty="0"/>
              <a:t>- This will create different results, with each side winning the same type of engagement. But it will create scenarios where on side will be able to go through their process several times before the other side creating a huge bias.</a:t>
            </a:r>
          </a:p>
          <a:p>
            <a:endParaRPr lang="en-GB" dirty="0"/>
          </a:p>
          <a:p>
            <a:pPr marL="285750" indent="-285750">
              <a:buFont typeface="Arial" panose="020B0604020202020204" pitchFamily="34" charset="0"/>
              <a:buChar char="•"/>
            </a:pPr>
            <a:r>
              <a:rPr lang="en-GB" b="1" dirty="0"/>
              <a:t>Randomly pick a Soldier to complete his process </a:t>
            </a:r>
            <a:r>
              <a:rPr lang="en-GB" dirty="0"/>
              <a:t>-  </a:t>
            </a:r>
            <a:endParaRPr lang="en-GB" b="1" dirty="0"/>
          </a:p>
        </p:txBody>
      </p:sp>
    </p:spTree>
    <p:extLst>
      <p:ext uri="{BB962C8B-B14F-4D97-AF65-F5344CB8AC3E}">
        <p14:creationId xmlns:p14="http://schemas.microsoft.com/office/powerpoint/2010/main" val="2706792648"/>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3E3423"/>
      </a:dk2>
      <a:lt2>
        <a:srgbClr val="E2E8E7"/>
      </a:lt2>
      <a:accent1>
        <a:srgbClr val="E72951"/>
      </a:accent1>
      <a:accent2>
        <a:srgbClr val="D53E17"/>
      </a:accent2>
      <a:accent3>
        <a:srgbClr val="D89526"/>
      </a:accent3>
      <a:accent4>
        <a:srgbClr val="A4AA12"/>
      </a:accent4>
      <a:accent5>
        <a:srgbClr val="70B420"/>
      </a:accent5>
      <a:accent6>
        <a:srgbClr val="2ABC14"/>
      </a:accent6>
      <a:hlink>
        <a:srgbClr val="31937E"/>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TotalTime>
  <Words>299</Words>
  <Application>Microsoft Macintosh PowerPoint</Application>
  <PresentationFormat>Widescreen</PresentationFormat>
  <Paragraphs>62</Paragraphs>
  <Slides>10</Slides>
  <Notes>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Calisto MT</vt:lpstr>
      <vt:lpstr>Univers Condensed</vt:lpstr>
      <vt:lpstr>ChronicleVTI</vt:lpstr>
      <vt:lpstr>How to survive a medieval battle</vt:lpstr>
      <vt:lpstr>PowerPoint Presentation</vt:lpstr>
      <vt:lpstr>Simulating A Battle</vt:lpstr>
      <vt:lpstr>Model of a  soldier </vt:lpstr>
      <vt:lpstr>Process of fighting</vt:lpstr>
      <vt:lpstr>simulated fights</vt:lpstr>
      <vt:lpstr>Basically red wins</vt:lpstr>
      <vt:lpstr>Why does red always win?</vt:lpstr>
      <vt:lpstr>Fixing The Problem</vt:lpstr>
      <vt:lpstr>Organised Fights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survive a medieval battle</dc:title>
  <dc:creator>KENAN PALMER</dc:creator>
  <cp:lastModifiedBy>KENAN PALMER</cp:lastModifiedBy>
  <cp:revision>17</cp:revision>
  <dcterms:created xsi:type="dcterms:W3CDTF">2020-11-12T11:26:53Z</dcterms:created>
  <dcterms:modified xsi:type="dcterms:W3CDTF">2020-11-14T13:25:02Z</dcterms:modified>
</cp:coreProperties>
</file>