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6"/>
  </p:notesMasterIdLst>
  <p:handoutMasterIdLst>
    <p:handoutMasterId r:id="rId17"/>
  </p:handoutMasterIdLst>
  <p:sldIdLst>
    <p:sldId id="256" r:id="rId2"/>
    <p:sldId id="257" r:id="rId3"/>
    <p:sldId id="258" r:id="rId4"/>
    <p:sldId id="259" r:id="rId5"/>
    <p:sldId id="269" r:id="rId6"/>
    <p:sldId id="260" r:id="rId7"/>
    <p:sldId id="261" r:id="rId8"/>
    <p:sldId id="262" r:id="rId9"/>
    <p:sldId id="265" r:id="rId10"/>
    <p:sldId id="263" r:id="rId11"/>
    <p:sldId id="264" r:id="rId12"/>
    <p:sldId id="266"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ge de garde" id="{09862542-869C-47D7-867C-7D8E4B898BA3}">
          <p14:sldIdLst>
            <p14:sldId id="256"/>
          </p14:sldIdLst>
        </p14:section>
        <p14:section name="plan de présenatation" id="{480EB80A-8B8F-49E3-B38F-EFE36F6A2D4E}">
          <p14:sldIdLst>
            <p14:sldId id="257"/>
          </p14:sldIdLst>
        </p14:section>
        <p14:section name="la centrale inertielle" id="{7820059D-2D48-42E5-93DB-6FE8C9D537BD}">
          <p14:sldIdLst>
            <p14:sldId id="258"/>
            <p14:sldId id="259"/>
            <p14:sldId id="269"/>
            <p14:sldId id="260"/>
            <p14:sldId id="261"/>
            <p14:sldId id="262"/>
            <p14:sldId id="265"/>
            <p14:sldId id="263"/>
            <p14:sldId id="264"/>
            <p14:sldId id="266"/>
            <p14:sldId id="267"/>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RAD" initials="M" lastIdx="1" clrIdx="0">
    <p:extLst>
      <p:ext uri="{19B8F6BF-5375-455C-9EA6-DF929625EA0E}">
        <p15:presenceInfo xmlns:p15="http://schemas.microsoft.com/office/powerpoint/2012/main" userId="MOUR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E4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AE49C-1FC6-44DB-996B-CEA6E1A0C4EB}" v="5" dt="2020-07-11T11:38:19.26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1" autoAdjust="0"/>
    <p:restoredTop sz="94213" autoAdjust="0"/>
  </p:normalViewPr>
  <p:slideViewPr>
    <p:cSldViewPr snapToGrid="0">
      <p:cViewPr varScale="1">
        <p:scale>
          <a:sx n="66" d="100"/>
          <a:sy n="66" d="100"/>
        </p:scale>
        <p:origin x="234"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ad kerram" userId="c0a3cb71f2dc8729" providerId="Windows Live" clId="Web-{899AE49C-1FC6-44DB-996B-CEA6E1A0C4EB}"/>
    <pc:docChg chg="modSld">
      <pc:chgData name="merad kerram" userId="c0a3cb71f2dc8729" providerId="Windows Live" clId="Web-{899AE49C-1FC6-44DB-996B-CEA6E1A0C4EB}" dt="2020-07-11T11:38:19.269" v="4"/>
      <pc:docMkLst>
        <pc:docMk/>
      </pc:docMkLst>
      <pc:sldChg chg="delSp modSp delAnim">
        <pc:chgData name="merad kerram" userId="c0a3cb71f2dc8729" providerId="Windows Live" clId="Web-{899AE49C-1FC6-44DB-996B-CEA6E1A0C4EB}" dt="2020-07-11T11:38:19.269" v="4"/>
        <pc:sldMkLst>
          <pc:docMk/>
          <pc:sldMk cId="1652601997" sldId="256"/>
        </pc:sldMkLst>
        <pc:spChg chg="del mod">
          <ac:chgData name="merad kerram" userId="c0a3cb71f2dc8729" providerId="Windows Live" clId="Web-{899AE49C-1FC6-44DB-996B-CEA6E1A0C4EB}" dt="2020-07-11T11:38:16.050" v="3"/>
          <ac:spMkLst>
            <pc:docMk/>
            <pc:sldMk cId="1652601997" sldId="256"/>
            <ac:spMk id="9" creationId="{00000000-0000-0000-0000-000000000000}"/>
          </ac:spMkLst>
        </pc:spChg>
        <pc:spChg chg="del">
          <ac:chgData name="merad kerram" userId="c0a3cb71f2dc8729" providerId="Windows Live" clId="Web-{899AE49C-1FC6-44DB-996B-CEA6E1A0C4EB}" dt="2020-07-11T11:38:19.269" v="4"/>
          <ac:spMkLst>
            <pc:docMk/>
            <pc:sldMk cId="1652601997" sldId="256"/>
            <ac:spMk id="1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765C4-E433-4792-9412-D62A2134E109}"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F96F5C86-EB45-4E62-9CBF-6C8E398A12EA}">
      <dgm:prSet/>
      <dgm:spPr/>
      <dgm:t>
        <a:bodyPr/>
        <a:lstStyle/>
        <a:p>
          <a:pPr rtl="0"/>
          <a:r>
            <a:rPr lang="fr-FR"/>
            <a:t>3</a:t>
          </a:r>
        </a:p>
      </dgm:t>
    </dgm:pt>
    <dgm:pt modelId="{5CE069C7-3464-4F82-9BE7-3C898D5FCD41}" type="parTrans" cxnId="{C2F2E094-FA9B-442A-A524-27D96B3799A4}">
      <dgm:prSet/>
      <dgm:spPr/>
      <dgm:t>
        <a:bodyPr/>
        <a:lstStyle/>
        <a:p>
          <a:endParaRPr lang="fr-FR"/>
        </a:p>
      </dgm:t>
    </dgm:pt>
    <dgm:pt modelId="{30F4A8C9-6802-45E0-91BD-1D389C137AC5}" type="sibTrans" cxnId="{C2F2E094-FA9B-442A-A524-27D96B3799A4}">
      <dgm:prSet/>
      <dgm:spPr/>
      <dgm:t>
        <a:bodyPr/>
        <a:lstStyle/>
        <a:p>
          <a:endParaRPr lang="fr-FR"/>
        </a:p>
      </dgm:t>
    </dgm:pt>
    <dgm:pt modelId="{1FFB137D-052A-4AF2-8F18-FF71F833E41C}" type="pres">
      <dgm:prSet presAssocID="{B65765C4-E433-4792-9412-D62A2134E109}" presName="linearFlow" presStyleCnt="0">
        <dgm:presLayoutVars>
          <dgm:dir/>
          <dgm:resizeHandles val="exact"/>
        </dgm:presLayoutVars>
      </dgm:prSet>
      <dgm:spPr/>
    </dgm:pt>
    <dgm:pt modelId="{26C9D928-5849-4DF9-81CC-CF5357C14AC6}" type="pres">
      <dgm:prSet presAssocID="{F96F5C86-EB45-4E62-9CBF-6C8E398A12EA}" presName="composite" presStyleCnt="0"/>
      <dgm:spPr/>
    </dgm:pt>
    <dgm:pt modelId="{CCC0E82E-6D45-4A32-B4F3-F627ECE38A8B}" type="pres">
      <dgm:prSet presAssocID="{F96F5C86-EB45-4E62-9CBF-6C8E398A12EA}" presName="imgShp" presStyleLbl="fgImgPlace1" presStyleIdx="0" presStyleCnt="1"/>
      <dgm:spPr/>
    </dgm:pt>
    <dgm:pt modelId="{512F8684-E583-4318-A0B4-C47FAE3C1549}" type="pres">
      <dgm:prSet presAssocID="{F96F5C86-EB45-4E62-9CBF-6C8E398A12EA}" presName="txShp" presStyleLbl="node1" presStyleIdx="0" presStyleCnt="1">
        <dgm:presLayoutVars>
          <dgm:bulletEnabled val="1"/>
        </dgm:presLayoutVars>
      </dgm:prSet>
      <dgm:spPr/>
    </dgm:pt>
  </dgm:ptLst>
  <dgm:cxnLst>
    <dgm:cxn modelId="{82F49A1F-0244-4030-928C-5FB6A37A0501}" type="presOf" srcId="{F96F5C86-EB45-4E62-9CBF-6C8E398A12EA}" destId="{512F8684-E583-4318-A0B4-C47FAE3C1549}" srcOrd="0" destOrd="0" presId="urn:microsoft.com/office/officeart/2005/8/layout/vList3"/>
    <dgm:cxn modelId="{C2F2E094-FA9B-442A-A524-27D96B3799A4}" srcId="{B65765C4-E433-4792-9412-D62A2134E109}" destId="{F96F5C86-EB45-4E62-9CBF-6C8E398A12EA}" srcOrd="0" destOrd="0" parTransId="{5CE069C7-3464-4F82-9BE7-3C898D5FCD41}" sibTransId="{30F4A8C9-6802-45E0-91BD-1D389C137AC5}"/>
    <dgm:cxn modelId="{CE00B3DC-BC91-4B06-AE6C-94CB94C45C0F}" type="presOf" srcId="{B65765C4-E433-4792-9412-D62A2134E109}" destId="{1FFB137D-052A-4AF2-8F18-FF71F833E41C}" srcOrd="0" destOrd="0" presId="urn:microsoft.com/office/officeart/2005/8/layout/vList3"/>
    <dgm:cxn modelId="{35369B91-CD67-439F-B79B-0B664457014F}" type="presParOf" srcId="{1FFB137D-052A-4AF2-8F18-FF71F833E41C}" destId="{26C9D928-5849-4DF9-81CC-CF5357C14AC6}" srcOrd="0" destOrd="0" presId="urn:microsoft.com/office/officeart/2005/8/layout/vList3"/>
    <dgm:cxn modelId="{33B05985-03B7-420B-81B2-92E33323F14B}" type="presParOf" srcId="{26C9D928-5849-4DF9-81CC-CF5357C14AC6}" destId="{CCC0E82E-6D45-4A32-B4F3-F627ECE38A8B}" srcOrd="0" destOrd="0" presId="urn:microsoft.com/office/officeart/2005/8/layout/vList3"/>
    <dgm:cxn modelId="{5C4B7C68-1C0B-4DAC-B94B-D1893A3DFB7F}" type="presParOf" srcId="{26C9D928-5849-4DF9-81CC-CF5357C14AC6}" destId="{512F8684-E583-4318-A0B4-C47FAE3C154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088D86-F44A-4CB8-972A-C4C86EC78F23}"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B8CCCF9-4F6E-44E4-8328-26ACC8E8F2ED}">
      <dgm:prSet/>
      <dgm:spPr/>
      <dgm:t>
        <a:bodyPr/>
        <a:lstStyle/>
        <a:p>
          <a:pPr rtl="0"/>
          <a:r>
            <a:rPr lang="fr-FR"/>
            <a:t>12</a:t>
          </a:r>
        </a:p>
      </dgm:t>
    </dgm:pt>
    <dgm:pt modelId="{99776626-FABC-49F7-8D9E-0A9D8DF47C91}" type="parTrans" cxnId="{EC7611C1-117C-4878-9D24-5029511AAFB7}">
      <dgm:prSet/>
      <dgm:spPr/>
      <dgm:t>
        <a:bodyPr/>
        <a:lstStyle/>
        <a:p>
          <a:endParaRPr lang="fr-FR"/>
        </a:p>
      </dgm:t>
    </dgm:pt>
    <dgm:pt modelId="{260DB1DF-17AD-404F-B449-55677E09F826}" type="sibTrans" cxnId="{EC7611C1-117C-4878-9D24-5029511AAFB7}">
      <dgm:prSet/>
      <dgm:spPr/>
      <dgm:t>
        <a:bodyPr/>
        <a:lstStyle/>
        <a:p>
          <a:endParaRPr lang="fr-FR"/>
        </a:p>
      </dgm:t>
    </dgm:pt>
    <dgm:pt modelId="{335CE9AF-26A2-4D95-8882-ADBB7C423038}" type="pres">
      <dgm:prSet presAssocID="{F6088D86-F44A-4CB8-972A-C4C86EC78F23}" presName="linearFlow" presStyleCnt="0">
        <dgm:presLayoutVars>
          <dgm:dir/>
          <dgm:resizeHandles val="exact"/>
        </dgm:presLayoutVars>
      </dgm:prSet>
      <dgm:spPr/>
    </dgm:pt>
    <dgm:pt modelId="{85DC3783-9476-4BBB-8D7F-BC7055B6C678}" type="pres">
      <dgm:prSet presAssocID="{0B8CCCF9-4F6E-44E4-8328-26ACC8E8F2ED}" presName="composite" presStyleCnt="0"/>
      <dgm:spPr/>
    </dgm:pt>
    <dgm:pt modelId="{8A42BE36-B129-4423-959F-ACE8A3499919}" type="pres">
      <dgm:prSet presAssocID="{0B8CCCF9-4F6E-44E4-8328-26ACC8E8F2ED}" presName="imgShp" presStyleLbl="fgImgPlace1" presStyleIdx="0" presStyleCnt="1"/>
      <dgm:spPr/>
    </dgm:pt>
    <dgm:pt modelId="{C8A38DE4-1E39-43EB-B18F-3E6377BF934A}" type="pres">
      <dgm:prSet presAssocID="{0B8CCCF9-4F6E-44E4-8328-26ACC8E8F2ED}" presName="txShp" presStyleLbl="node1" presStyleIdx="0" presStyleCnt="1">
        <dgm:presLayoutVars>
          <dgm:bulletEnabled val="1"/>
        </dgm:presLayoutVars>
      </dgm:prSet>
      <dgm:spPr/>
    </dgm:pt>
  </dgm:ptLst>
  <dgm:cxnLst>
    <dgm:cxn modelId="{86F7DF1F-0B5A-4529-928E-FEE6CFF0E0BB}" type="presOf" srcId="{F6088D86-F44A-4CB8-972A-C4C86EC78F23}" destId="{335CE9AF-26A2-4D95-8882-ADBB7C423038}" srcOrd="0" destOrd="0" presId="urn:microsoft.com/office/officeart/2005/8/layout/vList3"/>
    <dgm:cxn modelId="{EC7611C1-117C-4878-9D24-5029511AAFB7}" srcId="{F6088D86-F44A-4CB8-972A-C4C86EC78F23}" destId="{0B8CCCF9-4F6E-44E4-8328-26ACC8E8F2ED}" srcOrd="0" destOrd="0" parTransId="{99776626-FABC-49F7-8D9E-0A9D8DF47C91}" sibTransId="{260DB1DF-17AD-404F-B449-55677E09F826}"/>
    <dgm:cxn modelId="{7875F1E5-EBB8-467F-8195-2D1F670BAAA6}" type="presOf" srcId="{0B8CCCF9-4F6E-44E4-8328-26ACC8E8F2ED}" destId="{C8A38DE4-1E39-43EB-B18F-3E6377BF934A}" srcOrd="0" destOrd="0" presId="urn:microsoft.com/office/officeart/2005/8/layout/vList3"/>
    <dgm:cxn modelId="{0234413A-56E5-40A9-B11A-39B7F806A319}" type="presParOf" srcId="{335CE9AF-26A2-4D95-8882-ADBB7C423038}" destId="{85DC3783-9476-4BBB-8D7F-BC7055B6C678}" srcOrd="0" destOrd="0" presId="urn:microsoft.com/office/officeart/2005/8/layout/vList3"/>
    <dgm:cxn modelId="{46A40734-740C-4658-89ED-A27ECCB23727}" type="presParOf" srcId="{85DC3783-9476-4BBB-8D7F-BC7055B6C678}" destId="{8A42BE36-B129-4423-959F-ACE8A3499919}" srcOrd="0" destOrd="0" presId="urn:microsoft.com/office/officeart/2005/8/layout/vList3"/>
    <dgm:cxn modelId="{D810D02F-60B5-49BC-AFEF-986C93B04AAD}" type="presParOf" srcId="{85DC3783-9476-4BBB-8D7F-BC7055B6C678}" destId="{C8A38DE4-1E39-43EB-B18F-3E6377BF934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01CFE-7EA6-431B-9681-BB6B329B660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3057C00-B55A-495A-8244-DF537D1AE0F5}">
      <dgm:prSet/>
      <dgm:spPr/>
      <dgm:t>
        <a:bodyPr/>
        <a:lstStyle/>
        <a:p>
          <a:pPr rtl="0"/>
          <a:r>
            <a:rPr lang="fr-FR"/>
            <a:t>4</a:t>
          </a:r>
        </a:p>
      </dgm:t>
    </dgm:pt>
    <dgm:pt modelId="{8C094A44-D7C5-46F9-AA03-8FB51D662628}" type="parTrans" cxnId="{67229C1A-B785-4F5C-BF2B-053E3DEDB28C}">
      <dgm:prSet/>
      <dgm:spPr/>
      <dgm:t>
        <a:bodyPr/>
        <a:lstStyle/>
        <a:p>
          <a:endParaRPr lang="fr-FR"/>
        </a:p>
      </dgm:t>
    </dgm:pt>
    <dgm:pt modelId="{568A4267-4E69-4F5F-B2BF-12957B707E03}" type="sibTrans" cxnId="{67229C1A-B785-4F5C-BF2B-053E3DEDB28C}">
      <dgm:prSet/>
      <dgm:spPr/>
      <dgm:t>
        <a:bodyPr/>
        <a:lstStyle/>
        <a:p>
          <a:endParaRPr lang="fr-FR"/>
        </a:p>
      </dgm:t>
    </dgm:pt>
    <dgm:pt modelId="{F32EC93E-5B22-45A7-A67B-C1337EABAEC4}" type="pres">
      <dgm:prSet presAssocID="{3B301CFE-7EA6-431B-9681-BB6B329B660C}" presName="linearFlow" presStyleCnt="0">
        <dgm:presLayoutVars>
          <dgm:dir/>
          <dgm:resizeHandles val="exact"/>
        </dgm:presLayoutVars>
      </dgm:prSet>
      <dgm:spPr/>
    </dgm:pt>
    <dgm:pt modelId="{564A1721-0792-4AD9-A6CA-CFA8DE3DC445}" type="pres">
      <dgm:prSet presAssocID="{03057C00-B55A-495A-8244-DF537D1AE0F5}" presName="composite" presStyleCnt="0"/>
      <dgm:spPr/>
    </dgm:pt>
    <dgm:pt modelId="{B984B196-9D20-46D5-8A09-4A4B3E40BA52}" type="pres">
      <dgm:prSet presAssocID="{03057C00-B55A-495A-8244-DF537D1AE0F5}" presName="imgShp" presStyleLbl="fgImgPlace1" presStyleIdx="0" presStyleCnt="1"/>
      <dgm:spPr/>
    </dgm:pt>
    <dgm:pt modelId="{32CAA6DC-219C-4E05-A3DD-D154054AEB4B}" type="pres">
      <dgm:prSet presAssocID="{03057C00-B55A-495A-8244-DF537D1AE0F5}" presName="txShp" presStyleLbl="node1" presStyleIdx="0" presStyleCnt="1">
        <dgm:presLayoutVars>
          <dgm:bulletEnabled val="1"/>
        </dgm:presLayoutVars>
      </dgm:prSet>
      <dgm:spPr/>
    </dgm:pt>
  </dgm:ptLst>
  <dgm:cxnLst>
    <dgm:cxn modelId="{67229C1A-B785-4F5C-BF2B-053E3DEDB28C}" srcId="{3B301CFE-7EA6-431B-9681-BB6B329B660C}" destId="{03057C00-B55A-495A-8244-DF537D1AE0F5}" srcOrd="0" destOrd="0" parTransId="{8C094A44-D7C5-46F9-AA03-8FB51D662628}" sibTransId="{568A4267-4E69-4F5F-B2BF-12957B707E03}"/>
    <dgm:cxn modelId="{C8B68420-095A-4FDA-9D31-78975CCA6950}" type="presOf" srcId="{03057C00-B55A-495A-8244-DF537D1AE0F5}" destId="{32CAA6DC-219C-4E05-A3DD-D154054AEB4B}" srcOrd="0" destOrd="0" presId="urn:microsoft.com/office/officeart/2005/8/layout/vList3"/>
    <dgm:cxn modelId="{D0782125-5F10-42D9-84FB-29DA5AE2C4A5}" type="presOf" srcId="{3B301CFE-7EA6-431B-9681-BB6B329B660C}" destId="{F32EC93E-5B22-45A7-A67B-C1337EABAEC4}" srcOrd="0" destOrd="0" presId="urn:microsoft.com/office/officeart/2005/8/layout/vList3"/>
    <dgm:cxn modelId="{81935F1F-5232-4E63-8A20-DD6566106663}" type="presParOf" srcId="{F32EC93E-5B22-45A7-A67B-C1337EABAEC4}" destId="{564A1721-0792-4AD9-A6CA-CFA8DE3DC445}" srcOrd="0" destOrd="0" presId="urn:microsoft.com/office/officeart/2005/8/layout/vList3"/>
    <dgm:cxn modelId="{D38358DF-8382-4E7F-804D-EE0960CD36D4}" type="presParOf" srcId="{564A1721-0792-4AD9-A6CA-CFA8DE3DC445}" destId="{B984B196-9D20-46D5-8A09-4A4B3E40BA52}" srcOrd="0" destOrd="0" presId="urn:microsoft.com/office/officeart/2005/8/layout/vList3"/>
    <dgm:cxn modelId="{5CD2DB46-CDF9-4B40-B501-AB5F77C2634F}" type="presParOf" srcId="{564A1721-0792-4AD9-A6CA-CFA8DE3DC445}" destId="{32CAA6DC-219C-4E05-A3DD-D154054AEB4B}"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F6651C-C06F-43CF-88B3-9E4C245B0ECE}"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CBDE2F9-ABF0-417C-894D-D398ACD67482}">
      <dgm:prSet/>
      <dgm:spPr/>
      <dgm:t>
        <a:bodyPr/>
        <a:lstStyle/>
        <a:p>
          <a:pPr rtl="0"/>
          <a:r>
            <a:rPr lang="fr-FR"/>
            <a:t>5</a:t>
          </a:r>
        </a:p>
      </dgm:t>
    </dgm:pt>
    <dgm:pt modelId="{0E7BCEBB-5DC7-42FD-AE26-6EE4129FA0DF}" type="parTrans" cxnId="{8A721A7E-5228-438D-9A7A-7BC54A53A853}">
      <dgm:prSet/>
      <dgm:spPr/>
      <dgm:t>
        <a:bodyPr/>
        <a:lstStyle/>
        <a:p>
          <a:endParaRPr lang="fr-FR"/>
        </a:p>
      </dgm:t>
    </dgm:pt>
    <dgm:pt modelId="{754A590A-07AB-4E11-8B8D-A324B37625EC}" type="sibTrans" cxnId="{8A721A7E-5228-438D-9A7A-7BC54A53A853}">
      <dgm:prSet/>
      <dgm:spPr/>
      <dgm:t>
        <a:bodyPr/>
        <a:lstStyle/>
        <a:p>
          <a:endParaRPr lang="fr-FR"/>
        </a:p>
      </dgm:t>
    </dgm:pt>
    <dgm:pt modelId="{EF1CF762-B69F-4FCC-BE24-945CD31DF486}" type="pres">
      <dgm:prSet presAssocID="{8CF6651C-C06F-43CF-88B3-9E4C245B0ECE}" presName="linearFlow" presStyleCnt="0">
        <dgm:presLayoutVars>
          <dgm:dir/>
          <dgm:resizeHandles val="exact"/>
        </dgm:presLayoutVars>
      </dgm:prSet>
      <dgm:spPr/>
    </dgm:pt>
    <dgm:pt modelId="{6CFD7F63-A899-444F-A1E1-AA72CB4BC7EC}" type="pres">
      <dgm:prSet presAssocID="{0CBDE2F9-ABF0-417C-894D-D398ACD67482}" presName="composite" presStyleCnt="0"/>
      <dgm:spPr/>
    </dgm:pt>
    <dgm:pt modelId="{22FE232E-4861-4BE9-B849-FBC988936197}" type="pres">
      <dgm:prSet presAssocID="{0CBDE2F9-ABF0-417C-894D-D398ACD67482}" presName="imgShp" presStyleLbl="fgImgPlace1" presStyleIdx="0" presStyleCnt="1"/>
      <dgm:spPr/>
    </dgm:pt>
    <dgm:pt modelId="{49320F82-5C06-4F9F-ABF0-D422C99D337E}" type="pres">
      <dgm:prSet presAssocID="{0CBDE2F9-ABF0-417C-894D-D398ACD67482}" presName="txShp" presStyleLbl="node1" presStyleIdx="0" presStyleCnt="1">
        <dgm:presLayoutVars>
          <dgm:bulletEnabled val="1"/>
        </dgm:presLayoutVars>
      </dgm:prSet>
      <dgm:spPr/>
    </dgm:pt>
  </dgm:ptLst>
  <dgm:cxnLst>
    <dgm:cxn modelId="{60E98B2B-D9D7-4B89-AFA4-0DF27AAFE9AB}" type="presOf" srcId="{8CF6651C-C06F-43CF-88B3-9E4C245B0ECE}" destId="{EF1CF762-B69F-4FCC-BE24-945CD31DF486}" srcOrd="0" destOrd="0" presId="urn:microsoft.com/office/officeart/2005/8/layout/vList3"/>
    <dgm:cxn modelId="{8A721A7E-5228-438D-9A7A-7BC54A53A853}" srcId="{8CF6651C-C06F-43CF-88B3-9E4C245B0ECE}" destId="{0CBDE2F9-ABF0-417C-894D-D398ACD67482}" srcOrd="0" destOrd="0" parTransId="{0E7BCEBB-5DC7-42FD-AE26-6EE4129FA0DF}" sibTransId="{754A590A-07AB-4E11-8B8D-A324B37625EC}"/>
    <dgm:cxn modelId="{A96FAD7F-B310-4088-941A-FFC97C6CB9CE}" type="presOf" srcId="{0CBDE2F9-ABF0-417C-894D-D398ACD67482}" destId="{49320F82-5C06-4F9F-ABF0-D422C99D337E}" srcOrd="0" destOrd="0" presId="urn:microsoft.com/office/officeart/2005/8/layout/vList3"/>
    <dgm:cxn modelId="{9DDEC62D-BA50-4677-8D37-23C9B37B7BEE}" type="presParOf" srcId="{EF1CF762-B69F-4FCC-BE24-945CD31DF486}" destId="{6CFD7F63-A899-444F-A1E1-AA72CB4BC7EC}" srcOrd="0" destOrd="0" presId="urn:microsoft.com/office/officeart/2005/8/layout/vList3"/>
    <dgm:cxn modelId="{4A3F4281-C8D2-4F4A-8CEE-45687AF505BA}" type="presParOf" srcId="{6CFD7F63-A899-444F-A1E1-AA72CB4BC7EC}" destId="{22FE232E-4861-4BE9-B849-FBC988936197}" srcOrd="0" destOrd="0" presId="urn:microsoft.com/office/officeart/2005/8/layout/vList3"/>
    <dgm:cxn modelId="{0121470F-FDF9-4ADD-9F62-908705974005}" type="presParOf" srcId="{6CFD7F63-A899-444F-A1E1-AA72CB4BC7EC}" destId="{49320F82-5C06-4F9F-ABF0-D422C99D337E}" srcOrd="1" destOrd="0" presId="urn:microsoft.com/office/officeart/2005/8/layout/vList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F0AE7-BDE1-4F0B-ACB6-6696287E7ED9}"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A1E3FE3A-3045-44F1-BD90-569F5AB36641}">
      <dgm:prSet/>
      <dgm:spPr/>
      <dgm:t>
        <a:bodyPr/>
        <a:lstStyle/>
        <a:p>
          <a:pPr rtl="0"/>
          <a:r>
            <a:rPr lang="fr-FR"/>
            <a:t>6</a:t>
          </a:r>
        </a:p>
      </dgm:t>
    </dgm:pt>
    <dgm:pt modelId="{3FB53FFD-CBCA-413B-94FE-89BAA23AEF0A}" type="parTrans" cxnId="{B553A71D-AED3-4DE5-B5E2-AC028E479FE5}">
      <dgm:prSet/>
      <dgm:spPr/>
      <dgm:t>
        <a:bodyPr/>
        <a:lstStyle/>
        <a:p>
          <a:endParaRPr lang="fr-FR"/>
        </a:p>
      </dgm:t>
    </dgm:pt>
    <dgm:pt modelId="{05AEC840-C0A0-4FEB-91C3-DD5A1F2A4801}" type="sibTrans" cxnId="{B553A71D-AED3-4DE5-B5E2-AC028E479FE5}">
      <dgm:prSet/>
      <dgm:spPr/>
      <dgm:t>
        <a:bodyPr/>
        <a:lstStyle/>
        <a:p>
          <a:endParaRPr lang="fr-FR"/>
        </a:p>
      </dgm:t>
    </dgm:pt>
    <dgm:pt modelId="{1452F432-0A23-44FD-888F-DF079FB33174}" type="pres">
      <dgm:prSet presAssocID="{208F0AE7-BDE1-4F0B-ACB6-6696287E7ED9}" presName="linearFlow" presStyleCnt="0">
        <dgm:presLayoutVars>
          <dgm:dir/>
          <dgm:resizeHandles val="exact"/>
        </dgm:presLayoutVars>
      </dgm:prSet>
      <dgm:spPr/>
    </dgm:pt>
    <dgm:pt modelId="{62A8B4F3-60C7-4E45-98AB-F34FFC0C800D}" type="pres">
      <dgm:prSet presAssocID="{A1E3FE3A-3045-44F1-BD90-569F5AB36641}" presName="composite" presStyleCnt="0"/>
      <dgm:spPr/>
    </dgm:pt>
    <dgm:pt modelId="{455A2AC4-7976-461E-8CFF-92E71B7CD147}" type="pres">
      <dgm:prSet presAssocID="{A1E3FE3A-3045-44F1-BD90-569F5AB36641}" presName="imgShp" presStyleLbl="fgImgPlace1" presStyleIdx="0" presStyleCnt="1"/>
      <dgm:spPr/>
    </dgm:pt>
    <dgm:pt modelId="{CADEC0E3-C9D2-46F0-84EF-42B10E380A0B}" type="pres">
      <dgm:prSet presAssocID="{A1E3FE3A-3045-44F1-BD90-569F5AB36641}" presName="txShp" presStyleLbl="node1" presStyleIdx="0" presStyleCnt="1">
        <dgm:presLayoutVars>
          <dgm:bulletEnabled val="1"/>
        </dgm:presLayoutVars>
      </dgm:prSet>
      <dgm:spPr/>
    </dgm:pt>
  </dgm:ptLst>
  <dgm:cxnLst>
    <dgm:cxn modelId="{B553A71D-AED3-4DE5-B5E2-AC028E479FE5}" srcId="{208F0AE7-BDE1-4F0B-ACB6-6696287E7ED9}" destId="{A1E3FE3A-3045-44F1-BD90-569F5AB36641}" srcOrd="0" destOrd="0" parTransId="{3FB53FFD-CBCA-413B-94FE-89BAA23AEF0A}" sibTransId="{05AEC840-C0A0-4FEB-91C3-DD5A1F2A4801}"/>
    <dgm:cxn modelId="{40916677-5687-44E9-9382-4AB7126EB347}" type="presOf" srcId="{208F0AE7-BDE1-4F0B-ACB6-6696287E7ED9}" destId="{1452F432-0A23-44FD-888F-DF079FB33174}" srcOrd="0" destOrd="0" presId="urn:microsoft.com/office/officeart/2005/8/layout/vList3"/>
    <dgm:cxn modelId="{193940F4-F1D0-4B97-9E54-76129BD554C7}" type="presOf" srcId="{A1E3FE3A-3045-44F1-BD90-569F5AB36641}" destId="{CADEC0E3-C9D2-46F0-84EF-42B10E380A0B}" srcOrd="0" destOrd="0" presId="urn:microsoft.com/office/officeart/2005/8/layout/vList3"/>
    <dgm:cxn modelId="{67DAA172-E809-4C64-A969-1E7D431594CF}" type="presParOf" srcId="{1452F432-0A23-44FD-888F-DF079FB33174}" destId="{62A8B4F3-60C7-4E45-98AB-F34FFC0C800D}" srcOrd="0" destOrd="0" presId="urn:microsoft.com/office/officeart/2005/8/layout/vList3"/>
    <dgm:cxn modelId="{D3B70E15-F323-479F-8853-FC9502BC38AB}" type="presParOf" srcId="{62A8B4F3-60C7-4E45-98AB-F34FFC0C800D}" destId="{455A2AC4-7976-461E-8CFF-92E71B7CD147}" srcOrd="0" destOrd="0" presId="urn:microsoft.com/office/officeart/2005/8/layout/vList3"/>
    <dgm:cxn modelId="{B83F8737-A478-40AB-9202-F7770BD7122E}" type="presParOf" srcId="{62A8B4F3-60C7-4E45-98AB-F34FFC0C800D}" destId="{CADEC0E3-C9D2-46F0-84EF-42B10E380A0B}"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FB967D-A7A0-4937-8147-F4C68B032961}"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A1BA28A2-CEF0-48A7-97F8-CC8867D594F1}">
      <dgm:prSet/>
      <dgm:spPr/>
      <dgm:t>
        <a:bodyPr/>
        <a:lstStyle/>
        <a:p>
          <a:pPr rtl="0"/>
          <a:r>
            <a:rPr lang="fr-FR"/>
            <a:t>7</a:t>
          </a:r>
        </a:p>
      </dgm:t>
    </dgm:pt>
    <dgm:pt modelId="{233707FF-C6D9-4134-8470-20959EC43DC0}" type="parTrans" cxnId="{C03BF499-FA6D-4469-AC86-AEC35B70AF17}">
      <dgm:prSet/>
      <dgm:spPr/>
      <dgm:t>
        <a:bodyPr/>
        <a:lstStyle/>
        <a:p>
          <a:endParaRPr lang="fr-FR"/>
        </a:p>
      </dgm:t>
    </dgm:pt>
    <dgm:pt modelId="{5D990DFC-76CB-4745-862B-77BE228C12FA}" type="sibTrans" cxnId="{C03BF499-FA6D-4469-AC86-AEC35B70AF17}">
      <dgm:prSet/>
      <dgm:spPr/>
      <dgm:t>
        <a:bodyPr/>
        <a:lstStyle/>
        <a:p>
          <a:endParaRPr lang="fr-FR"/>
        </a:p>
      </dgm:t>
    </dgm:pt>
    <dgm:pt modelId="{A721DAA5-2D41-499C-A683-76602CE4C30C}" type="pres">
      <dgm:prSet presAssocID="{57FB967D-A7A0-4937-8147-F4C68B032961}" presName="linearFlow" presStyleCnt="0">
        <dgm:presLayoutVars>
          <dgm:dir/>
          <dgm:resizeHandles val="exact"/>
        </dgm:presLayoutVars>
      </dgm:prSet>
      <dgm:spPr/>
    </dgm:pt>
    <dgm:pt modelId="{D13969F3-911C-4324-9CFB-D81E86705C9D}" type="pres">
      <dgm:prSet presAssocID="{A1BA28A2-CEF0-48A7-97F8-CC8867D594F1}" presName="composite" presStyleCnt="0"/>
      <dgm:spPr/>
    </dgm:pt>
    <dgm:pt modelId="{DC21D1C7-5FC2-4E18-B07A-EFFA3D708AD2}" type="pres">
      <dgm:prSet presAssocID="{A1BA28A2-CEF0-48A7-97F8-CC8867D594F1}" presName="imgShp" presStyleLbl="fgImgPlace1" presStyleIdx="0" presStyleCnt="1"/>
      <dgm:spPr/>
    </dgm:pt>
    <dgm:pt modelId="{873167DB-BB93-4783-B964-72B8F5405571}" type="pres">
      <dgm:prSet presAssocID="{A1BA28A2-CEF0-48A7-97F8-CC8867D594F1}" presName="txShp" presStyleLbl="node1" presStyleIdx="0" presStyleCnt="1">
        <dgm:presLayoutVars>
          <dgm:bulletEnabled val="1"/>
        </dgm:presLayoutVars>
      </dgm:prSet>
      <dgm:spPr/>
    </dgm:pt>
  </dgm:ptLst>
  <dgm:cxnLst>
    <dgm:cxn modelId="{884F5870-CAD6-4D5E-B94E-015B274BDD93}" type="presOf" srcId="{57FB967D-A7A0-4937-8147-F4C68B032961}" destId="{A721DAA5-2D41-499C-A683-76602CE4C30C}" srcOrd="0" destOrd="0" presId="urn:microsoft.com/office/officeart/2005/8/layout/vList3"/>
    <dgm:cxn modelId="{C03BF499-FA6D-4469-AC86-AEC35B70AF17}" srcId="{57FB967D-A7A0-4937-8147-F4C68B032961}" destId="{A1BA28A2-CEF0-48A7-97F8-CC8867D594F1}" srcOrd="0" destOrd="0" parTransId="{233707FF-C6D9-4134-8470-20959EC43DC0}" sibTransId="{5D990DFC-76CB-4745-862B-77BE228C12FA}"/>
    <dgm:cxn modelId="{830015E6-5B4F-4E37-80EE-7D27C2F5D951}" type="presOf" srcId="{A1BA28A2-CEF0-48A7-97F8-CC8867D594F1}" destId="{873167DB-BB93-4783-B964-72B8F5405571}" srcOrd="0" destOrd="0" presId="urn:microsoft.com/office/officeart/2005/8/layout/vList3"/>
    <dgm:cxn modelId="{4FBE2F81-5D87-4745-BB07-F42AA67D6CCF}" type="presParOf" srcId="{A721DAA5-2D41-499C-A683-76602CE4C30C}" destId="{D13969F3-911C-4324-9CFB-D81E86705C9D}" srcOrd="0" destOrd="0" presId="urn:microsoft.com/office/officeart/2005/8/layout/vList3"/>
    <dgm:cxn modelId="{E0D2B60D-29C8-40AF-882E-E6F38F771544}" type="presParOf" srcId="{D13969F3-911C-4324-9CFB-D81E86705C9D}" destId="{DC21D1C7-5FC2-4E18-B07A-EFFA3D708AD2}" srcOrd="0" destOrd="0" presId="urn:microsoft.com/office/officeart/2005/8/layout/vList3"/>
    <dgm:cxn modelId="{F02057A0-28BC-40D6-B07C-153E7A937AF4}" type="presParOf" srcId="{D13969F3-911C-4324-9CFB-D81E86705C9D}" destId="{873167DB-BB93-4783-B964-72B8F5405571}"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EAC2A6-956B-4B01-8249-56CD2181B1D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042656B6-9F5B-47E3-AB6E-71D0CD1EC642}">
      <dgm:prSet/>
      <dgm:spPr/>
      <dgm:t>
        <a:bodyPr/>
        <a:lstStyle/>
        <a:p>
          <a:pPr rtl="0"/>
          <a:r>
            <a:rPr lang="fr-FR"/>
            <a:t>8</a:t>
          </a:r>
        </a:p>
      </dgm:t>
    </dgm:pt>
    <dgm:pt modelId="{54A2DA49-146F-4837-A4CE-EDAADFD88604}" type="parTrans" cxnId="{DB5761F5-5CE5-4620-AE2E-B7572F096A43}">
      <dgm:prSet/>
      <dgm:spPr/>
      <dgm:t>
        <a:bodyPr/>
        <a:lstStyle/>
        <a:p>
          <a:endParaRPr lang="fr-FR"/>
        </a:p>
      </dgm:t>
    </dgm:pt>
    <dgm:pt modelId="{CCEF6A4A-E76A-4485-A44A-BF0C76927008}" type="sibTrans" cxnId="{DB5761F5-5CE5-4620-AE2E-B7572F096A43}">
      <dgm:prSet/>
      <dgm:spPr/>
      <dgm:t>
        <a:bodyPr/>
        <a:lstStyle/>
        <a:p>
          <a:endParaRPr lang="fr-FR"/>
        </a:p>
      </dgm:t>
    </dgm:pt>
    <dgm:pt modelId="{CBBC90DF-EF18-41DF-B099-C65CCFEAC91D}" type="pres">
      <dgm:prSet presAssocID="{CFEAC2A6-956B-4B01-8249-56CD2181B1DF}" presName="linearFlow" presStyleCnt="0">
        <dgm:presLayoutVars>
          <dgm:dir/>
          <dgm:resizeHandles val="exact"/>
        </dgm:presLayoutVars>
      </dgm:prSet>
      <dgm:spPr/>
    </dgm:pt>
    <dgm:pt modelId="{1A356D1D-A32C-4CC8-8B5C-169A094687EC}" type="pres">
      <dgm:prSet presAssocID="{042656B6-9F5B-47E3-AB6E-71D0CD1EC642}" presName="composite" presStyleCnt="0"/>
      <dgm:spPr/>
    </dgm:pt>
    <dgm:pt modelId="{F18D26BB-50E9-4C34-B87C-C8FE4B9AF2C4}" type="pres">
      <dgm:prSet presAssocID="{042656B6-9F5B-47E3-AB6E-71D0CD1EC642}" presName="imgShp" presStyleLbl="fgImgPlace1" presStyleIdx="0" presStyleCnt="1"/>
      <dgm:spPr/>
    </dgm:pt>
    <dgm:pt modelId="{37D13126-EE0A-448B-BE44-D53F8AB05B43}" type="pres">
      <dgm:prSet presAssocID="{042656B6-9F5B-47E3-AB6E-71D0CD1EC642}" presName="txShp" presStyleLbl="node1" presStyleIdx="0" presStyleCnt="1">
        <dgm:presLayoutVars>
          <dgm:bulletEnabled val="1"/>
        </dgm:presLayoutVars>
      </dgm:prSet>
      <dgm:spPr/>
    </dgm:pt>
  </dgm:ptLst>
  <dgm:cxnLst>
    <dgm:cxn modelId="{16D7A416-1592-422E-B92D-9D324FF70CF6}" type="presOf" srcId="{CFEAC2A6-956B-4B01-8249-56CD2181B1DF}" destId="{CBBC90DF-EF18-41DF-B099-C65CCFEAC91D}" srcOrd="0" destOrd="0" presId="urn:microsoft.com/office/officeart/2005/8/layout/vList3"/>
    <dgm:cxn modelId="{D0D9E9AB-EF88-4E40-AA93-65DD4841336A}" type="presOf" srcId="{042656B6-9F5B-47E3-AB6E-71D0CD1EC642}" destId="{37D13126-EE0A-448B-BE44-D53F8AB05B43}" srcOrd="0" destOrd="0" presId="urn:microsoft.com/office/officeart/2005/8/layout/vList3"/>
    <dgm:cxn modelId="{DB5761F5-5CE5-4620-AE2E-B7572F096A43}" srcId="{CFEAC2A6-956B-4B01-8249-56CD2181B1DF}" destId="{042656B6-9F5B-47E3-AB6E-71D0CD1EC642}" srcOrd="0" destOrd="0" parTransId="{54A2DA49-146F-4837-A4CE-EDAADFD88604}" sibTransId="{CCEF6A4A-E76A-4485-A44A-BF0C76927008}"/>
    <dgm:cxn modelId="{62BB915E-3255-4457-A05C-7E6529C6FB61}" type="presParOf" srcId="{CBBC90DF-EF18-41DF-B099-C65CCFEAC91D}" destId="{1A356D1D-A32C-4CC8-8B5C-169A094687EC}" srcOrd="0" destOrd="0" presId="urn:microsoft.com/office/officeart/2005/8/layout/vList3"/>
    <dgm:cxn modelId="{404037D8-4BF8-433B-97B9-2FE7D2257B23}" type="presParOf" srcId="{1A356D1D-A32C-4CC8-8B5C-169A094687EC}" destId="{F18D26BB-50E9-4C34-B87C-C8FE4B9AF2C4}" srcOrd="0" destOrd="0" presId="urn:microsoft.com/office/officeart/2005/8/layout/vList3"/>
    <dgm:cxn modelId="{80FFAA01-D01C-4E38-8842-16DCDAEB6321}" type="presParOf" srcId="{1A356D1D-A32C-4CC8-8B5C-169A094687EC}" destId="{37D13126-EE0A-448B-BE44-D53F8AB05B4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84D3E-FC59-4CAA-8BF7-259E3BCB2D7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AF9C8235-2341-417E-B9C7-4F2708D1BB93}">
      <dgm:prSet/>
      <dgm:spPr/>
      <dgm:t>
        <a:bodyPr/>
        <a:lstStyle/>
        <a:p>
          <a:pPr rtl="0"/>
          <a:r>
            <a:rPr lang="fr-FR"/>
            <a:t>9</a:t>
          </a:r>
        </a:p>
      </dgm:t>
    </dgm:pt>
    <dgm:pt modelId="{F981E5AB-BB9B-4ACB-BF81-F17012461D30}" type="parTrans" cxnId="{279D4E51-B345-4D56-BB28-043F08CBDB01}">
      <dgm:prSet/>
      <dgm:spPr/>
      <dgm:t>
        <a:bodyPr/>
        <a:lstStyle/>
        <a:p>
          <a:endParaRPr lang="fr-FR"/>
        </a:p>
      </dgm:t>
    </dgm:pt>
    <dgm:pt modelId="{F3568ACC-FB6A-4F4A-9345-431B6D961956}" type="sibTrans" cxnId="{279D4E51-B345-4D56-BB28-043F08CBDB01}">
      <dgm:prSet/>
      <dgm:spPr/>
      <dgm:t>
        <a:bodyPr/>
        <a:lstStyle/>
        <a:p>
          <a:endParaRPr lang="fr-FR"/>
        </a:p>
      </dgm:t>
    </dgm:pt>
    <dgm:pt modelId="{E8E26399-3C54-49DF-9BBD-028F78381021}" type="pres">
      <dgm:prSet presAssocID="{8C184D3E-FC59-4CAA-8BF7-259E3BCB2D7C}" presName="linearFlow" presStyleCnt="0">
        <dgm:presLayoutVars>
          <dgm:dir/>
          <dgm:resizeHandles val="exact"/>
        </dgm:presLayoutVars>
      </dgm:prSet>
      <dgm:spPr/>
    </dgm:pt>
    <dgm:pt modelId="{612C5A88-9D35-411F-BCA6-A63EA973FD1B}" type="pres">
      <dgm:prSet presAssocID="{AF9C8235-2341-417E-B9C7-4F2708D1BB93}" presName="composite" presStyleCnt="0"/>
      <dgm:spPr/>
    </dgm:pt>
    <dgm:pt modelId="{DB174EDD-FA5D-4FC6-8596-FE59364BEA4B}" type="pres">
      <dgm:prSet presAssocID="{AF9C8235-2341-417E-B9C7-4F2708D1BB93}" presName="imgShp" presStyleLbl="fgImgPlace1" presStyleIdx="0" presStyleCnt="1"/>
      <dgm:spPr/>
    </dgm:pt>
    <dgm:pt modelId="{3E28DE5D-6969-44AE-AC86-40699B8DD97C}" type="pres">
      <dgm:prSet presAssocID="{AF9C8235-2341-417E-B9C7-4F2708D1BB93}" presName="txShp" presStyleLbl="node1" presStyleIdx="0" presStyleCnt="1">
        <dgm:presLayoutVars>
          <dgm:bulletEnabled val="1"/>
        </dgm:presLayoutVars>
      </dgm:prSet>
      <dgm:spPr/>
    </dgm:pt>
  </dgm:ptLst>
  <dgm:cxnLst>
    <dgm:cxn modelId="{362BD63B-DFA3-4DD6-B740-F1D599E2CA32}" type="presOf" srcId="{8C184D3E-FC59-4CAA-8BF7-259E3BCB2D7C}" destId="{E8E26399-3C54-49DF-9BBD-028F78381021}" srcOrd="0" destOrd="0" presId="urn:microsoft.com/office/officeart/2005/8/layout/vList3"/>
    <dgm:cxn modelId="{279D4E51-B345-4D56-BB28-043F08CBDB01}" srcId="{8C184D3E-FC59-4CAA-8BF7-259E3BCB2D7C}" destId="{AF9C8235-2341-417E-B9C7-4F2708D1BB93}" srcOrd="0" destOrd="0" parTransId="{F981E5AB-BB9B-4ACB-BF81-F17012461D30}" sibTransId="{F3568ACC-FB6A-4F4A-9345-431B6D961956}"/>
    <dgm:cxn modelId="{212F9496-DEBB-4410-9FC0-0E18C0E19F9F}" type="presOf" srcId="{AF9C8235-2341-417E-B9C7-4F2708D1BB93}" destId="{3E28DE5D-6969-44AE-AC86-40699B8DD97C}" srcOrd="0" destOrd="0" presId="urn:microsoft.com/office/officeart/2005/8/layout/vList3"/>
    <dgm:cxn modelId="{963BBB8B-1ECC-4856-AE97-5A1E4BC7A193}" type="presParOf" srcId="{E8E26399-3C54-49DF-9BBD-028F78381021}" destId="{612C5A88-9D35-411F-BCA6-A63EA973FD1B}" srcOrd="0" destOrd="0" presId="urn:microsoft.com/office/officeart/2005/8/layout/vList3"/>
    <dgm:cxn modelId="{F51F84AE-A420-4F5C-A8C2-7E116D719E2D}" type="presParOf" srcId="{612C5A88-9D35-411F-BCA6-A63EA973FD1B}" destId="{DB174EDD-FA5D-4FC6-8596-FE59364BEA4B}" srcOrd="0" destOrd="0" presId="urn:microsoft.com/office/officeart/2005/8/layout/vList3"/>
    <dgm:cxn modelId="{5E184FE2-34DB-4767-A1B1-293D378302FD}" type="presParOf" srcId="{612C5A88-9D35-411F-BCA6-A63EA973FD1B}" destId="{3E28DE5D-6969-44AE-AC86-40699B8DD97C}"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B7964C-7475-411D-AE43-BE69E1F9EA5E}"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4B7AFD08-DCFF-4EE5-BE42-6ABF04EEB4F9}">
      <dgm:prSet/>
      <dgm:spPr/>
      <dgm:t>
        <a:bodyPr/>
        <a:lstStyle/>
        <a:p>
          <a:pPr rtl="0"/>
          <a:r>
            <a:rPr lang="fr-FR"/>
            <a:t>10</a:t>
          </a:r>
        </a:p>
      </dgm:t>
    </dgm:pt>
    <dgm:pt modelId="{48D57732-42FC-48B2-A879-750A41B8FE8B}" type="parTrans" cxnId="{1816160D-64B2-4E09-8288-9FFA74140372}">
      <dgm:prSet/>
      <dgm:spPr/>
      <dgm:t>
        <a:bodyPr/>
        <a:lstStyle/>
        <a:p>
          <a:endParaRPr lang="fr-FR"/>
        </a:p>
      </dgm:t>
    </dgm:pt>
    <dgm:pt modelId="{87E06DB3-DDBA-49C4-BB7B-A8BC453B5753}" type="sibTrans" cxnId="{1816160D-64B2-4E09-8288-9FFA74140372}">
      <dgm:prSet/>
      <dgm:spPr/>
      <dgm:t>
        <a:bodyPr/>
        <a:lstStyle/>
        <a:p>
          <a:endParaRPr lang="fr-FR"/>
        </a:p>
      </dgm:t>
    </dgm:pt>
    <dgm:pt modelId="{57701056-68F4-4E9B-A228-18EAFF61F9B0}" type="pres">
      <dgm:prSet presAssocID="{60B7964C-7475-411D-AE43-BE69E1F9EA5E}" presName="linearFlow" presStyleCnt="0">
        <dgm:presLayoutVars>
          <dgm:dir/>
          <dgm:resizeHandles val="exact"/>
        </dgm:presLayoutVars>
      </dgm:prSet>
      <dgm:spPr/>
    </dgm:pt>
    <dgm:pt modelId="{3033B0E5-85B4-4CF5-8AA7-D8A212CC841B}" type="pres">
      <dgm:prSet presAssocID="{4B7AFD08-DCFF-4EE5-BE42-6ABF04EEB4F9}" presName="composite" presStyleCnt="0"/>
      <dgm:spPr/>
    </dgm:pt>
    <dgm:pt modelId="{CCE4AF9F-C445-4BE3-AF89-02E1B0A318A6}" type="pres">
      <dgm:prSet presAssocID="{4B7AFD08-DCFF-4EE5-BE42-6ABF04EEB4F9}" presName="imgShp" presStyleLbl="fgImgPlace1" presStyleIdx="0" presStyleCnt="1"/>
      <dgm:spPr/>
    </dgm:pt>
    <dgm:pt modelId="{0E930DDA-570F-410F-9374-47AA4396B554}" type="pres">
      <dgm:prSet presAssocID="{4B7AFD08-DCFF-4EE5-BE42-6ABF04EEB4F9}" presName="txShp" presStyleLbl="node1" presStyleIdx="0" presStyleCnt="1">
        <dgm:presLayoutVars>
          <dgm:bulletEnabled val="1"/>
        </dgm:presLayoutVars>
      </dgm:prSet>
      <dgm:spPr/>
    </dgm:pt>
  </dgm:ptLst>
  <dgm:cxnLst>
    <dgm:cxn modelId="{1816160D-64B2-4E09-8288-9FFA74140372}" srcId="{60B7964C-7475-411D-AE43-BE69E1F9EA5E}" destId="{4B7AFD08-DCFF-4EE5-BE42-6ABF04EEB4F9}" srcOrd="0" destOrd="0" parTransId="{48D57732-42FC-48B2-A879-750A41B8FE8B}" sibTransId="{87E06DB3-DDBA-49C4-BB7B-A8BC453B5753}"/>
    <dgm:cxn modelId="{AF059017-BF87-4229-9702-D5312A431567}" type="presOf" srcId="{60B7964C-7475-411D-AE43-BE69E1F9EA5E}" destId="{57701056-68F4-4E9B-A228-18EAFF61F9B0}" srcOrd="0" destOrd="0" presId="urn:microsoft.com/office/officeart/2005/8/layout/vList3"/>
    <dgm:cxn modelId="{A46425CF-ED7C-4C41-89D8-0E6E5EB32222}" type="presOf" srcId="{4B7AFD08-DCFF-4EE5-BE42-6ABF04EEB4F9}" destId="{0E930DDA-570F-410F-9374-47AA4396B554}" srcOrd="0" destOrd="0" presId="urn:microsoft.com/office/officeart/2005/8/layout/vList3"/>
    <dgm:cxn modelId="{C0AB66DB-A63C-4DCD-B795-D903A1B67C99}" type="presParOf" srcId="{57701056-68F4-4E9B-A228-18EAFF61F9B0}" destId="{3033B0E5-85B4-4CF5-8AA7-D8A212CC841B}" srcOrd="0" destOrd="0" presId="urn:microsoft.com/office/officeart/2005/8/layout/vList3"/>
    <dgm:cxn modelId="{5A24BFD1-98B1-4ECE-937F-A5D0D792F225}" type="presParOf" srcId="{3033B0E5-85B4-4CF5-8AA7-D8A212CC841B}" destId="{CCE4AF9F-C445-4BE3-AF89-02E1B0A318A6}" srcOrd="0" destOrd="0" presId="urn:microsoft.com/office/officeart/2005/8/layout/vList3"/>
    <dgm:cxn modelId="{00178FA7-AD95-4211-9801-C801C9DC9D98}" type="presParOf" srcId="{3033B0E5-85B4-4CF5-8AA7-D8A212CC841B}" destId="{0E930DDA-570F-410F-9374-47AA4396B55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4BA057-C750-48BE-9255-2AD38127524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fr-FR"/>
        </a:p>
      </dgm:t>
    </dgm:pt>
    <dgm:pt modelId="{EA32CA33-5A03-494E-AE2A-075AF42DB181}">
      <dgm:prSet/>
      <dgm:spPr/>
      <dgm:t>
        <a:bodyPr/>
        <a:lstStyle/>
        <a:p>
          <a:pPr rtl="0"/>
          <a:r>
            <a:rPr lang="fr-FR"/>
            <a:t>11</a:t>
          </a:r>
        </a:p>
      </dgm:t>
    </dgm:pt>
    <dgm:pt modelId="{77FCB723-AFC1-4402-B954-94E99F006C8E}" type="parTrans" cxnId="{86455A3E-2753-445A-8C73-2D8EC14F760D}">
      <dgm:prSet/>
      <dgm:spPr/>
      <dgm:t>
        <a:bodyPr/>
        <a:lstStyle/>
        <a:p>
          <a:endParaRPr lang="fr-FR"/>
        </a:p>
      </dgm:t>
    </dgm:pt>
    <dgm:pt modelId="{15CCEF96-AF2B-4878-9A94-33D75BF02F26}" type="sibTrans" cxnId="{86455A3E-2753-445A-8C73-2D8EC14F760D}">
      <dgm:prSet/>
      <dgm:spPr/>
      <dgm:t>
        <a:bodyPr/>
        <a:lstStyle/>
        <a:p>
          <a:endParaRPr lang="fr-FR"/>
        </a:p>
      </dgm:t>
    </dgm:pt>
    <dgm:pt modelId="{B5E7E345-DD04-4198-8866-83F938C6E8A4}" type="pres">
      <dgm:prSet presAssocID="{CE4BA057-C750-48BE-9255-2AD38127524F}" presName="linearFlow" presStyleCnt="0">
        <dgm:presLayoutVars>
          <dgm:dir/>
          <dgm:resizeHandles val="exact"/>
        </dgm:presLayoutVars>
      </dgm:prSet>
      <dgm:spPr/>
    </dgm:pt>
    <dgm:pt modelId="{12E479AB-14BD-46C0-B1A1-D0EA4BBAD7C7}" type="pres">
      <dgm:prSet presAssocID="{EA32CA33-5A03-494E-AE2A-075AF42DB181}" presName="composite" presStyleCnt="0"/>
      <dgm:spPr/>
    </dgm:pt>
    <dgm:pt modelId="{BBBA2F5C-DD4B-42CC-908A-61C0DD1718EE}" type="pres">
      <dgm:prSet presAssocID="{EA32CA33-5A03-494E-AE2A-075AF42DB181}" presName="imgShp" presStyleLbl="fgImgPlace1" presStyleIdx="0" presStyleCnt="1"/>
      <dgm:spPr/>
    </dgm:pt>
    <dgm:pt modelId="{6EB61870-5A65-44B7-B075-E5989F19D4D6}" type="pres">
      <dgm:prSet presAssocID="{EA32CA33-5A03-494E-AE2A-075AF42DB181}" presName="txShp" presStyleLbl="node1" presStyleIdx="0" presStyleCnt="1">
        <dgm:presLayoutVars>
          <dgm:bulletEnabled val="1"/>
        </dgm:presLayoutVars>
      </dgm:prSet>
      <dgm:spPr/>
    </dgm:pt>
  </dgm:ptLst>
  <dgm:cxnLst>
    <dgm:cxn modelId="{5E218421-FE18-4002-8D24-19EB03B01303}" type="presOf" srcId="{CE4BA057-C750-48BE-9255-2AD38127524F}" destId="{B5E7E345-DD04-4198-8866-83F938C6E8A4}" srcOrd="0" destOrd="0" presId="urn:microsoft.com/office/officeart/2005/8/layout/vList3"/>
    <dgm:cxn modelId="{86455A3E-2753-445A-8C73-2D8EC14F760D}" srcId="{CE4BA057-C750-48BE-9255-2AD38127524F}" destId="{EA32CA33-5A03-494E-AE2A-075AF42DB181}" srcOrd="0" destOrd="0" parTransId="{77FCB723-AFC1-4402-B954-94E99F006C8E}" sibTransId="{15CCEF96-AF2B-4878-9A94-33D75BF02F26}"/>
    <dgm:cxn modelId="{A00F45DB-AB06-49DD-9C98-53320A5389AC}" type="presOf" srcId="{EA32CA33-5A03-494E-AE2A-075AF42DB181}" destId="{6EB61870-5A65-44B7-B075-E5989F19D4D6}" srcOrd="0" destOrd="0" presId="urn:microsoft.com/office/officeart/2005/8/layout/vList3"/>
    <dgm:cxn modelId="{7EC8E2D2-9847-4323-A54E-20A6B0FB8A60}" type="presParOf" srcId="{B5E7E345-DD04-4198-8866-83F938C6E8A4}" destId="{12E479AB-14BD-46C0-B1A1-D0EA4BBAD7C7}" srcOrd="0" destOrd="0" presId="urn:microsoft.com/office/officeart/2005/8/layout/vList3"/>
    <dgm:cxn modelId="{3E3F26CB-5C6B-4CB9-B099-80AE105AF320}" type="presParOf" srcId="{12E479AB-14BD-46C0-B1A1-D0EA4BBAD7C7}" destId="{BBBA2F5C-DD4B-42CC-908A-61C0DD1718EE}" srcOrd="0" destOrd="0" presId="urn:microsoft.com/office/officeart/2005/8/layout/vList3"/>
    <dgm:cxn modelId="{E4CA0DE7-B6E6-4776-B657-FDBCCAA0D1AA}" type="presParOf" srcId="{12E479AB-14BD-46C0-B1A1-D0EA4BBAD7C7}" destId="{6EB61870-5A65-44B7-B075-E5989F19D4D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F8684-E583-4318-A0B4-C47FAE3C1549}">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3</a:t>
          </a:r>
        </a:p>
      </dsp:txBody>
      <dsp:txXfrm rot="10800000">
        <a:off x="261221" y="51951"/>
        <a:ext cx="453240" cy="261221"/>
      </dsp:txXfrm>
    </dsp:sp>
    <dsp:sp modelId="{CCC0E82E-6D45-4A32-B4F3-F627ECE38A8B}">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38DE4-1E39-43EB-B18F-3E6377BF934A}">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12</a:t>
          </a:r>
        </a:p>
      </dsp:txBody>
      <dsp:txXfrm rot="10800000">
        <a:off x="261221" y="51951"/>
        <a:ext cx="453240" cy="261221"/>
      </dsp:txXfrm>
    </dsp:sp>
    <dsp:sp modelId="{8A42BE36-B129-4423-959F-ACE8A3499919}">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AA6DC-219C-4E05-A3DD-D154054AEB4B}">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4</a:t>
          </a:r>
        </a:p>
      </dsp:txBody>
      <dsp:txXfrm rot="10800000">
        <a:off x="261221" y="51951"/>
        <a:ext cx="453240" cy="261221"/>
      </dsp:txXfrm>
    </dsp:sp>
    <dsp:sp modelId="{B984B196-9D20-46D5-8A09-4A4B3E40BA52}">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0F82-5C06-4F9F-ABF0-D422C99D337E}">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5</a:t>
          </a:r>
        </a:p>
      </dsp:txBody>
      <dsp:txXfrm rot="10800000">
        <a:off x="261221" y="51951"/>
        <a:ext cx="453240" cy="261221"/>
      </dsp:txXfrm>
    </dsp:sp>
    <dsp:sp modelId="{22FE232E-4861-4BE9-B849-FBC988936197}">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EC0E3-C9D2-46F0-84EF-42B10E380A0B}">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6</a:t>
          </a:r>
        </a:p>
      </dsp:txBody>
      <dsp:txXfrm rot="10800000">
        <a:off x="261221" y="51951"/>
        <a:ext cx="453240" cy="261221"/>
      </dsp:txXfrm>
    </dsp:sp>
    <dsp:sp modelId="{455A2AC4-7976-461E-8CFF-92E71B7CD147}">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167DB-BB93-4783-B964-72B8F5405571}">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7</a:t>
          </a:r>
        </a:p>
      </dsp:txBody>
      <dsp:txXfrm rot="10800000">
        <a:off x="261221" y="51951"/>
        <a:ext cx="453240" cy="261221"/>
      </dsp:txXfrm>
    </dsp:sp>
    <dsp:sp modelId="{DC21D1C7-5FC2-4E18-B07A-EFFA3D708AD2}">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13126-EE0A-448B-BE44-D53F8AB05B43}">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8</a:t>
          </a:r>
        </a:p>
      </dsp:txBody>
      <dsp:txXfrm rot="10800000">
        <a:off x="261221" y="51951"/>
        <a:ext cx="453240" cy="261221"/>
      </dsp:txXfrm>
    </dsp:sp>
    <dsp:sp modelId="{F18D26BB-50E9-4C34-B87C-C8FE4B9AF2C4}">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8DE5D-6969-44AE-AC86-40699B8DD97C}">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9</a:t>
          </a:r>
        </a:p>
      </dsp:txBody>
      <dsp:txXfrm rot="10800000">
        <a:off x="261221" y="51951"/>
        <a:ext cx="453240" cy="261221"/>
      </dsp:txXfrm>
    </dsp:sp>
    <dsp:sp modelId="{DB174EDD-FA5D-4FC6-8596-FE59364BEA4B}">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30DDA-570F-410F-9374-47AA4396B554}">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10</a:t>
          </a:r>
        </a:p>
      </dsp:txBody>
      <dsp:txXfrm rot="10800000">
        <a:off x="261221" y="51951"/>
        <a:ext cx="453240" cy="261221"/>
      </dsp:txXfrm>
    </dsp:sp>
    <dsp:sp modelId="{CCE4AF9F-C445-4BE3-AF89-02E1B0A318A6}">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61870-5A65-44B7-B075-E5989F19D4D6}">
      <dsp:nvSpPr>
        <dsp:cNvPr id="0" name=""/>
        <dsp:cNvSpPr/>
      </dsp:nvSpPr>
      <dsp:spPr>
        <a:xfrm rot="10800000">
          <a:off x="195916" y="51951"/>
          <a:ext cx="518545" cy="26122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2" tIns="45720" rIns="85344" bIns="45720" numCol="1" spcCol="1270" anchor="ctr" anchorCtr="0">
          <a:noAutofit/>
        </a:bodyPr>
        <a:lstStyle/>
        <a:p>
          <a:pPr marL="0" lvl="0" indent="0" algn="ctr" defTabSz="533400" rtl="0">
            <a:lnSpc>
              <a:spcPct val="90000"/>
            </a:lnSpc>
            <a:spcBef>
              <a:spcPct val="0"/>
            </a:spcBef>
            <a:spcAft>
              <a:spcPct val="35000"/>
            </a:spcAft>
            <a:buNone/>
          </a:pPr>
          <a:r>
            <a:rPr lang="fr-FR" sz="1200" kern="1200"/>
            <a:t>11</a:t>
          </a:r>
        </a:p>
      </dsp:txBody>
      <dsp:txXfrm rot="10800000">
        <a:off x="261221" y="51951"/>
        <a:ext cx="453240" cy="261221"/>
      </dsp:txXfrm>
    </dsp:sp>
    <dsp:sp modelId="{BBBA2F5C-DD4B-42CC-908A-61C0DD1718EE}">
      <dsp:nvSpPr>
        <dsp:cNvPr id="0" name=""/>
        <dsp:cNvSpPr/>
      </dsp:nvSpPr>
      <dsp:spPr>
        <a:xfrm>
          <a:off x="65305" y="51951"/>
          <a:ext cx="261221" cy="261221"/>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D8BA4E-2E49-4FDA-BFB5-F43A534C00B4}" type="datetimeFigureOut">
              <a:rPr lang="fr-FR" smtClean="0"/>
              <a:t>11/07/2020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CEE9B-E479-4E99-BD07-1363D35B2EF0}" type="slidenum">
              <a:rPr lang="fr-FR" smtClean="0"/>
              <a:t>‹N°›</a:t>
            </a:fld>
            <a:endParaRPr lang="fr-FR"/>
          </a:p>
        </p:txBody>
      </p:sp>
    </p:spTree>
    <p:extLst>
      <p:ext uri="{BB962C8B-B14F-4D97-AF65-F5344CB8AC3E}">
        <p14:creationId xmlns:p14="http://schemas.microsoft.com/office/powerpoint/2010/main" val="8041452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814C6-F9BA-4F83-9A72-2FAC93D5A70F}" type="datetimeFigureOut">
              <a:rPr lang="fr-FR" smtClean="0"/>
              <a:t>11/07/2020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F38B-CECA-4BA0-9AA5-BD96008F0C9A}" type="slidenum">
              <a:rPr lang="fr-FR" smtClean="0"/>
              <a:t>‹N°›</a:t>
            </a:fld>
            <a:endParaRPr lang="fr-FR"/>
          </a:p>
        </p:txBody>
      </p:sp>
    </p:spTree>
    <p:extLst>
      <p:ext uri="{BB962C8B-B14F-4D97-AF65-F5344CB8AC3E}">
        <p14:creationId xmlns:p14="http://schemas.microsoft.com/office/powerpoint/2010/main" val="29453509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83445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26697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6940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28550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A0C1B23-FA20-40F6-823E-2F11B6993989}"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36382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0D3E66F7-B225-4CC8-8A9F-4782EF430908}"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21773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D69F28CC-3610-4276-97F0-EC1BC63355E4}"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30D90-C893-4C6A-BAED-42226D0DBBF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302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2910591E-AF6D-4DE5-B191-DE8571DFAEBF}" type="datetime1">
              <a:rPr lang="fr-FR" smtClean="0"/>
              <a:t>11/07/2020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94601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679229E7-13D9-46AA-B407-8C177AD9E624}" type="datetime1">
              <a:rPr lang="fr-FR" smtClean="0"/>
              <a:t>11/07/2020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9371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07ED31D0-9193-44EC-996F-98C12D57AB2A}" type="datetime1">
              <a:rPr lang="fr-FR" smtClean="0"/>
              <a:t>11/07/2020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31176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F711DF-3BC7-40DE-9E45-AE440A94B4C1}"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8223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7DA937-7321-4981-9AB1-2131E3F20733}"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97060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C67C10-0F69-4907-BC26-F1DB805DFB40}"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81596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5641CFA6-D246-4777-9363-2AEB9329B0F3}" type="datetime1">
              <a:rPr lang="fr-FR" smtClean="0"/>
              <a:t>11/07/2020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364495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88739D5-0EDD-495B-82EC-C2D3A9A446B3}" type="datetime1">
              <a:rPr lang="fr-FR" smtClean="0"/>
              <a:t>11/07/2020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41638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ACF0FC6-CD14-445F-A6D6-45EC8EC1224D}" type="datetime1">
              <a:rPr lang="fr-FR" smtClean="0"/>
              <a:t>11/07/2020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25198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9F65B7-900C-48A8-854A-DC8696D23D1B}" type="datetime1">
              <a:rPr lang="fr-FR" smtClean="0"/>
              <a:t>11/07/2020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81938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A5A07-BC51-434E-8D15-DC4A3DC8C144}" type="datetime1">
              <a:rPr lang="fr-FR" smtClean="0"/>
              <a:t>11/07/2020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36303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C841D30-6176-4374-BF1F-F7564C5FF0AE}" type="datetime1">
              <a:rPr lang="fr-FR" smtClean="0"/>
              <a:t>11/07/2020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52336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D94A6FF4-F649-4E4B-9037-4D37E3EB2224}" type="datetime1">
              <a:rPr lang="fr-FR" smtClean="0"/>
              <a:t>11/07/2020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30D90-C893-4C6A-BAED-42226D0DBBFC}" type="slidenum">
              <a:rPr lang="fr-FR" smtClean="0"/>
              <a:t>‹N°›</a:t>
            </a:fld>
            <a:endParaRPr lang="fr-FR"/>
          </a:p>
        </p:txBody>
      </p:sp>
    </p:spTree>
    <p:extLst>
      <p:ext uri="{BB962C8B-B14F-4D97-AF65-F5344CB8AC3E}">
        <p14:creationId xmlns:p14="http://schemas.microsoft.com/office/powerpoint/2010/main" val="10960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133299-9868-4DB7-B5CF-ED54921553E0}" type="datetime1">
              <a:rPr lang="fr-FR" smtClean="0"/>
              <a:t>11/07/2020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830D90-C893-4C6A-BAED-42226D0DBBFC}" type="slidenum">
              <a:rPr lang="fr-FR" smtClean="0"/>
              <a:t>‹N°›</a:t>
            </a:fld>
            <a:endParaRPr lang="fr-FR"/>
          </a:p>
        </p:txBody>
      </p:sp>
    </p:spTree>
    <p:extLst>
      <p:ext uri="{BB962C8B-B14F-4D97-AF65-F5344CB8AC3E}">
        <p14:creationId xmlns:p14="http://schemas.microsoft.com/office/powerpoint/2010/main" val="259233620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0.png"/><Relationship Id="rId7"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diagramLayout" Target="../diagrams/layout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diagramData" Target="../diagrams/data3.xml"/><Relationship Id="rId5" Type="http://schemas.openxmlformats.org/officeDocument/2006/relationships/image" Target="../media/image80.png"/><Relationship Id="rId15" Type="http://schemas.microsoft.com/office/2007/relationships/diagramDrawing" Target="../diagrams/drawing3.xml"/><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5.png"/><Relationship Id="rId7" Type="http://schemas.openxmlformats.org/officeDocument/2006/relationships/diagramQuickStyle" Target="../diagrams/quickStyle4.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6.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8.png"/><Relationship Id="rId7" Type="http://schemas.openxmlformats.org/officeDocument/2006/relationships/diagramQuickStyle" Target="../diagrams/quickStyle5.xml"/><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9.jpeg"/><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2676584" y="3140970"/>
            <a:ext cx="6838829" cy="2504363"/>
            <a:chOff x="2387057" y="3700249"/>
            <a:chExt cx="7565288" cy="285750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365" y="3700249"/>
              <a:ext cx="2857500" cy="2857500"/>
            </a:xfrm>
            <a:prstGeom prst="ellipse">
              <a:avLst/>
            </a:prstGeom>
            <a:ln>
              <a:noFill/>
            </a:ln>
            <a:effectLst>
              <a:softEdge rad="112500"/>
            </a:effectLst>
          </p:spPr>
        </p:pic>
        <p:grpSp>
          <p:nvGrpSpPr>
            <p:cNvPr id="6" name="Groupe 5"/>
            <p:cNvGrpSpPr/>
            <p:nvPr/>
          </p:nvGrpSpPr>
          <p:grpSpPr>
            <a:xfrm>
              <a:off x="2387057" y="4244453"/>
              <a:ext cx="7565288" cy="2072896"/>
              <a:chOff x="2387057" y="4244453"/>
              <a:chExt cx="7565288" cy="2072896"/>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57" y="4244453"/>
                <a:ext cx="2072896" cy="2072896"/>
              </a:xfrm>
              <a:prstGeom prst="ellipse">
                <a:avLst/>
              </a:prstGeom>
              <a:ln>
                <a:noFill/>
              </a:ln>
              <a:effectLst>
                <a:softEdge rad="112500"/>
              </a:effectLst>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2278" y="4367282"/>
                <a:ext cx="1950067" cy="1950067"/>
              </a:xfrm>
              <a:prstGeom prst="ellipse">
                <a:avLst/>
              </a:prstGeom>
              <a:ln>
                <a:noFill/>
              </a:ln>
              <a:effectLst>
                <a:softEdge rad="112500"/>
              </a:effectLst>
            </p:spPr>
          </p:pic>
        </p:grpSp>
      </p:grpSp>
      <p:sp>
        <p:nvSpPr>
          <p:cNvPr id="10" name="ZoneTexte 9"/>
          <p:cNvSpPr txBox="1"/>
          <p:nvPr/>
        </p:nvSpPr>
        <p:spPr>
          <a:xfrm>
            <a:off x="2322394" y="1848204"/>
            <a:ext cx="7547212" cy="1138773"/>
          </a:xfrm>
          <a:prstGeom prst="rect">
            <a:avLst/>
          </a:prstGeom>
          <a:noFill/>
        </p:spPr>
        <p:txBody>
          <a:bodyPr wrap="square" rtlCol="0">
            <a:spAutoFit/>
          </a:bodyPr>
          <a:lstStyle/>
          <a:p>
            <a:pPr algn="ctr"/>
            <a:r>
              <a:rPr lang="fr-FR" sz="36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Centrale Inertielle</a:t>
            </a:r>
          </a:p>
          <a:p>
            <a:pPr algn="ctr"/>
            <a:r>
              <a:rPr lang="fr-FR" sz="32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MPU 6050 </a:t>
            </a:r>
          </a:p>
        </p:txBody>
      </p:sp>
      <p:sp>
        <p:nvSpPr>
          <p:cNvPr id="2" name="Espace réservé de la date 1"/>
          <p:cNvSpPr>
            <a:spLocks noGrp="1"/>
          </p:cNvSpPr>
          <p:nvPr>
            <p:ph type="dt" sz="half" idx="10"/>
          </p:nvPr>
        </p:nvSpPr>
        <p:spPr>
          <a:xfrm>
            <a:off x="9515413" y="6272983"/>
            <a:ext cx="2076819" cy="370396"/>
          </a:xfrm>
        </p:spPr>
        <p:txBody>
          <a:bodyPr/>
          <a:lstStyle/>
          <a:p>
            <a:fld id="{BAB78B94-3770-4C52-8863-D7DB25686302}" type="datetime1">
              <a:rPr lang="fr-FR" sz="2400" b="1" smtClean="0"/>
              <a:t>11/07/2020</a:t>
            </a:fld>
            <a:endParaRPr lang="fr-FR" b="1" dirty="0"/>
          </a:p>
        </p:txBody>
      </p:sp>
    </p:spTree>
    <p:extLst>
      <p:ext uri="{BB962C8B-B14F-4D97-AF65-F5344CB8AC3E}">
        <p14:creationId xmlns:p14="http://schemas.microsoft.com/office/powerpoint/2010/main" val="165260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arn(inVertical)">
                                      <p:cBhvr>
                                        <p:cTn id="10" dur="500"/>
                                        <p:tgtEl>
                                          <p:spTgt spid="10">
                                            <p:txEl>
                                              <p:pRg st="1" end="1"/>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by="(-#ppt_w*2)" calcmode="lin" valueType="num">
                                      <p:cBhvr rctx="PPT">
                                        <p:cTn id="19" dur="500" autoRev="1" fill="hold">
                                          <p:stCondLst>
                                            <p:cond delay="0"/>
                                          </p:stCondLst>
                                        </p:cTn>
                                        <p:tgtEl>
                                          <p:spTgt spid="2"/>
                                        </p:tgtEl>
                                        <p:attrNameLst>
                                          <p:attrName>ppt_w</p:attrName>
                                        </p:attrNameLst>
                                      </p:cBhvr>
                                    </p:anim>
                                    <p:anim by="(#ppt_w*0.50)" calcmode="lin" valueType="num">
                                      <p:cBhvr>
                                        <p:cTn id="20" dur="500" decel="50000" autoRev="1" fill="hold">
                                          <p:stCondLst>
                                            <p:cond delay="0"/>
                                          </p:stCondLst>
                                        </p:cTn>
                                        <p:tgtEl>
                                          <p:spTgt spid="2"/>
                                        </p:tgtEl>
                                        <p:attrNameLst>
                                          <p:attrName>ppt_x</p:attrName>
                                        </p:attrNameLst>
                                      </p:cBhvr>
                                    </p:anim>
                                    <p:anim from="(-#ppt_h/2)" to="(#ppt_y)" calcmode="lin" valueType="num">
                                      <p:cBhvr>
                                        <p:cTn id="21" dur="1000" fill="hold">
                                          <p:stCondLst>
                                            <p:cond delay="0"/>
                                          </p:stCondLst>
                                        </p:cTn>
                                        <p:tgtEl>
                                          <p:spTgt spid="2"/>
                                        </p:tgtEl>
                                        <p:attrNameLst>
                                          <p:attrName>ppt_y</p:attrName>
                                        </p:attrNameLst>
                                      </p:cBhvr>
                                    </p:anim>
                                    <p:animRot by="21600000">
                                      <p:cBhvr>
                                        <p:cTn id="22"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algn="ctr"/>
            <a:r>
              <a:rPr lang="fr-FR" sz="3200" dirty="0"/>
              <a:t>Exemple d’utilisation d’une centrale inertielle (MPU 6050)</a:t>
            </a:r>
          </a:p>
          <a:p>
            <a:pPr lvl="0" algn="ctr"/>
            <a:r>
              <a:rPr lang="fr-FR" sz="3200" b="1" dirty="0"/>
              <a:t> </a:t>
            </a:r>
            <a:endParaRPr lang="fr-FR" sz="3200" dirty="0"/>
          </a:p>
          <a:p>
            <a:pPr algn="ctr"/>
            <a:endParaRPr lang="fr-FR" dirty="0"/>
          </a:p>
        </p:txBody>
      </p:sp>
      <p:sp>
        <p:nvSpPr>
          <p:cNvPr id="3" name="Rectangle 2"/>
          <p:cNvSpPr/>
          <p:nvPr/>
        </p:nvSpPr>
        <p:spPr>
          <a:xfrm>
            <a:off x="0" y="1297546"/>
            <a:ext cx="5549917" cy="523220"/>
          </a:xfrm>
          <a:prstGeom prst="rect">
            <a:avLst/>
          </a:prstGeom>
        </p:spPr>
        <p:txBody>
          <a:bodyPr wrap="none">
            <a:spAutoFit/>
          </a:bodyPr>
          <a:lstStyle/>
          <a:p>
            <a:pPr marL="742950" lvl="1" indent="-285750">
              <a:buFont typeface="Wingdings" panose="05000000000000000000" pitchFamily="2" charset="2"/>
              <a:buChar char="Ø"/>
            </a:pPr>
            <a:r>
              <a:rPr lang="fr-FR" sz="2800" b="1" dirty="0"/>
              <a:t>Présentation de MPU 6050 </a:t>
            </a:r>
          </a:p>
        </p:txBody>
      </p:sp>
      <p:sp>
        <p:nvSpPr>
          <p:cNvPr id="4" name="ZoneTexte 3"/>
          <p:cNvSpPr txBox="1"/>
          <p:nvPr/>
        </p:nvSpPr>
        <p:spPr>
          <a:xfrm>
            <a:off x="530942" y="1932039"/>
            <a:ext cx="11090787" cy="1938992"/>
          </a:xfrm>
          <a:prstGeom prst="rect">
            <a:avLst/>
          </a:prstGeom>
          <a:noFill/>
        </p:spPr>
        <p:txBody>
          <a:bodyPr wrap="square" rtlCol="0">
            <a:spAutoFit/>
          </a:bodyPr>
          <a:lstStyle/>
          <a:p>
            <a:pPr algn="just">
              <a:lnSpc>
                <a:spcPct val="150000"/>
              </a:lnSpc>
            </a:pPr>
            <a:r>
              <a:rPr lang="fr-FR" sz="2000" dirty="0"/>
              <a:t>	Le capteur MPU-6050 (Unité de traitement des mouvements) contient un accéléromètre MEMS(Micro Electro-</a:t>
            </a:r>
            <a:r>
              <a:rPr lang="fr-FR" sz="2000" dirty="0" err="1"/>
              <a:t>Mechanical</a:t>
            </a:r>
            <a:r>
              <a:rPr lang="fr-FR" sz="2000" dirty="0"/>
              <a:t> </a:t>
            </a:r>
            <a:r>
              <a:rPr lang="fr-FR" sz="2000" dirty="0" err="1"/>
              <a:t>Systems</a:t>
            </a:r>
            <a:r>
              <a:rPr lang="fr-FR" sz="2000" dirty="0"/>
              <a:t>) et un gyroscope MEMS en une seule puce. Il est </a:t>
            </a:r>
            <a:r>
              <a:rPr lang="fr-FR" sz="2000"/>
              <a:t>très précis, </a:t>
            </a:r>
            <a:r>
              <a:rPr lang="fr-FR" sz="2000" dirty="0"/>
              <a:t>il capture les canaux x, y et z en même temps. Le capteur utilise le bus I2C pour l'interface avec l'Arduino.</a:t>
            </a:r>
          </a:p>
        </p:txBody>
      </p:sp>
      <p:pic>
        <p:nvPicPr>
          <p:cNvPr id="5" name="Image 4"/>
          <p:cNvPicPr>
            <a:picLocks noChangeAspect="1"/>
          </p:cNvPicPr>
          <p:nvPr/>
        </p:nvPicPr>
        <p:blipFill>
          <a:blip r:embed="rId3"/>
          <a:stretch>
            <a:fillRect/>
          </a:stretch>
        </p:blipFill>
        <p:spPr>
          <a:xfrm>
            <a:off x="4042509" y="4443969"/>
            <a:ext cx="3014816" cy="2313585"/>
          </a:xfrm>
          <a:prstGeom prst="rect">
            <a:avLst/>
          </a:prstGeom>
        </p:spPr>
      </p:pic>
      <p:graphicFrame>
        <p:nvGraphicFramePr>
          <p:cNvPr id="9" name="Diagramme 8"/>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01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1" presetClass="entr" presetSubtype="0" fill="hold" grpId="0" nodeType="afterEffect">
                                  <p:stCondLst>
                                    <p:cond delay="0"/>
                                  </p:stCondLst>
                                  <p:iterate type="lt">
                                    <p:tmPct val="1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par>
                          <p:cTn id="22" fill="hold">
                            <p:stCondLst>
                              <p:cond delay="4720"/>
                            </p:stCondLst>
                            <p:childTnLst>
                              <p:par>
                                <p:cTn id="23" presetID="31"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279559"/>
            <a:ext cx="5551520" cy="523220"/>
          </a:xfrm>
          <a:prstGeom prst="rect">
            <a:avLst/>
          </a:prstGeom>
        </p:spPr>
        <p:txBody>
          <a:bodyPr wrap="none">
            <a:spAutoFit/>
          </a:bodyPr>
          <a:lstStyle/>
          <a:p>
            <a:pPr marL="742950" lvl="1" indent="-285750">
              <a:buFont typeface="Wingdings" panose="05000000000000000000" pitchFamily="2" charset="2"/>
              <a:buChar char="Ø"/>
            </a:pPr>
            <a:r>
              <a:rPr lang="fr-FR" sz="2800" b="1" dirty="0"/>
              <a:t>Schéma et branchement  </a:t>
            </a:r>
          </a:p>
        </p:txBody>
      </p:sp>
      <p:sp>
        <p:nvSpPr>
          <p:cNvPr id="4" name="Rectangle 3"/>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algn="ctr"/>
            <a:r>
              <a:rPr lang="fr-FR" sz="3200" dirty="0"/>
              <a:t>Exemple d’utilisation d’une centrale inertielle (MPU 6050)</a:t>
            </a:r>
          </a:p>
          <a:p>
            <a:pPr lvl="0" algn="ctr"/>
            <a:r>
              <a:rPr lang="fr-FR" sz="3200" b="1" dirty="0"/>
              <a:t> </a:t>
            </a:r>
            <a:endParaRPr lang="fr-FR" sz="3200" dirty="0"/>
          </a:p>
          <a:p>
            <a:pPr algn="ctr"/>
            <a:endParaRPr lang="fr-FR" dirty="0"/>
          </a:p>
        </p:txBody>
      </p:sp>
      <p:pic>
        <p:nvPicPr>
          <p:cNvPr id="6" name="Image 5"/>
          <p:cNvPicPr>
            <a:picLocks noChangeAspect="1"/>
          </p:cNvPicPr>
          <p:nvPr/>
        </p:nvPicPr>
        <p:blipFill>
          <a:blip r:embed="rId2"/>
          <a:stretch>
            <a:fillRect/>
          </a:stretch>
        </p:blipFill>
        <p:spPr>
          <a:xfrm>
            <a:off x="888130" y="3303639"/>
            <a:ext cx="5207870" cy="3101184"/>
          </a:xfrm>
          <a:prstGeom prst="rect">
            <a:avLst/>
          </a:prstGeom>
        </p:spPr>
      </p:pic>
      <p:graphicFrame>
        <p:nvGraphicFramePr>
          <p:cNvPr id="9" name="Tableau 8"/>
          <p:cNvGraphicFramePr>
            <a:graphicFrameLocks noGrp="1"/>
          </p:cNvGraphicFramePr>
          <p:nvPr>
            <p:extLst>
              <p:ext uri="{D42A27DB-BD31-4B8C-83A1-F6EECF244321}">
                <p14:modId xmlns:p14="http://schemas.microsoft.com/office/powerpoint/2010/main" val="367691633"/>
              </p:ext>
            </p:extLst>
          </p:nvPr>
        </p:nvGraphicFramePr>
        <p:xfrm>
          <a:off x="6791630" y="2430886"/>
          <a:ext cx="3849330" cy="4022265"/>
        </p:xfrm>
        <a:graphic>
          <a:graphicData uri="http://schemas.openxmlformats.org/drawingml/2006/table">
            <a:tbl>
              <a:tblPr firstRow="1" bandRow="1">
                <a:tableStyleId>{5C22544A-7EE6-4342-B048-85BDC9FD1C3A}</a:tableStyleId>
              </a:tblPr>
              <a:tblGrid>
                <a:gridCol w="1924665">
                  <a:extLst>
                    <a:ext uri="{9D8B030D-6E8A-4147-A177-3AD203B41FA5}">
                      <a16:colId xmlns:a16="http://schemas.microsoft.com/office/drawing/2014/main" val="20000"/>
                    </a:ext>
                  </a:extLst>
                </a:gridCol>
                <a:gridCol w="1924665">
                  <a:extLst>
                    <a:ext uri="{9D8B030D-6E8A-4147-A177-3AD203B41FA5}">
                      <a16:colId xmlns:a16="http://schemas.microsoft.com/office/drawing/2014/main" val="20001"/>
                    </a:ext>
                  </a:extLst>
                </a:gridCol>
              </a:tblGrid>
              <a:tr h="730425">
                <a:tc>
                  <a:txBody>
                    <a:bodyPr/>
                    <a:lstStyle/>
                    <a:p>
                      <a:r>
                        <a:rPr lang="it-IT" b="1" dirty="0"/>
                        <a:t>Pin ID</a:t>
                      </a:r>
                      <a:endParaRPr lang="fr-FR"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it-IT" b="1" dirty="0"/>
                        <a:t>Arduino</a:t>
                      </a:r>
                      <a:r>
                        <a:rPr lang="it-IT" b="1" baseline="0" dirty="0"/>
                        <a:t> </a:t>
                      </a:r>
                      <a:r>
                        <a:rPr lang="it-IT" b="1" dirty="0"/>
                        <a:t> Pin ID</a:t>
                      </a:r>
                    </a:p>
                    <a:p>
                      <a:endParaRPr lang="fr-FR" dirty="0"/>
                    </a:p>
                  </a:txBody>
                  <a:tcPr/>
                </a:tc>
                <a:extLst>
                  <a:ext uri="{0D108BD9-81ED-4DB2-BD59-A6C34878D82A}">
                    <a16:rowId xmlns:a16="http://schemas.microsoft.com/office/drawing/2014/main" val="10000"/>
                  </a:ext>
                </a:extLst>
              </a:tr>
              <a:tr h="511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VDD</a:t>
                      </a:r>
                      <a:endParaRPr lang="fr-FR" dirty="0"/>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3.3V</a:t>
                      </a:r>
                      <a:endParaRPr lang="fr-FR" dirty="0"/>
                    </a:p>
                    <a:p>
                      <a:endParaRPr lang="fr-FR" dirty="0"/>
                    </a:p>
                  </a:txBody>
                  <a:tcPr/>
                </a:tc>
                <a:extLst>
                  <a:ext uri="{0D108BD9-81ED-4DB2-BD59-A6C34878D82A}">
                    <a16:rowId xmlns:a16="http://schemas.microsoft.com/office/drawing/2014/main" val="10001"/>
                  </a:ext>
                </a:extLst>
              </a:tr>
              <a:tr h="511298">
                <a:tc>
                  <a:txBody>
                    <a:bodyPr/>
                    <a:lstStyle/>
                    <a:p>
                      <a:r>
                        <a:rPr lang="en-US" dirty="0"/>
                        <a:t>GND</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GND </a:t>
                      </a:r>
                      <a:endParaRPr lang="fr-FR" dirty="0"/>
                    </a:p>
                    <a:p>
                      <a:endParaRPr lang="fr-FR" dirty="0"/>
                    </a:p>
                  </a:txBody>
                  <a:tcPr/>
                </a:tc>
                <a:extLst>
                  <a:ext uri="{0D108BD9-81ED-4DB2-BD59-A6C34878D82A}">
                    <a16:rowId xmlns:a16="http://schemas.microsoft.com/office/drawing/2014/main" val="10002"/>
                  </a:ext>
                </a:extLst>
              </a:tr>
              <a:tr h="511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SCL</a:t>
                      </a:r>
                      <a:endParaRPr lang="fr-FR" dirty="0"/>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4</a:t>
                      </a:r>
                    </a:p>
                    <a:p>
                      <a:endParaRPr lang="fr-FR" dirty="0"/>
                    </a:p>
                  </a:txBody>
                  <a:tcPr/>
                </a:tc>
                <a:extLst>
                  <a:ext uri="{0D108BD9-81ED-4DB2-BD59-A6C34878D82A}">
                    <a16:rowId xmlns:a16="http://schemas.microsoft.com/office/drawing/2014/main" val="10003"/>
                  </a:ext>
                </a:extLst>
              </a:tr>
              <a:tr h="511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SDA </a:t>
                      </a:r>
                      <a:endParaRPr lang="fr-FR" dirty="0"/>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5</a:t>
                      </a:r>
                    </a:p>
                    <a:p>
                      <a:endParaRPr lang="fr-FR" dirty="0"/>
                    </a:p>
                  </a:txBody>
                  <a:tcPr/>
                </a:tc>
                <a:extLst>
                  <a:ext uri="{0D108BD9-81ED-4DB2-BD59-A6C34878D82A}">
                    <a16:rowId xmlns:a16="http://schemas.microsoft.com/office/drawing/2014/main" val="10004"/>
                  </a:ext>
                </a:extLst>
              </a:tr>
              <a:tr h="299035">
                <a:tc>
                  <a:txBody>
                    <a:bodyPr/>
                    <a:lstStyle/>
                    <a:p>
                      <a:r>
                        <a:rPr lang="en-US" dirty="0"/>
                        <a:t>ADO </a:t>
                      </a:r>
                      <a:endParaRPr lang="fr-FR" dirty="0"/>
                    </a:p>
                  </a:txBody>
                  <a:tcPr/>
                </a:tc>
                <a:tc>
                  <a:txBody>
                    <a:bodyPr/>
                    <a:lstStyle/>
                    <a:p>
                      <a:r>
                        <a:rPr lang="fr-FR" dirty="0"/>
                        <a:t>GND</a:t>
                      </a:r>
                    </a:p>
                  </a:txBody>
                  <a:tcPr/>
                </a:tc>
                <a:extLst>
                  <a:ext uri="{0D108BD9-81ED-4DB2-BD59-A6C34878D82A}">
                    <a16:rowId xmlns:a16="http://schemas.microsoft.com/office/drawing/2014/main" val="10005"/>
                  </a:ext>
                </a:extLst>
              </a:tr>
              <a:tr h="299035">
                <a:tc>
                  <a:txBody>
                    <a:bodyPr/>
                    <a:lstStyle/>
                    <a:p>
                      <a:r>
                        <a:rPr lang="en-US" dirty="0"/>
                        <a:t>INT</a:t>
                      </a:r>
                      <a:endParaRPr lang="fr-FR" dirty="0"/>
                    </a:p>
                  </a:txBody>
                  <a:tcPr/>
                </a:tc>
                <a:tc>
                  <a:txBody>
                    <a:bodyPr/>
                    <a:lstStyle/>
                    <a:p>
                      <a:r>
                        <a:rPr lang="fr-FR" dirty="0"/>
                        <a:t>2</a:t>
                      </a:r>
                    </a:p>
                  </a:txBody>
                  <a:tcPr/>
                </a:tc>
                <a:extLst>
                  <a:ext uri="{0D108BD9-81ED-4DB2-BD59-A6C34878D82A}">
                    <a16:rowId xmlns:a16="http://schemas.microsoft.com/office/drawing/2014/main" val="10006"/>
                  </a:ext>
                </a:extLst>
              </a:tr>
            </a:tbl>
          </a:graphicData>
        </a:graphic>
      </p:graphicFrame>
      <p:sp>
        <p:nvSpPr>
          <p:cNvPr id="10" name="ZoneTexte 9"/>
          <p:cNvSpPr txBox="1"/>
          <p:nvPr/>
        </p:nvSpPr>
        <p:spPr>
          <a:xfrm>
            <a:off x="6695766" y="2007079"/>
            <a:ext cx="4159045" cy="646331"/>
          </a:xfrm>
          <a:prstGeom prst="rect">
            <a:avLst/>
          </a:prstGeom>
          <a:noFill/>
        </p:spPr>
        <p:txBody>
          <a:bodyPr wrap="square" rtlCol="0">
            <a:spAutoFit/>
          </a:bodyPr>
          <a:lstStyle/>
          <a:p>
            <a:r>
              <a:rPr lang="it-IT" dirty="0"/>
              <a:t>Connéction de MPU avec arduino</a:t>
            </a:r>
          </a:p>
          <a:p>
            <a:endParaRPr lang="fr-FR" dirty="0"/>
          </a:p>
        </p:txBody>
      </p:sp>
      <p:graphicFrame>
        <p:nvGraphicFramePr>
          <p:cNvPr id="8" name="Diagramme 7"/>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1134135" y="2091544"/>
            <a:ext cx="4417385" cy="923330"/>
          </a:xfrm>
          <a:prstGeom prst="rect">
            <a:avLst/>
          </a:prstGeom>
          <a:noFill/>
        </p:spPr>
        <p:txBody>
          <a:bodyPr wrap="square" rtlCol="0">
            <a:spAutoFit/>
          </a:bodyPr>
          <a:lstStyle/>
          <a:p>
            <a:r>
              <a:rPr lang="fr-FR" dirty="0"/>
              <a:t>On connecte le MPU 6050 avec la carte Arduino comme c’est montré dans le tableaux suivant :</a:t>
            </a:r>
          </a:p>
        </p:txBody>
      </p:sp>
    </p:spTree>
    <p:extLst>
      <p:ext uri="{BB962C8B-B14F-4D97-AF65-F5344CB8AC3E}">
        <p14:creationId xmlns:p14="http://schemas.microsoft.com/office/powerpoint/2010/main" val="28229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1" presetClass="entr" presetSubtype="0" fill="hold" nodeType="afterEffect">
                                  <p:stCondLst>
                                    <p:cond delay="0"/>
                                  </p:stCondLst>
                                  <p:iterate type="lt">
                                    <p:tmPct val="1000"/>
                                  </p:iterate>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21" dur="5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xEl>
                                              <p:pRg st="0" end="0"/>
                                            </p:txEl>
                                          </p:spTgt>
                                        </p:tgtEl>
                                      </p:cBhvr>
                                    </p:animEffect>
                                  </p:childTnLst>
                                </p:cTn>
                              </p:par>
                            </p:childTnLst>
                          </p:cTn>
                        </p:par>
                        <p:par>
                          <p:cTn id="24" fill="hold">
                            <p:stCondLst>
                              <p:cond delay="2870"/>
                            </p:stCondLst>
                            <p:childTnLst>
                              <p:par>
                                <p:cTn id="25" presetID="14"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par>
                          <p:cTn id="28" fill="hold">
                            <p:stCondLst>
                              <p:cond delay="3370"/>
                            </p:stCondLst>
                            <p:childTnLst>
                              <p:par>
                                <p:cTn id="29" presetID="14"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par>
                          <p:cTn id="32" fill="hold">
                            <p:stCondLst>
                              <p:cond delay="387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algn="ctr"/>
            <a:r>
              <a:rPr lang="fr-FR" sz="3200" dirty="0"/>
              <a:t>Exemple d’utilisation d’une centrale inertielle (MPU 6050)</a:t>
            </a:r>
          </a:p>
          <a:p>
            <a:pPr lvl="0" algn="ctr"/>
            <a:r>
              <a:rPr lang="fr-FR" sz="3200" b="1" dirty="0"/>
              <a:t> </a:t>
            </a:r>
            <a:endParaRPr lang="fr-FR" sz="3200" dirty="0"/>
          </a:p>
          <a:p>
            <a:pPr algn="ctr"/>
            <a:endParaRPr lang="fr-FR" dirty="0"/>
          </a:p>
        </p:txBody>
      </p:sp>
      <p:sp>
        <p:nvSpPr>
          <p:cNvPr id="4" name="Rectangle 3"/>
          <p:cNvSpPr/>
          <p:nvPr/>
        </p:nvSpPr>
        <p:spPr>
          <a:xfrm>
            <a:off x="0" y="1242779"/>
            <a:ext cx="2771913" cy="523220"/>
          </a:xfrm>
          <a:prstGeom prst="rect">
            <a:avLst/>
          </a:prstGeom>
        </p:spPr>
        <p:txBody>
          <a:bodyPr wrap="none">
            <a:spAutoFit/>
          </a:bodyPr>
          <a:lstStyle/>
          <a:p>
            <a:pPr marL="742950" lvl="1" indent="-285750">
              <a:buFont typeface="Wingdings" panose="05000000000000000000" pitchFamily="2" charset="2"/>
              <a:buChar char="Ø"/>
            </a:pPr>
            <a:r>
              <a:rPr lang="fr-FR" sz="2800" b="1" dirty="0"/>
              <a:t>Simulation</a:t>
            </a:r>
            <a:r>
              <a:rPr lang="fr-FR" dirty="0"/>
              <a:t> </a:t>
            </a:r>
          </a:p>
        </p:txBody>
      </p:sp>
      <p:pic>
        <p:nvPicPr>
          <p:cNvPr id="5" name="Image 4"/>
          <p:cNvPicPr>
            <a:picLocks noChangeAspect="1"/>
          </p:cNvPicPr>
          <p:nvPr/>
        </p:nvPicPr>
        <p:blipFill>
          <a:blip r:embed="rId2"/>
          <a:stretch>
            <a:fillRect/>
          </a:stretch>
        </p:blipFill>
        <p:spPr>
          <a:xfrm>
            <a:off x="4739148" y="4630113"/>
            <a:ext cx="2713703" cy="1774033"/>
          </a:xfrm>
          <a:prstGeom prst="rect">
            <a:avLst/>
          </a:prstGeom>
        </p:spPr>
      </p:pic>
      <p:sp>
        <p:nvSpPr>
          <p:cNvPr id="6" name="ZoneTexte 5"/>
          <p:cNvSpPr txBox="1"/>
          <p:nvPr/>
        </p:nvSpPr>
        <p:spPr>
          <a:xfrm>
            <a:off x="796413" y="1765999"/>
            <a:ext cx="11194026" cy="923330"/>
          </a:xfrm>
          <a:prstGeom prst="rect">
            <a:avLst/>
          </a:prstGeom>
          <a:noFill/>
        </p:spPr>
        <p:txBody>
          <a:bodyPr wrap="square" rtlCol="0">
            <a:spAutoFit/>
          </a:bodyPr>
          <a:lstStyle/>
          <a:p>
            <a:r>
              <a:rPr lang="fr-FR" dirty="0"/>
              <a:t> L’utilisation de LabVIEW pour le développement d’une interface graphique pour la représentation les position. </a:t>
            </a:r>
          </a:p>
          <a:p>
            <a:endParaRPr lang="fr-FR" dirty="0"/>
          </a:p>
        </p:txBody>
      </p:sp>
      <p:sp>
        <p:nvSpPr>
          <p:cNvPr id="7" name="ZoneTexte 6"/>
          <p:cNvSpPr txBox="1"/>
          <p:nvPr/>
        </p:nvSpPr>
        <p:spPr>
          <a:xfrm>
            <a:off x="796413" y="2473885"/>
            <a:ext cx="11017045" cy="2031325"/>
          </a:xfrm>
          <a:prstGeom prst="rect">
            <a:avLst/>
          </a:prstGeom>
          <a:noFill/>
        </p:spPr>
        <p:txBody>
          <a:bodyPr wrap="square" rtlCol="0">
            <a:spAutoFit/>
          </a:bodyPr>
          <a:lstStyle/>
          <a:p>
            <a:pPr algn="just">
              <a:lnSpc>
                <a:spcPct val="150000"/>
              </a:lnSpc>
            </a:pPr>
            <a:r>
              <a:rPr lang="fr-FR" dirty="0"/>
              <a:t>	La page principale  de l’interface graphique contient un parallélépipède  représentée en trois dimensions (3D) en temps réel pour faciliter la compréhension de son orientation  dans l’espace et aussi un indicateur pour indiquer la trame entrante, un bouton de « Stop » pour arrêter l’acquisition des données ainsi qu’un « Com port » pour choisir le port de communication,  </a:t>
            </a:r>
          </a:p>
          <a:p>
            <a:r>
              <a:rPr lang="fr-FR" dirty="0"/>
              <a:t>   </a:t>
            </a:r>
          </a:p>
        </p:txBody>
      </p:sp>
      <p:graphicFrame>
        <p:nvGraphicFramePr>
          <p:cNvPr id="10" name="Diagramme 9"/>
          <p:cNvGraphicFramePr/>
          <p:nvPr/>
        </p:nvGraphicFramePr>
        <p:xfrm>
          <a:off x="16646" y="6492875"/>
          <a:ext cx="779767"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8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par>
                          <p:cTn id="12" fill="hold">
                            <p:stCondLst>
                              <p:cond delay="2000"/>
                            </p:stCondLst>
                            <p:childTnLst>
                              <p:par>
                                <p:cTn id="13" presetID="42" presetClass="entr" presetSubtype="0" fill="hold" grpId="0" nodeType="afterEffect">
                                  <p:stCondLst>
                                    <p:cond delay="0"/>
                                  </p:stCondLst>
                                  <p:iterate type="lt">
                                    <p:tmPct val="0"/>
                                  </p:iterate>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3000"/>
                            </p:stCondLst>
                            <p:childTnLst>
                              <p:par>
                                <p:cTn id="19" presetID="41" presetClass="entr" presetSubtype="0" fill="hold" grpId="0" nodeType="afterEffect">
                                  <p:stCondLst>
                                    <p:cond delay="0"/>
                                  </p:stCondLst>
                                  <p:iterate type="lt">
                                    <p:tmPct val="1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par>
                          <p:cTn id="26" fill="hold">
                            <p:stCondLst>
                              <p:cond delay="3975"/>
                            </p:stCondLst>
                            <p:childTnLst>
                              <p:par>
                                <p:cTn id="27" presetID="41" presetClass="entr" presetSubtype="0" fill="hold" grpId="0" nodeType="afterEffect">
                                  <p:stCondLst>
                                    <p:cond delay="0"/>
                                  </p:stCondLst>
                                  <p:iterate type="lt">
                                    <p:tmPct val="1000"/>
                                  </p:iterate>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
                                        </p:tgtEl>
                                        <p:attrNameLst>
                                          <p:attrName>ppt_y</p:attrName>
                                        </p:attrNameLst>
                                      </p:cBhvr>
                                      <p:tavLst>
                                        <p:tav tm="0">
                                          <p:val>
                                            <p:strVal val="#ppt_y"/>
                                          </p:val>
                                        </p:tav>
                                        <p:tav tm="100000">
                                          <p:val>
                                            <p:strVal val="#ppt_y"/>
                                          </p:val>
                                        </p:tav>
                                      </p:tavLst>
                                    </p:anim>
                                    <p:anim calcmode="lin" valueType="num">
                                      <p:cBhvr>
                                        <p:cTn id="3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8" presetClass="exit" presetSubtype="0" accel="50000" fill="hold" grpId="1" nodeType="clickEffect">
                                  <p:stCondLst>
                                    <p:cond delay="0"/>
                                  </p:stCondLst>
                                  <p:iterate type="lt">
                                    <p:tmPct val="1000"/>
                                  </p:iterate>
                                  <p:childTnLst>
                                    <p:anim calcmode="lin" valueType="num">
                                      <p:cBhvr>
                                        <p:cTn id="37" dur="1000">
                                          <p:stCondLst>
                                            <p:cond delay="0"/>
                                          </p:stCondLst>
                                        </p:cTn>
                                        <p:tgtEl>
                                          <p:spTgt spid="7"/>
                                        </p:tgtEl>
                                        <p:attrNameLst>
                                          <p:attrName>style.rotation</p:attrName>
                                        </p:attrNameLst>
                                      </p:cBhvr>
                                      <p:tavLst>
                                        <p:tav tm="0">
                                          <p:val>
                                            <p:fltVal val="0"/>
                                          </p:val>
                                        </p:tav>
                                        <p:tav tm="100000">
                                          <p:val>
                                            <p:fltVal val="45"/>
                                          </p:val>
                                        </p:tav>
                                      </p:tavLst>
                                    </p:anim>
                                    <p:anim calcmode="lin" valueType="num">
                                      <p:cBhvr>
                                        <p:cTn id="38" dur="1000">
                                          <p:stCondLst>
                                            <p:cond delay="0"/>
                                          </p:stCondLst>
                                        </p:cTn>
                                        <p:tgtEl>
                                          <p:spTgt spid="7"/>
                                        </p:tgtEl>
                                        <p:attrNameLst>
                                          <p:attrName>ppt_y</p:attrName>
                                        </p:attrNameLst>
                                      </p:cBhvr>
                                      <p:tavLst>
                                        <p:tav tm="0">
                                          <p:val>
                                            <p:strVal val="ppt_y"/>
                                          </p:val>
                                        </p:tav>
                                        <p:tav tm="100000">
                                          <p:val>
                                            <p:strVal val="ppt_y+1"/>
                                          </p:val>
                                        </p:tav>
                                      </p:tavLst>
                                    </p:anim>
                                    <p:set>
                                      <p:cBhvr>
                                        <p:cTn id="39" dur="1" fill="hold">
                                          <p:stCondLst>
                                            <p:cond delay="999"/>
                                          </p:stCondLst>
                                        </p:cTn>
                                        <p:tgtEl>
                                          <p:spTgt spid="7"/>
                                        </p:tgtEl>
                                        <p:attrNameLst>
                                          <p:attrName>style.visibility</p:attrName>
                                        </p:attrNameLst>
                                      </p:cBhvr>
                                      <p:to>
                                        <p:strVal val="hidden"/>
                                      </p:to>
                                    </p:set>
                                  </p:childTnLst>
                                </p:cTn>
                              </p:par>
                              <p:par>
                                <p:cTn id="40" presetID="38" presetClass="exit" presetSubtype="0" accel="50000" fill="hold" grpId="1" nodeType="withEffect">
                                  <p:stCondLst>
                                    <p:cond delay="0"/>
                                  </p:stCondLst>
                                  <p:iterate type="lt">
                                    <p:tmPct val="1000"/>
                                  </p:iterate>
                                  <p:childTnLst>
                                    <p:anim calcmode="lin" valueType="num">
                                      <p:cBhvr>
                                        <p:cTn id="41" dur="1000">
                                          <p:stCondLst>
                                            <p:cond delay="0"/>
                                          </p:stCondLst>
                                        </p:cTn>
                                        <p:tgtEl>
                                          <p:spTgt spid="6"/>
                                        </p:tgtEl>
                                        <p:attrNameLst>
                                          <p:attrName>style.rotation</p:attrName>
                                        </p:attrNameLst>
                                      </p:cBhvr>
                                      <p:tavLst>
                                        <p:tav tm="0">
                                          <p:val>
                                            <p:fltVal val="0"/>
                                          </p:val>
                                        </p:tav>
                                        <p:tav tm="100000">
                                          <p:val>
                                            <p:fltVal val="45"/>
                                          </p:val>
                                        </p:tav>
                                      </p:tavLst>
                                    </p:anim>
                                    <p:anim calcmode="lin" valueType="num">
                                      <p:cBhvr>
                                        <p:cTn id="42" dur="1000">
                                          <p:stCondLst>
                                            <p:cond delay="0"/>
                                          </p:stCondLst>
                                        </p:cTn>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38" presetClass="exit" presetSubtype="0" accel="50000" fill="hold" grpId="1" nodeType="withEffect">
                                  <p:stCondLst>
                                    <p:cond delay="0"/>
                                  </p:stCondLst>
                                  <p:iterate type="lt">
                                    <p:tmPct val="1000"/>
                                  </p:iterate>
                                  <p:childTnLst>
                                    <p:anim calcmode="lin" valueType="num">
                                      <p:cBhvr>
                                        <p:cTn id="45" dur="1000">
                                          <p:stCondLst>
                                            <p:cond delay="0"/>
                                          </p:stCondLst>
                                        </p:cTn>
                                        <p:tgtEl>
                                          <p:spTgt spid="4"/>
                                        </p:tgtEl>
                                        <p:attrNameLst>
                                          <p:attrName>style.rotation</p:attrName>
                                        </p:attrNameLst>
                                      </p:cBhvr>
                                      <p:tavLst>
                                        <p:tav tm="0">
                                          <p:val>
                                            <p:fltVal val="0"/>
                                          </p:val>
                                        </p:tav>
                                        <p:tav tm="100000">
                                          <p:val>
                                            <p:fltVal val="45"/>
                                          </p:val>
                                        </p:tav>
                                      </p:tavLst>
                                    </p:anim>
                                    <p:anim calcmode="lin" valueType="num">
                                      <p:cBhvr>
                                        <p:cTn id="46" dur="1000">
                                          <p:stCondLst>
                                            <p:cond delay="0"/>
                                          </p:stCondLst>
                                        </p:cTn>
                                        <p:tgtEl>
                                          <p:spTgt spid="4"/>
                                        </p:tgtEl>
                                        <p:attrNameLst>
                                          <p:attrName>ppt_y</p:attrName>
                                        </p:attrNameLst>
                                      </p:cBhvr>
                                      <p:tavLst>
                                        <p:tav tm="0">
                                          <p:val>
                                            <p:strVal val="ppt_y"/>
                                          </p:val>
                                        </p:tav>
                                        <p:tav tm="100000">
                                          <p:val>
                                            <p:strVal val="ppt_y+1"/>
                                          </p:val>
                                        </p:tav>
                                      </p:tavLst>
                                    </p:anim>
                                    <p:set>
                                      <p:cBhvr>
                                        <p:cTn id="47" dur="1" fill="hold">
                                          <p:stCondLst>
                                            <p:cond delay="999"/>
                                          </p:stCondLst>
                                        </p:cTn>
                                        <p:tgtEl>
                                          <p:spTgt spid="4"/>
                                        </p:tgtEl>
                                        <p:attrNameLst>
                                          <p:attrName>style.visibility</p:attrName>
                                        </p:attrNameLst>
                                      </p:cBhvr>
                                      <p:to>
                                        <p:strVal val="hidden"/>
                                      </p:to>
                                    </p:set>
                                  </p:childTnLst>
                                </p:cTn>
                              </p:par>
                              <p:par>
                                <p:cTn id="48" presetID="37" presetClass="exit" presetSubtype="0" fill="hold" grpId="1" nodeType="withEffect">
                                  <p:stCondLst>
                                    <p:cond delay="0"/>
                                  </p:stCondLst>
                                  <p:childTnLst>
                                    <p:animEffect transition="out" filter="fade">
                                      <p:cBhvr>
                                        <p:cTn id="49" dur="1000"/>
                                        <p:tgtEl>
                                          <p:spTgt spid="3"/>
                                        </p:tgtEl>
                                      </p:cBhvr>
                                    </p:animEffect>
                                    <p:anim calcmode="lin" valueType="num">
                                      <p:cBhvr>
                                        <p:cTn id="50" dur="1000"/>
                                        <p:tgtEl>
                                          <p:spTgt spid="3"/>
                                        </p:tgtEl>
                                        <p:attrNameLst>
                                          <p:attrName>ppt_x</p:attrName>
                                        </p:attrNameLst>
                                      </p:cBhvr>
                                      <p:tavLst>
                                        <p:tav tm="0">
                                          <p:val>
                                            <p:strVal val="ppt_x"/>
                                          </p:val>
                                        </p:tav>
                                        <p:tav tm="100000">
                                          <p:val>
                                            <p:strVal val="ppt_x"/>
                                          </p:val>
                                        </p:tav>
                                      </p:tavLst>
                                    </p:anim>
                                    <p:anim calcmode="lin" valueType="num">
                                      <p:cBhvr>
                                        <p:cTn id="51" dur="100" decel="100000"/>
                                        <p:tgtEl>
                                          <p:spTgt spid="3"/>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3"/>
                                        </p:tgtEl>
                                        <p:attrNameLst>
                                          <p:attrName>ppt_y</p:attrName>
                                        </p:attrNameLst>
                                      </p:cBhvr>
                                      <p:tavLst>
                                        <p:tav tm="0">
                                          <p:val>
                                            <p:strVal val="ppt_y"/>
                                          </p:val>
                                        </p:tav>
                                        <p:tav tm="100000">
                                          <p:val>
                                            <p:strVal val="ppt_y+1"/>
                                          </p:val>
                                        </p:tav>
                                      </p:tavLst>
                                    </p:anim>
                                    <p:set>
                                      <p:cBhvr>
                                        <p:cTn id="53" dur="1" fill="hold">
                                          <p:stCondLst>
                                            <p:cond delay="999"/>
                                          </p:stCondLst>
                                        </p:cTn>
                                        <p:tgtEl>
                                          <p:spTgt spid="3"/>
                                        </p:tgtEl>
                                        <p:attrNameLst>
                                          <p:attrName>style.visibility</p:attrName>
                                        </p:attrNameLst>
                                      </p:cBhvr>
                                      <p:to>
                                        <p:strVal val="hidden"/>
                                      </p:to>
                                    </p:set>
                                  </p:childTnLst>
                                </p:cTn>
                              </p:par>
                            </p:childTnLst>
                          </p:cTn>
                        </p:par>
                        <p:par>
                          <p:cTn id="54" fill="hold">
                            <p:stCondLst>
                              <p:cond delay="4100"/>
                            </p:stCondLst>
                            <p:childTnLst>
                              <p:par>
                                <p:cTn id="55" presetID="31" presetClass="entr" presetSubtype="0"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1000" fill="hold"/>
                                        <p:tgtEl>
                                          <p:spTgt spid="5"/>
                                        </p:tgtEl>
                                        <p:attrNameLst>
                                          <p:attrName>ppt_w</p:attrName>
                                        </p:attrNameLst>
                                      </p:cBhvr>
                                      <p:tavLst>
                                        <p:tav tm="0">
                                          <p:val>
                                            <p:fltVal val="0"/>
                                          </p:val>
                                        </p:tav>
                                        <p:tav tm="100000">
                                          <p:val>
                                            <p:strVal val="#ppt_w"/>
                                          </p:val>
                                        </p:tav>
                                      </p:tavLst>
                                    </p:anim>
                                    <p:anim calcmode="lin" valueType="num">
                                      <p:cBhvr>
                                        <p:cTn id="58" dur="1000" fill="hold"/>
                                        <p:tgtEl>
                                          <p:spTgt spid="5"/>
                                        </p:tgtEl>
                                        <p:attrNameLst>
                                          <p:attrName>ppt_h</p:attrName>
                                        </p:attrNameLst>
                                      </p:cBhvr>
                                      <p:tavLst>
                                        <p:tav tm="0">
                                          <p:val>
                                            <p:fltVal val="0"/>
                                          </p:val>
                                        </p:tav>
                                        <p:tav tm="100000">
                                          <p:val>
                                            <p:strVal val="#ppt_h"/>
                                          </p:val>
                                        </p:tav>
                                      </p:tavLst>
                                    </p:anim>
                                    <p:anim calcmode="lin" valueType="num">
                                      <p:cBhvr>
                                        <p:cTn id="59" dur="1000" fill="hold"/>
                                        <p:tgtEl>
                                          <p:spTgt spid="5"/>
                                        </p:tgtEl>
                                        <p:attrNameLst>
                                          <p:attrName>style.rotation</p:attrName>
                                        </p:attrNameLst>
                                      </p:cBhvr>
                                      <p:tavLst>
                                        <p:tav tm="0">
                                          <p:val>
                                            <p:fltVal val="90"/>
                                          </p:val>
                                        </p:tav>
                                        <p:tav tm="100000">
                                          <p:val>
                                            <p:fltVal val="0"/>
                                          </p:val>
                                        </p:tav>
                                      </p:tavLst>
                                    </p:anim>
                                    <p:animEffect transition="in" filter="fade">
                                      <p:cBhvr>
                                        <p:cTn id="60" dur="1000"/>
                                        <p:tgtEl>
                                          <p:spTgt spid="5"/>
                                        </p:tgtEl>
                                      </p:cBhvr>
                                    </p:animEffect>
                                  </p:childTnLst>
                                </p:cTn>
                              </p:par>
                              <p:par>
                                <p:cTn id="61" presetID="42" presetClass="path" presetSubtype="0" accel="50000" decel="50000" fill="hold" nodeType="withEffect">
                                  <p:stCondLst>
                                    <p:cond delay="0"/>
                                  </p:stCondLst>
                                  <p:childTnLst>
                                    <p:animMotion origin="layout" path="M 0 1.85185E-6 L 0.0013 -0.26644 " pathEditMode="relative" rAng="0" ptsTypes="AA">
                                      <p:cBhvr>
                                        <p:cTn id="62" dur="2000" fill="hold"/>
                                        <p:tgtEl>
                                          <p:spTgt spid="5"/>
                                        </p:tgtEl>
                                        <p:attrNameLst>
                                          <p:attrName>ppt_x</p:attrName>
                                          <p:attrName>ppt_y</p:attrName>
                                        </p:attrNameLst>
                                      </p:cBhvr>
                                      <p:rCtr x="65" y="-13333"/>
                                    </p:animMotion>
                                  </p:childTnLst>
                                </p:cTn>
                              </p:par>
                              <p:par>
                                <p:cTn id="63" presetID="6" presetClass="emph" presetSubtype="0" fill="hold" nodeType="withEffect">
                                  <p:stCondLst>
                                    <p:cond delay="0"/>
                                  </p:stCondLst>
                                  <p:childTnLst>
                                    <p:animScale>
                                      <p:cBhvr>
                                        <p:cTn id="64" dur="2000" fill="hold"/>
                                        <p:tgtEl>
                                          <p:spTgt spid="5"/>
                                        </p:tgtEl>
                                      </p:cBhvr>
                                      <p:by x="400000" y="400000"/>
                                    </p:animScale>
                                  </p:childTnLst>
                                </p:cTn>
                              </p:par>
                            </p:childTnLst>
                          </p:cTn>
                        </p:par>
                      </p:childTnLst>
                    </p:cTn>
                  </p:par>
                  <p:par>
                    <p:cTn id="65" fill="hold">
                      <p:stCondLst>
                        <p:cond delay="indefinite"/>
                      </p:stCondLst>
                      <p:childTnLst>
                        <p:par>
                          <p:cTn id="66" fill="hold">
                            <p:stCondLst>
                              <p:cond delay="0"/>
                            </p:stCondLst>
                            <p:childTnLst>
                              <p:par>
                                <p:cTn id="67" presetID="23" presetClass="exit" presetSubtype="32" fill="hold" nodeType="clickEffect">
                                  <p:stCondLst>
                                    <p:cond delay="0"/>
                                  </p:stCondLst>
                                  <p:childTnLst>
                                    <p:anim calcmode="lin" valueType="num">
                                      <p:cBhvr>
                                        <p:cTn id="68" dur="500"/>
                                        <p:tgtEl>
                                          <p:spTgt spid="5"/>
                                        </p:tgtEl>
                                        <p:attrNameLst>
                                          <p:attrName>ppt_w</p:attrName>
                                        </p:attrNameLst>
                                      </p:cBhvr>
                                      <p:tavLst>
                                        <p:tav tm="0">
                                          <p:val>
                                            <p:strVal val="ppt_w"/>
                                          </p:val>
                                        </p:tav>
                                        <p:tav tm="100000">
                                          <p:val>
                                            <p:fltVal val="0"/>
                                          </p:val>
                                        </p:tav>
                                      </p:tavLst>
                                    </p:anim>
                                    <p:anim calcmode="lin" valueType="num">
                                      <p:cBhvr>
                                        <p:cTn id="69" dur="500"/>
                                        <p:tgtEl>
                                          <p:spTgt spid="5"/>
                                        </p:tgtEl>
                                        <p:attrNameLst>
                                          <p:attrName>ppt_h</p:attrName>
                                        </p:attrNameLst>
                                      </p:cBhvr>
                                      <p:tavLst>
                                        <p:tav tm="0">
                                          <p:val>
                                            <p:strVal val="ppt_h"/>
                                          </p:val>
                                        </p:tav>
                                        <p:tav tm="100000">
                                          <p:val>
                                            <p:fltVal val="0"/>
                                          </p:val>
                                        </p:tav>
                                      </p:tavLst>
                                    </p:anim>
                                    <p:set>
                                      <p:cBhvr>
                                        <p:cTn id="7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algn="ctr"/>
            <a:r>
              <a:rPr lang="fr-FR" sz="3200" dirty="0"/>
              <a:t>Conclusion</a:t>
            </a:r>
          </a:p>
          <a:p>
            <a:pPr lvl="0" algn="ctr"/>
            <a:r>
              <a:rPr lang="fr-FR" sz="3200" b="1" dirty="0"/>
              <a:t> </a:t>
            </a:r>
            <a:endParaRPr lang="fr-FR" sz="3200" dirty="0"/>
          </a:p>
          <a:p>
            <a:pPr algn="ctr"/>
            <a:endParaRPr lang="fr-FR" dirty="0"/>
          </a:p>
        </p:txBody>
      </p:sp>
      <p:sp>
        <p:nvSpPr>
          <p:cNvPr id="4" name="ZoneTexte 3"/>
          <p:cNvSpPr txBox="1"/>
          <p:nvPr/>
        </p:nvSpPr>
        <p:spPr>
          <a:xfrm>
            <a:off x="476865" y="1858295"/>
            <a:ext cx="11238270" cy="2416880"/>
          </a:xfrm>
          <a:prstGeom prst="rect">
            <a:avLst/>
          </a:prstGeom>
          <a:noFill/>
        </p:spPr>
        <p:txBody>
          <a:bodyPr wrap="square" rtlCol="0">
            <a:spAutoFit/>
          </a:bodyPr>
          <a:lstStyle/>
          <a:p>
            <a:pPr algn="just">
              <a:lnSpc>
                <a:spcPct val="150000"/>
              </a:lnSpc>
            </a:pPr>
            <a:r>
              <a:rPr lang="fr-FR" dirty="0"/>
              <a:t>	</a:t>
            </a:r>
            <a:r>
              <a:rPr lang="fr-FR" sz="2600" dirty="0"/>
              <a:t>Ce travail  consiste a assimilé l’utilité d’une centrale inertielle dans les différentes applications qui est la récupération en temps réel  la vitesse angulaire, l’accélération, la position ainsi que l’orientation d’un objet (Smartphone , un drone ou un sous-marin…)</a:t>
            </a:r>
          </a:p>
        </p:txBody>
      </p:sp>
      <p:graphicFrame>
        <p:nvGraphicFramePr>
          <p:cNvPr id="7" name="Diagramme 6"/>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0387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
                                  </p:iterate>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
                                        </p:tgtEl>
                                        <p:attrNameLst>
                                          <p:attrName>ppt_y</p:attrName>
                                        </p:attrNameLst>
                                      </p:cBhvr>
                                      <p:tavLst>
                                        <p:tav tm="0">
                                          <p:val>
                                            <p:strVal val="#ppt_y"/>
                                          </p:val>
                                        </p:tav>
                                        <p:tav tm="100000">
                                          <p:val>
                                            <p:strVal val="#ppt_y"/>
                                          </p:val>
                                        </p:tav>
                                      </p:tavLst>
                                    </p:anim>
                                    <p:anim calcmode="lin" valueType="num">
                                      <p:cBhvr>
                                        <p:cTn id="15"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536723"/>
            <a:ext cx="12192000" cy="1497385"/>
          </a:xfrm>
          <a:prstGeom prst="rect">
            <a:avLst/>
          </a:prstGeom>
          <a:gradFill>
            <a:gsLst>
              <a:gs pos="20000">
                <a:srgbClr val="7030A0"/>
              </a:gs>
              <a:gs pos="55000">
                <a:srgbClr val="6E457B">
                  <a:tint val="44500"/>
                  <a:satMod val="160000"/>
                </a:srgbClr>
              </a:gs>
              <a:gs pos="100000">
                <a:srgbClr val="6E457B">
                  <a:tint val="23500"/>
                  <a:satMod val="160000"/>
                </a:srgbClr>
              </a:gs>
            </a:gsLst>
            <a:path path="circle">
              <a:fillToRect l="50000" t="50000" r="50000" b="50000"/>
            </a:path>
          </a:gradFill>
          <a:ln w="76200">
            <a:solidFill>
              <a:srgbClr val="FF000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lvl="0" algn="ctr"/>
            <a:endParaRPr lang="fr-FR" sz="3200" b="1" dirty="0">
              <a:ln/>
              <a:solidFill>
                <a:schemeClr val="accent4"/>
              </a:solidFill>
            </a:endParaRPr>
          </a:p>
          <a:p>
            <a:pPr algn="ctr"/>
            <a:r>
              <a:rPr lang="fr-FR" sz="5400" b="1" dirty="0">
                <a:ln w="22225">
                  <a:solidFill>
                    <a:schemeClr val="accent2"/>
                  </a:solidFill>
                  <a:prstDash val="solid"/>
                </a:ln>
                <a:solidFill>
                  <a:srgbClr val="FF0000"/>
                </a:solidFill>
              </a:rPr>
              <a:t>Merci</a:t>
            </a:r>
            <a:r>
              <a:rPr lang="fr-FR" sz="3200" b="1" dirty="0">
                <a:ln/>
                <a:solidFill>
                  <a:schemeClr val="accent4"/>
                </a:solidFill>
              </a:rPr>
              <a:t> </a:t>
            </a:r>
          </a:p>
          <a:p>
            <a:pPr lvl="0" algn="ctr"/>
            <a:r>
              <a:rPr lang="fr-FR" sz="3200" b="1" dirty="0">
                <a:ln/>
                <a:solidFill>
                  <a:schemeClr val="accent4"/>
                </a:solidFill>
              </a:rPr>
              <a:t> </a:t>
            </a:r>
          </a:p>
          <a:p>
            <a:pPr algn="ctr"/>
            <a:endParaRPr lang="fr-FR" b="1" dirty="0">
              <a:ln/>
              <a:solidFill>
                <a:schemeClr val="accent4"/>
              </a:solidFill>
            </a:endParaRPr>
          </a:p>
        </p:txBody>
      </p:sp>
    </p:spTree>
    <p:extLst>
      <p:ext uri="{BB962C8B-B14F-4D97-AF65-F5344CB8AC3E}">
        <p14:creationId xmlns:p14="http://schemas.microsoft.com/office/powerpoint/2010/main" val="5193419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56" presetClass="entr" presetSubtype="0" fill="hold" nodeType="afterEffect">
                                  <p:stCondLst>
                                    <p:cond delay="0"/>
                                  </p:stCondLst>
                                  <p:iterate type="lt">
                                    <p:tmPct val="10000"/>
                                  </p:iterate>
                                  <p:childTnLst>
                                    <p:set>
                                      <p:cBhvr>
                                        <p:cTn id="10" dur="1" fill="hold">
                                          <p:stCondLst>
                                            <p:cond delay="0"/>
                                          </p:stCondLst>
                                        </p:cTn>
                                        <p:tgtEl>
                                          <p:spTgt spid="2">
                                            <p:txEl>
                                              <p:pRg st="1" end="1"/>
                                            </p:txEl>
                                          </p:spTgt>
                                        </p:tgtEl>
                                        <p:attrNameLst>
                                          <p:attrName>style.visibility</p:attrName>
                                        </p:attrNameLst>
                                      </p:cBhvr>
                                      <p:to>
                                        <p:strVal val="visible"/>
                                      </p:to>
                                    </p:set>
                                    <p:anim by="(-#ppt_w*2)" calcmode="lin" valueType="num">
                                      <p:cBhvr rctx="PPT">
                                        <p:cTn id="11" dur="500" autoRev="1" fill="hold">
                                          <p:stCondLst>
                                            <p:cond delay="0"/>
                                          </p:stCondLst>
                                        </p:cTn>
                                        <p:tgtEl>
                                          <p:spTgt spid="2">
                                            <p:txEl>
                                              <p:pRg st="1" end="1"/>
                                            </p:txEl>
                                          </p:spTgt>
                                        </p:tgtEl>
                                        <p:attrNameLst>
                                          <p:attrName>ppt_w</p:attrName>
                                        </p:attrNameLst>
                                      </p:cBhvr>
                                    </p:anim>
                                    <p:anim by="(#ppt_w*0.50)" calcmode="lin" valueType="num">
                                      <p:cBhvr>
                                        <p:cTn id="12" dur="500" decel="50000" autoRev="1" fill="hold">
                                          <p:stCondLst>
                                            <p:cond delay="0"/>
                                          </p:stCondLst>
                                        </p:cTn>
                                        <p:tgtEl>
                                          <p:spTgt spid="2">
                                            <p:txEl>
                                              <p:pRg st="1" end="1"/>
                                            </p:txEl>
                                          </p:spTgt>
                                        </p:tgtEl>
                                        <p:attrNameLst>
                                          <p:attrName>ppt_x</p:attrName>
                                        </p:attrNameLst>
                                      </p:cBhvr>
                                    </p:anim>
                                    <p:anim from="(-#ppt_h/2)" to="(#ppt_y)" calcmode="lin" valueType="num">
                                      <p:cBhvr>
                                        <p:cTn id="13" dur="1000" fill="hold">
                                          <p:stCondLst>
                                            <p:cond delay="0"/>
                                          </p:stCondLst>
                                        </p:cTn>
                                        <p:tgtEl>
                                          <p:spTgt spid="2">
                                            <p:txEl>
                                              <p:pRg st="1" end="1"/>
                                            </p:txEl>
                                          </p:spTgt>
                                        </p:tgtEl>
                                        <p:attrNameLst>
                                          <p:attrName>ppt_y</p:attrName>
                                        </p:attrNameLst>
                                      </p:cBhvr>
                                    </p:anim>
                                    <p:animRot by="21600000">
                                      <p:cBhvr>
                                        <p:cTn id="14" dur="1000" fill="hold">
                                          <p:stCondLst>
                                            <p:cond delay="0"/>
                                          </p:stCondLst>
                                        </p:cTn>
                                        <p:tgtEl>
                                          <p:spTgt spid="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6"/>
          <p:cNvSpPr/>
          <p:nvPr/>
        </p:nvSpPr>
        <p:spPr>
          <a:xfrm>
            <a:off x="0" y="-100933"/>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Plan de présentation </a:t>
            </a:r>
            <a:endParaRPr lang="fr-FR" sz="3200" dirty="0"/>
          </a:p>
          <a:p>
            <a:pPr algn="ctr"/>
            <a:endParaRPr lang="fr-FR" dirty="0"/>
          </a:p>
        </p:txBody>
      </p:sp>
      <p:sp>
        <p:nvSpPr>
          <p:cNvPr id="18" name="ZoneTexte 17"/>
          <p:cNvSpPr txBox="1"/>
          <p:nvPr/>
        </p:nvSpPr>
        <p:spPr>
          <a:xfrm>
            <a:off x="1578076" y="1512240"/>
            <a:ext cx="803787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 Introduction </a:t>
            </a:r>
          </a:p>
        </p:txBody>
      </p:sp>
      <p:sp>
        <p:nvSpPr>
          <p:cNvPr id="19" name="ZoneTexte 18"/>
          <p:cNvSpPr txBox="1"/>
          <p:nvPr/>
        </p:nvSpPr>
        <p:spPr>
          <a:xfrm>
            <a:off x="1578078" y="1917911"/>
            <a:ext cx="803787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 La centrale inertielle  </a:t>
            </a:r>
          </a:p>
        </p:txBody>
      </p:sp>
      <p:sp>
        <p:nvSpPr>
          <p:cNvPr id="20" name="ZoneTexte 19"/>
          <p:cNvSpPr txBox="1"/>
          <p:nvPr/>
        </p:nvSpPr>
        <p:spPr>
          <a:xfrm>
            <a:off x="1710814" y="2319850"/>
            <a:ext cx="4822722"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a:t>Définition   </a:t>
            </a:r>
          </a:p>
        </p:txBody>
      </p:sp>
      <p:sp>
        <p:nvSpPr>
          <p:cNvPr id="22" name="ZoneTexte 21"/>
          <p:cNvSpPr txBox="1"/>
          <p:nvPr/>
        </p:nvSpPr>
        <p:spPr>
          <a:xfrm>
            <a:off x="1710814" y="2656575"/>
            <a:ext cx="6032090"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a:t>Le fonctionnement </a:t>
            </a:r>
          </a:p>
        </p:txBody>
      </p:sp>
      <p:sp>
        <p:nvSpPr>
          <p:cNvPr id="23" name="ZoneTexte 22"/>
          <p:cNvSpPr txBox="1"/>
          <p:nvPr/>
        </p:nvSpPr>
        <p:spPr>
          <a:xfrm>
            <a:off x="1710814" y="3058514"/>
            <a:ext cx="6032090"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a:t>Types des centrale inertielles </a:t>
            </a:r>
          </a:p>
        </p:txBody>
      </p:sp>
      <p:sp>
        <p:nvSpPr>
          <p:cNvPr id="24" name="ZoneTexte 23"/>
          <p:cNvSpPr txBox="1"/>
          <p:nvPr/>
        </p:nvSpPr>
        <p:spPr>
          <a:xfrm>
            <a:off x="1710814" y="3427846"/>
            <a:ext cx="6032090" cy="369332"/>
          </a:xfrm>
          <a:prstGeom prst="rect">
            <a:avLst/>
          </a:prstGeom>
          <a:noFill/>
        </p:spPr>
        <p:txBody>
          <a:bodyPr wrap="square" rtlCol="0">
            <a:spAutoFit/>
          </a:bodyPr>
          <a:lstStyle/>
          <a:p>
            <a:pPr marL="742950" lvl="1" indent="-285750">
              <a:buFont typeface="Wingdings" panose="05000000000000000000" pitchFamily="2" charset="2"/>
              <a:buChar char="Ø"/>
            </a:pPr>
            <a:r>
              <a:rPr lang="fr-FR" dirty="0"/>
              <a:t>Applications d’une centrale inertielle </a:t>
            </a:r>
          </a:p>
        </p:txBody>
      </p:sp>
      <p:sp>
        <p:nvSpPr>
          <p:cNvPr id="25" name="ZoneTexte 24"/>
          <p:cNvSpPr txBox="1"/>
          <p:nvPr/>
        </p:nvSpPr>
        <p:spPr>
          <a:xfrm>
            <a:off x="1578077" y="3797178"/>
            <a:ext cx="803787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 Exemple d’utilisation d’une centrale inertielle MPU 6050</a:t>
            </a:r>
          </a:p>
        </p:txBody>
      </p:sp>
      <p:sp>
        <p:nvSpPr>
          <p:cNvPr id="26" name="Rectangle 25"/>
          <p:cNvSpPr/>
          <p:nvPr/>
        </p:nvSpPr>
        <p:spPr>
          <a:xfrm>
            <a:off x="1710814" y="4166510"/>
            <a:ext cx="3902030" cy="369332"/>
          </a:xfrm>
          <a:prstGeom prst="rect">
            <a:avLst/>
          </a:prstGeom>
        </p:spPr>
        <p:txBody>
          <a:bodyPr wrap="none">
            <a:spAutoFit/>
          </a:bodyPr>
          <a:lstStyle/>
          <a:p>
            <a:pPr marL="742950" lvl="1" indent="-285750">
              <a:buFont typeface="Wingdings" panose="05000000000000000000" pitchFamily="2" charset="2"/>
              <a:buChar char="Ø"/>
            </a:pPr>
            <a:r>
              <a:rPr lang="fr-FR" dirty="0"/>
              <a:t>Présentation de MPU 6050 </a:t>
            </a:r>
          </a:p>
        </p:txBody>
      </p:sp>
      <p:sp>
        <p:nvSpPr>
          <p:cNvPr id="27" name="Rectangle 26"/>
          <p:cNvSpPr/>
          <p:nvPr/>
        </p:nvSpPr>
        <p:spPr>
          <a:xfrm>
            <a:off x="1710814" y="4568449"/>
            <a:ext cx="3902030" cy="369332"/>
          </a:xfrm>
          <a:prstGeom prst="rect">
            <a:avLst/>
          </a:prstGeom>
        </p:spPr>
        <p:txBody>
          <a:bodyPr wrap="none">
            <a:spAutoFit/>
          </a:bodyPr>
          <a:lstStyle/>
          <a:p>
            <a:pPr marL="742950" lvl="1" indent="-285750">
              <a:buFont typeface="Wingdings" panose="05000000000000000000" pitchFamily="2" charset="2"/>
              <a:buChar char="Ø"/>
            </a:pPr>
            <a:r>
              <a:rPr lang="fr-FR" dirty="0"/>
              <a:t>Schéma et branchement  </a:t>
            </a:r>
          </a:p>
        </p:txBody>
      </p:sp>
      <p:sp>
        <p:nvSpPr>
          <p:cNvPr id="28" name="Rectangle 27"/>
          <p:cNvSpPr/>
          <p:nvPr/>
        </p:nvSpPr>
        <p:spPr>
          <a:xfrm>
            <a:off x="1710814" y="4974120"/>
            <a:ext cx="2138727" cy="369332"/>
          </a:xfrm>
          <a:prstGeom prst="rect">
            <a:avLst/>
          </a:prstGeom>
        </p:spPr>
        <p:txBody>
          <a:bodyPr wrap="none">
            <a:spAutoFit/>
          </a:bodyPr>
          <a:lstStyle/>
          <a:p>
            <a:pPr marL="742950" lvl="1" indent="-285750">
              <a:buFont typeface="Wingdings" panose="05000000000000000000" pitchFamily="2" charset="2"/>
              <a:buChar char="Ø"/>
            </a:pPr>
            <a:r>
              <a:rPr lang="fr-FR" dirty="0"/>
              <a:t>Simulation </a:t>
            </a:r>
          </a:p>
        </p:txBody>
      </p:sp>
      <p:sp>
        <p:nvSpPr>
          <p:cNvPr id="29" name="Rectangle 28"/>
          <p:cNvSpPr/>
          <p:nvPr/>
        </p:nvSpPr>
        <p:spPr>
          <a:xfrm>
            <a:off x="1678859" y="5406971"/>
            <a:ext cx="6096000" cy="646331"/>
          </a:xfrm>
          <a:prstGeom prst="rect">
            <a:avLst/>
          </a:prstGeom>
        </p:spPr>
        <p:txBody>
          <a:bodyPr>
            <a:spAutoFit/>
          </a:bodyPr>
          <a:lstStyle/>
          <a:p>
            <a:pPr marL="285750" indent="-285750">
              <a:buFont typeface="Wingdings" panose="05000000000000000000" pitchFamily="2" charset="2"/>
              <a:buChar char="q"/>
            </a:pPr>
            <a:r>
              <a:rPr lang="fr-FR" dirty="0"/>
              <a:t> Conclusion </a:t>
            </a:r>
          </a:p>
          <a:p>
            <a:endParaRPr lang="fr-FR" dirty="0"/>
          </a:p>
        </p:txBody>
      </p:sp>
    </p:spTree>
    <p:extLst>
      <p:ext uri="{BB962C8B-B14F-4D97-AF65-F5344CB8AC3E}">
        <p14:creationId xmlns:p14="http://schemas.microsoft.com/office/powerpoint/2010/main" val="17155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par>
                          <p:cTn id="32" fill="hold">
                            <p:stCondLst>
                              <p:cond delay="6000"/>
                            </p:stCondLst>
                            <p:childTnLst>
                              <p:par>
                                <p:cTn id="33" presetID="42"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par>
                          <p:cTn id="38" fill="hold">
                            <p:stCondLst>
                              <p:cond delay="7000"/>
                            </p:stCondLst>
                            <p:childTnLst>
                              <p:par>
                                <p:cTn id="39" presetID="42"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par>
                          <p:cTn id="44" fill="hold">
                            <p:stCondLst>
                              <p:cond delay="8000"/>
                            </p:stCondLst>
                            <p:childTnLst>
                              <p:par>
                                <p:cTn id="45" presetID="42" presetClass="entr" presetSubtype="0" fill="hold" nodeType="afterEffect">
                                  <p:stCondLst>
                                    <p:cond delay="0"/>
                                  </p:stCondLst>
                                  <p:childTnLst>
                                    <p:set>
                                      <p:cBhvr>
                                        <p:cTn id="46" dur="1" fill="hold">
                                          <p:stCondLst>
                                            <p:cond delay="0"/>
                                          </p:stCondLst>
                                        </p:cTn>
                                        <p:tgtEl>
                                          <p:spTgt spid="25">
                                            <p:txEl>
                                              <p:pRg st="0" end="0"/>
                                            </p:txEl>
                                          </p:spTgt>
                                        </p:tgtEl>
                                        <p:attrNameLst>
                                          <p:attrName>style.visibility</p:attrName>
                                        </p:attrNameLst>
                                      </p:cBhvr>
                                      <p:to>
                                        <p:strVal val="visible"/>
                                      </p:to>
                                    </p:set>
                                    <p:animEffect transition="in" filter="fade">
                                      <p:cBhvr>
                                        <p:cTn id="47" dur="1000"/>
                                        <p:tgtEl>
                                          <p:spTgt spid="25">
                                            <p:txEl>
                                              <p:pRg st="0" end="0"/>
                                            </p:txEl>
                                          </p:spTgt>
                                        </p:tgtEl>
                                      </p:cBhvr>
                                    </p:animEffect>
                                    <p:anim calcmode="lin" valueType="num">
                                      <p:cBhvr>
                                        <p:cTn id="4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50" fill="hold">
                            <p:stCondLst>
                              <p:cond delay="9000"/>
                            </p:stCondLst>
                            <p:childTnLst>
                              <p:par>
                                <p:cTn id="51" presetID="42" presetClass="entr" presetSubtype="0" fill="hold" nodeType="after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animEffect transition="in" filter="fade">
                                      <p:cBhvr>
                                        <p:cTn id="53" dur="1000"/>
                                        <p:tgtEl>
                                          <p:spTgt spid="26">
                                            <p:txEl>
                                              <p:pRg st="0" end="0"/>
                                            </p:txEl>
                                          </p:spTgt>
                                        </p:tgtEl>
                                      </p:cBhvr>
                                    </p:animEffect>
                                    <p:anim calcmode="lin" valueType="num">
                                      <p:cBhvr>
                                        <p:cTn id="54"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0"/>
                            </p:stCondLst>
                            <p:childTnLst>
                              <p:par>
                                <p:cTn id="57" presetID="42" presetClass="entr" presetSubtype="0" fill="hold" nodeType="after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animEffect transition="in" filter="fade">
                                      <p:cBhvr>
                                        <p:cTn id="59" dur="1000"/>
                                        <p:tgtEl>
                                          <p:spTgt spid="27">
                                            <p:txEl>
                                              <p:pRg st="0" end="0"/>
                                            </p:txEl>
                                          </p:spTgt>
                                        </p:tgtEl>
                                      </p:cBhvr>
                                    </p:animEffect>
                                    <p:anim calcmode="lin" valueType="num">
                                      <p:cBhvr>
                                        <p:cTn id="60"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11000"/>
                            </p:stCondLst>
                            <p:childTnLst>
                              <p:par>
                                <p:cTn id="63" presetID="42" presetClass="entr" presetSubtype="0" fill="hold" nodeType="after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fade">
                                      <p:cBhvr>
                                        <p:cTn id="65" dur="1000"/>
                                        <p:tgtEl>
                                          <p:spTgt spid="28">
                                            <p:txEl>
                                              <p:pRg st="0" end="0"/>
                                            </p:txEl>
                                          </p:spTgt>
                                        </p:tgtEl>
                                      </p:cBhvr>
                                    </p:animEffect>
                                    <p:anim calcmode="lin" valueType="num">
                                      <p:cBhvr>
                                        <p:cTn id="66"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67"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12000"/>
                            </p:stCondLst>
                            <p:childTnLst>
                              <p:par>
                                <p:cTn id="69" presetID="42" presetClass="entr" presetSubtype="0" fill="hold" nodeType="afterEffect">
                                  <p:stCondLst>
                                    <p:cond delay="0"/>
                                  </p:stCondLst>
                                  <p:childTnLst>
                                    <p:set>
                                      <p:cBhvr>
                                        <p:cTn id="70" dur="1" fill="hold">
                                          <p:stCondLst>
                                            <p:cond delay="0"/>
                                          </p:stCondLst>
                                        </p:cTn>
                                        <p:tgtEl>
                                          <p:spTgt spid="29">
                                            <p:txEl>
                                              <p:pRg st="0" end="0"/>
                                            </p:txEl>
                                          </p:spTgt>
                                        </p:tgtEl>
                                        <p:attrNameLst>
                                          <p:attrName>style.visibility</p:attrName>
                                        </p:attrNameLst>
                                      </p:cBhvr>
                                      <p:to>
                                        <p:strVal val="visible"/>
                                      </p:to>
                                    </p:set>
                                    <p:animEffect transition="in" filter="fade">
                                      <p:cBhvr>
                                        <p:cTn id="71" dur="1000"/>
                                        <p:tgtEl>
                                          <p:spTgt spid="29">
                                            <p:txEl>
                                              <p:pRg st="0" end="0"/>
                                            </p:txEl>
                                          </p:spTgt>
                                        </p:tgtEl>
                                      </p:cBhvr>
                                    </p:animEffect>
                                    <p:anim calcmode="lin" valueType="num">
                                      <p:cBhvr>
                                        <p:cTn id="72"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73"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Introduction   </a:t>
            </a:r>
            <a:endParaRPr lang="fr-FR" sz="3200" dirty="0"/>
          </a:p>
          <a:p>
            <a:pPr algn="ctr"/>
            <a:endParaRPr lang="fr-FR" dirty="0"/>
          </a:p>
        </p:txBody>
      </p:sp>
      <p:sp>
        <p:nvSpPr>
          <p:cNvPr id="6" name="ZoneTexte 5"/>
          <p:cNvSpPr txBox="1"/>
          <p:nvPr/>
        </p:nvSpPr>
        <p:spPr>
          <a:xfrm>
            <a:off x="1095067" y="2050026"/>
            <a:ext cx="10001865" cy="3693319"/>
          </a:xfrm>
          <a:prstGeom prst="rect">
            <a:avLst/>
          </a:prstGeom>
          <a:noFill/>
        </p:spPr>
        <p:txBody>
          <a:bodyPr wrap="square" rtlCol="0">
            <a:spAutoFit/>
          </a:bodyPr>
          <a:lstStyle/>
          <a:p>
            <a:pPr algn="just">
              <a:lnSpc>
                <a:spcPct val="150000"/>
              </a:lnSpc>
            </a:pPr>
            <a:r>
              <a:rPr lang="fr-FR" sz="2400" dirty="0"/>
              <a:t>	Dès qu’il est nécessaire de mesurer avec précision le mouvement ou l’orientation d’un objet,  les centrales inertielles sont devenus des composants incontournable pour des applications allant du téléphone portable à l’aéronautique mais bien qu’il s’agit d’un composant très répondue, son voir que maîtriser son utilisation est particulièrement complexe.  </a:t>
            </a:r>
          </a:p>
          <a:p>
            <a:endParaRPr lang="fr-FR" dirty="0"/>
          </a:p>
        </p:txBody>
      </p:sp>
      <p:graphicFrame>
        <p:nvGraphicFramePr>
          <p:cNvPr id="7" name="Diagramme 6"/>
          <p:cNvGraphicFramePr/>
          <p:nvPr/>
        </p:nvGraphicFramePr>
        <p:xfrm>
          <a:off x="333735" y="6135708"/>
          <a:ext cx="779767"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18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La centrale inertielle   </a:t>
            </a:r>
            <a:endParaRPr lang="fr-FR" sz="3200" dirty="0"/>
          </a:p>
          <a:p>
            <a:pPr algn="ctr"/>
            <a:endParaRPr lang="fr-FR" dirty="0"/>
          </a:p>
        </p:txBody>
      </p:sp>
      <p:sp>
        <p:nvSpPr>
          <p:cNvPr id="3" name="ZoneTexte 2"/>
          <p:cNvSpPr txBox="1"/>
          <p:nvPr/>
        </p:nvSpPr>
        <p:spPr>
          <a:xfrm>
            <a:off x="752167" y="1358719"/>
            <a:ext cx="11076039" cy="769441"/>
          </a:xfrm>
          <a:prstGeom prst="rect">
            <a:avLst/>
          </a:prstGeom>
          <a:noFill/>
        </p:spPr>
        <p:txBody>
          <a:bodyPr wrap="square" rtlCol="0">
            <a:spAutoFit/>
          </a:bodyPr>
          <a:lstStyle/>
          <a:p>
            <a:pPr marL="285750" indent="-285750">
              <a:buFont typeface="Wingdings" panose="05000000000000000000" pitchFamily="2" charset="2"/>
              <a:buChar char="Ø"/>
            </a:pPr>
            <a:r>
              <a:rPr lang="fr-FR" sz="2600" b="1" dirty="0"/>
              <a:t>Définition</a:t>
            </a:r>
          </a:p>
          <a:p>
            <a:endParaRPr lang="fr-FR" dirty="0"/>
          </a:p>
        </p:txBody>
      </p:sp>
      <p:sp>
        <p:nvSpPr>
          <p:cNvPr id="6" name="ZoneTexte 5"/>
          <p:cNvSpPr txBox="1"/>
          <p:nvPr/>
        </p:nvSpPr>
        <p:spPr>
          <a:xfrm>
            <a:off x="752167" y="1917218"/>
            <a:ext cx="10218057" cy="2031325"/>
          </a:xfrm>
          <a:prstGeom prst="rect">
            <a:avLst/>
          </a:prstGeom>
          <a:noFill/>
        </p:spPr>
        <p:txBody>
          <a:bodyPr wrap="square" rtlCol="0">
            <a:spAutoFit/>
          </a:bodyPr>
          <a:lstStyle/>
          <a:p>
            <a:pPr algn="just">
              <a:lnSpc>
                <a:spcPct val="150000"/>
              </a:lnSpc>
            </a:pPr>
            <a:r>
              <a:rPr lang="fr-FR" dirty="0"/>
              <a:t>	</a:t>
            </a:r>
            <a:r>
              <a:rPr lang="fr-FR" sz="2400" dirty="0"/>
              <a:t>Une centrale inertielle est un composant capable de mesurer son accélération et sa vitesse angulaire c’est donc un accéléromètre et  à la fois un gyroscope.</a:t>
            </a:r>
          </a:p>
          <a:p>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762" y="4062204"/>
            <a:ext cx="3754865" cy="1984554"/>
          </a:xfrm>
          <a:prstGeom prst="rect">
            <a:avLst/>
          </a:prstGeom>
        </p:spPr>
      </p:pic>
      <p:graphicFrame>
        <p:nvGraphicFramePr>
          <p:cNvPr id="9" name="Diagramme 8"/>
          <p:cNvGraphicFramePr/>
          <p:nvPr/>
        </p:nvGraphicFramePr>
        <p:xfrm>
          <a:off x="0" y="6318270"/>
          <a:ext cx="779767" cy="365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3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4150"/>
                            </p:stCondLst>
                            <p:childTnLst>
                              <p:par>
                                <p:cTn id="24" presetID="53" presetClass="entr" presetSubtype="16"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E7830D90-C893-4C6A-BAED-42226D0DBBFC}" type="slidenum">
              <a:rPr lang="fr-FR" smtClean="0"/>
              <a:t>5</a:t>
            </a:fld>
            <a:endParaRPr lang="fr-FR"/>
          </a:p>
        </p:txBody>
      </p:sp>
      <p:sp>
        <p:nvSpPr>
          <p:cNvPr id="4" name="Rectangle 3"/>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La centrale inertielle   </a:t>
            </a:r>
            <a:endParaRPr lang="fr-FR" sz="3200" dirty="0"/>
          </a:p>
          <a:p>
            <a:pPr algn="ctr"/>
            <a:endParaRPr lang="fr-FR" dirty="0"/>
          </a:p>
        </p:txBody>
      </p:sp>
      <p:sp>
        <p:nvSpPr>
          <p:cNvPr id="5" name="ZoneTexte 4"/>
          <p:cNvSpPr txBox="1"/>
          <p:nvPr/>
        </p:nvSpPr>
        <p:spPr>
          <a:xfrm>
            <a:off x="899650" y="1284977"/>
            <a:ext cx="11076039" cy="523220"/>
          </a:xfrm>
          <a:prstGeom prst="rect">
            <a:avLst/>
          </a:prstGeom>
          <a:noFill/>
        </p:spPr>
        <p:txBody>
          <a:bodyPr wrap="square" rtlCol="0">
            <a:spAutoFit/>
          </a:bodyPr>
          <a:lstStyle/>
          <a:p>
            <a:pPr marL="285750" indent="-285750">
              <a:buFont typeface="Wingdings" panose="05000000000000000000" pitchFamily="2" charset="2"/>
              <a:buChar char="Ø"/>
            </a:pPr>
            <a:r>
              <a:rPr lang="fr-FR" sz="2800" b="1" dirty="0"/>
              <a:t>Le fonctionnement </a:t>
            </a:r>
            <a:endParaRPr lang="fr-FR" b="1" dirty="0"/>
          </a:p>
        </p:txBody>
      </p:sp>
      <p:sp>
        <p:nvSpPr>
          <p:cNvPr id="6" name="ZoneTexte 5"/>
          <p:cNvSpPr txBox="1"/>
          <p:nvPr/>
        </p:nvSpPr>
        <p:spPr>
          <a:xfrm>
            <a:off x="899650" y="1979324"/>
            <a:ext cx="10176387" cy="1754326"/>
          </a:xfrm>
          <a:prstGeom prst="rect">
            <a:avLst/>
          </a:prstGeom>
          <a:noFill/>
        </p:spPr>
        <p:txBody>
          <a:bodyPr wrap="square" rtlCol="0">
            <a:spAutoFit/>
          </a:bodyPr>
          <a:lstStyle/>
          <a:p>
            <a:pPr algn="just">
              <a:lnSpc>
                <a:spcPct val="150000"/>
              </a:lnSpc>
            </a:pPr>
            <a:r>
              <a:rPr lang="fr-FR" dirty="0"/>
              <a:t>	Il faut savoir que lire en Temps réel l’accélération et la vitesse angulaire est très facile mais le problème, c’est traiter ces deux informations à fin d’en déduire la position.</a:t>
            </a:r>
          </a:p>
          <a:p>
            <a:pPr algn="just">
              <a:lnSpc>
                <a:spcPct val="150000"/>
              </a:lnSpc>
            </a:pPr>
            <a:r>
              <a:rPr lang="fr-FR" dirty="0"/>
              <a:t>Et pour cela les fabriquant ont ajouté une Unité de traitement des mouvements dans le but de facilité ce traitement ces information, </a:t>
            </a:r>
          </a:p>
        </p:txBody>
      </p:sp>
      <p:pic>
        <p:nvPicPr>
          <p:cNvPr id="7" name="Image 6"/>
          <p:cNvPicPr>
            <a:picLocks noChangeAspect="1"/>
          </p:cNvPicPr>
          <p:nvPr/>
        </p:nvPicPr>
        <p:blipFill>
          <a:blip r:embed="rId2"/>
          <a:stretch>
            <a:fillRect/>
          </a:stretch>
        </p:blipFill>
        <p:spPr>
          <a:xfrm>
            <a:off x="4725723" y="3691839"/>
            <a:ext cx="2524240" cy="2852063"/>
          </a:xfrm>
          <a:prstGeom prst="rect">
            <a:avLst/>
          </a:prstGeom>
        </p:spPr>
      </p:pic>
    </p:spTree>
    <p:extLst>
      <p:ext uri="{BB962C8B-B14F-4D97-AF65-F5344CB8AC3E}">
        <p14:creationId xmlns:p14="http://schemas.microsoft.com/office/powerpoint/2010/main" val="5742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31" presetClass="entr" presetSubtype="0" fill="hold" grpId="0" nodeType="afterEffect">
                                  <p:stCondLst>
                                    <p:cond delay="0"/>
                                  </p:stCondLst>
                                  <p:iterate type="lt">
                                    <p:tmPct val="0"/>
                                  </p:iterate>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4795"/>
                            </p:stCondLst>
                            <p:childTnLst>
                              <p:par>
                                <p:cTn id="24" presetID="21"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La centrale inertielle   </a:t>
            </a:r>
            <a:endParaRPr lang="fr-FR" sz="3200" dirty="0"/>
          </a:p>
          <a:p>
            <a:pPr algn="ctr"/>
            <a:endParaRPr lang="fr-FR" dirty="0"/>
          </a:p>
        </p:txBody>
      </p:sp>
      <p:sp>
        <p:nvSpPr>
          <p:cNvPr id="4" name="ZoneTexte 3"/>
          <p:cNvSpPr txBox="1"/>
          <p:nvPr/>
        </p:nvSpPr>
        <p:spPr>
          <a:xfrm>
            <a:off x="868021" y="1537494"/>
            <a:ext cx="10176387" cy="1754326"/>
          </a:xfrm>
          <a:prstGeom prst="rect">
            <a:avLst/>
          </a:prstGeom>
          <a:noFill/>
        </p:spPr>
        <p:txBody>
          <a:bodyPr wrap="square" rtlCol="0">
            <a:spAutoFit/>
          </a:bodyPr>
          <a:lstStyle/>
          <a:p>
            <a:pPr algn="just">
              <a:lnSpc>
                <a:spcPct val="150000"/>
              </a:lnSpc>
            </a:pPr>
            <a:r>
              <a:rPr lang="fr-FR" dirty="0"/>
              <a:t>	 Pour rappelle que la vitesse est la dérive de la position par rapport au temps et l’accélération est la dérivé de la vitesse par rapport au temps, ce qui veux dire  qu’en cherchant la position à partir de l’accélération cela fait intervenir deux intégrations dans le temps et deux constantes prêt qui sont la position initiale et la vitesse initiale.</a:t>
            </a:r>
          </a:p>
        </p:txBody>
      </p:sp>
      <p:grpSp>
        <p:nvGrpSpPr>
          <p:cNvPr id="8" name="Groupe 7"/>
          <p:cNvGrpSpPr/>
          <p:nvPr/>
        </p:nvGrpSpPr>
        <p:grpSpPr>
          <a:xfrm>
            <a:off x="1092222" y="3436637"/>
            <a:ext cx="9983815" cy="3408006"/>
            <a:chOff x="1875549" y="3436637"/>
            <a:chExt cx="10127345" cy="3361904"/>
          </a:xfrm>
        </p:grpSpPr>
        <p:pic>
          <p:nvPicPr>
            <p:cNvPr id="31" name="Image 30"/>
            <p:cNvPicPr>
              <a:picLocks noChangeAspect="1"/>
            </p:cNvPicPr>
            <p:nvPr/>
          </p:nvPicPr>
          <p:blipFill>
            <a:blip r:embed="rId2"/>
            <a:stretch>
              <a:fillRect/>
            </a:stretch>
          </p:blipFill>
          <p:spPr>
            <a:xfrm>
              <a:off x="1875549" y="3436637"/>
              <a:ext cx="3190476" cy="1428571"/>
            </a:xfrm>
            <a:prstGeom prst="rect">
              <a:avLst/>
            </a:prstGeom>
          </p:spPr>
        </p:pic>
        <p:pic>
          <p:nvPicPr>
            <p:cNvPr id="32" name="Image 31"/>
            <p:cNvPicPr>
              <a:picLocks noChangeAspect="1"/>
            </p:cNvPicPr>
            <p:nvPr/>
          </p:nvPicPr>
          <p:blipFill>
            <a:blip r:embed="rId3"/>
            <a:stretch>
              <a:fillRect/>
            </a:stretch>
          </p:blipFill>
          <p:spPr>
            <a:xfrm>
              <a:off x="1875549" y="4865208"/>
              <a:ext cx="3190476" cy="1076190"/>
            </a:xfrm>
            <a:prstGeom prst="rect">
              <a:avLst/>
            </a:prstGeom>
          </p:spPr>
        </p:pic>
        <p:pic>
          <p:nvPicPr>
            <p:cNvPr id="33" name="Image 32"/>
            <p:cNvPicPr>
              <a:picLocks noChangeAspect="1"/>
            </p:cNvPicPr>
            <p:nvPr/>
          </p:nvPicPr>
          <p:blipFill>
            <a:blip r:embed="rId4"/>
            <a:stretch>
              <a:fillRect/>
            </a:stretch>
          </p:blipFill>
          <p:spPr>
            <a:xfrm>
              <a:off x="1894596" y="5941398"/>
              <a:ext cx="3152381" cy="857143"/>
            </a:xfrm>
            <a:prstGeom prst="rect">
              <a:avLst/>
            </a:prstGeom>
          </p:spPr>
        </p:pic>
        <p:sp>
          <p:nvSpPr>
            <p:cNvPr id="34" name="ZoneTexte 33"/>
            <p:cNvSpPr txBox="1"/>
            <p:nvPr/>
          </p:nvSpPr>
          <p:spPr>
            <a:xfrm>
              <a:off x="5046977" y="4315675"/>
              <a:ext cx="1556001" cy="369332"/>
            </a:xfrm>
            <a:prstGeom prst="rect">
              <a:avLst/>
            </a:prstGeom>
            <a:noFill/>
          </p:spPr>
          <p:txBody>
            <a:bodyPr wrap="square" rtlCol="0">
              <a:spAutoFit/>
            </a:bodyPr>
            <a:lstStyle/>
            <a:p>
              <a:r>
                <a:rPr lang="fr-FR" dirty="0"/>
                <a:t>Position</a:t>
              </a:r>
            </a:p>
          </p:txBody>
        </p:sp>
        <p:sp>
          <p:nvSpPr>
            <p:cNvPr id="35" name="ZoneTexte 34"/>
            <p:cNvSpPr txBox="1"/>
            <p:nvPr/>
          </p:nvSpPr>
          <p:spPr>
            <a:xfrm>
              <a:off x="5066025" y="5127764"/>
              <a:ext cx="1556001" cy="369332"/>
            </a:xfrm>
            <a:prstGeom prst="rect">
              <a:avLst/>
            </a:prstGeom>
            <a:noFill/>
          </p:spPr>
          <p:txBody>
            <a:bodyPr wrap="square" rtlCol="0">
              <a:spAutoFit/>
            </a:bodyPr>
            <a:lstStyle/>
            <a:p>
              <a:r>
                <a:rPr lang="fr-FR" dirty="0"/>
                <a:t>Vitesse</a:t>
              </a:r>
            </a:p>
          </p:txBody>
        </p:sp>
        <p:sp>
          <p:nvSpPr>
            <p:cNvPr id="36" name="ZoneTexte 35"/>
            <p:cNvSpPr txBox="1"/>
            <p:nvPr/>
          </p:nvSpPr>
          <p:spPr>
            <a:xfrm>
              <a:off x="5066025" y="6388620"/>
              <a:ext cx="1673988" cy="369332"/>
            </a:xfrm>
            <a:prstGeom prst="rect">
              <a:avLst/>
            </a:prstGeom>
            <a:noFill/>
          </p:spPr>
          <p:txBody>
            <a:bodyPr wrap="square" rtlCol="0">
              <a:spAutoFit/>
            </a:bodyPr>
            <a:lstStyle/>
            <a:p>
              <a:r>
                <a:rPr lang="fr-FR" dirty="0"/>
                <a:t>Accélération</a:t>
              </a:r>
            </a:p>
          </p:txBody>
        </p:sp>
        <p:sp>
          <p:nvSpPr>
            <p:cNvPr id="37" name="ZoneTexte 36"/>
            <p:cNvSpPr txBox="1"/>
            <p:nvPr/>
          </p:nvSpPr>
          <p:spPr>
            <a:xfrm>
              <a:off x="6678424" y="3491809"/>
              <a:ext cx="1578077" cy="307777"/>
            </a:xfrm>
            <a:prstGeom prst="rect">
              <a:avLst/>
            </a:prstGeom>
            <a:noFill/>
          </p:spPr>
          <p:txBody>
            <a:bodyPr wrap="square" rtlCol="0">
              <a:spAutoFit/>
            </a:bodyPr>
            <a:lstStyle/>
            <a:p>
              <a:pPr algn="ctr"/>
              <a:r>
                <a:rPr lang="fr-FR" sz="1400" dirty="0"/>
                <a:t>Dérivative </a:t>
              </a:r>
            </a:p>
          </p:txBody>
        </p:sp>
        <mc:AlternateContent xmlns:mc="http://schemas.openxmlformats.org/markup-compatibility/2006" xmlns:a14="http://schemas.microsoft.com/office/drawing/2010/main">
          <mc:Choice Requires="a14">
            <p:sp>
              <p:nvSpPr>
                <p:cNvPr id="38" name="ZoneTexte 37"/>
                <p:cNvSpPr txBox="1"/>
                <p:nvPr/>
              </p:nvSpPr>
              <p:spPr>
                <a:xfrm>
                  <a:off x="7071851" y="4150922"/>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r>
                          <a:rPr lang="fr-FR" b="0" i="1" smtClean="0">
                            <a:latin typeface="Cambria Math" panose="02040503050406030204" pitchFamily="18" charset="0"/>
                          </a:rPr>
                          <m:t>)</m:t>
                        </m:r>
                      </m:oMath>
                    </m:oMathPara>
                  </a14:m>
                  <a:endParaRPr lang="fr-FR" dirty="0"/>
                </a:p>
              </p:txBody>
            </p:sp>
          </mc:Choice>
          <mc:Fallback xmlns="">
            <p:sp>
              <p:nvSpPr>
                <p:cNvPr id="38" name="ZoneTexte 37"/>
                <p:cNvSpPr txBox="1">
                  <a:spLocks noRot="1" noChangeAspect="1" noMove="1" noResize="1" noEditPoints="1" noAdjustHandles="1" noChangeArrowheads="1" noChangeShapeType="1" noTextEdit="1"/>
                </p:cNvSpPr>
                <p:nvPr/>
              </p:nvSpPr>
              <p:spPr>
                <a:xfrm>
                  <a:off x="7071851" y="4150922"/>
                  <a:ext cx="914400" cy="369332"/>
                </a:xfrm>
                <a:prstGeom prst="rect">
                  <a:avLst/>
                </a:prstGeom>
                <a:blipFill rotWithShape="0">
                  <a:blip r:embed="rId5"/>
                  <a:stretch>
                    <a:fillRect b="-1475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7039279" y="5094180"/>
                  <a:ext cx="121722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𝑣</m:t>
                        </m:r>
                        <m:d>
                          <m:dPr>
                            <m:ctrlPr>
                              <a:rPr lang="fr-FR" b="0" i="1" smtClean="0">
                                <a:latin typeface="Cambria Math" panose="02040503050406030204" pitchFamily="18" charset="0"/>
                              </a:rPr>
                            </m:ctrlPr>
                          </m:dPr>
                          <m:e>
                            <m:r>
                              <a:rPr lang="fr-FR" b="0" i="1" smtClean="0">
                                <a:latin typeface="Cambria Math" panose="02040503050406030204" pitchFamily="18" charset="0"/>
                              </a:rPr>
                              <m:t>𝑡</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𝑑𝑟</m:t>
                            </m:r>
                          </m:num>
                          <m:den>
                            <m:r>
                              <a:rPr lang="fr-FR" b="0" i="1" smtClean="0">
                                <a:latin typeface="Cambria Math" panose="02040503050406030204" pitchFamily="18" charset="0"/>
                              </a:rPr>
                              <m:t>𝑑𝑡</m:t>
                            </m:r>
                          </m:den>
                        </m:f>
                      </m:oMath>
                    </m:oMathPara>
                  </a14:m>
                  <a:endParaRPr lang="fr-FR" dirty="0"/>
                </a:p>
              </p:txBody>
            </p:sp>
          </mc:Choice>
          <mc:Fallback xmlns="">
            <p:sp>
              <p:nvSpPr>
                <p:cNvPr id="40" name="ZoneTexte 39"/>
                <p:cNvSpPr txBox="1">
                  <a:spLocks noRot="1" noChangeAspect="1" noMove="1" noResize="1" noEditPoints="1" noAdjustHandles="1" noChangeArrowheads="1" noChangeShapeType="1" noTextEdit="1"/>
                </p:cNvSpPr>
                <p:nvPr/>
              </p:nvSpPr>
              <p:spPr>
                <a:xfrm>
                  <a:off x="7039279" y="5094180"/>
                  <a:ext cx="1217222" cy="618246"/>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ZoneTexte 41"/>
                <p:cNvSpPr txBox="1"/>
                <p:nvPr/>
              </p:nvSpPr>
              <p:spPr>
                <a:xfrm>
                  <a:off x="7071851" y="6063762"/>
                  <a:ext cx="1895168" cy="648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𝛼</m:t>
                        </m:r>
                        <m:d>
                          <m:dPr>
                            <m:ctrlPr>
                              <a:rPr lang="fr-FR" b="0" i="1" smtClean="0">
                                <a:latin typeface="Cambria Math" panose="02040503050406030204" pitchFamily="18" charset="0"/>
                              </a:rPr>
                            </m:ctrlPr>
                          </m:dPr>
                          <m:e>
                            <m:r>
                              <a:rPr lang="fr-FR" b="0" i="1" smtClean="0">
                                <a:latin typeface="Cambria Math" panose="02040503050406030204" pitchFamily="18" charset="0"/>
                              </a:rPr>
                              <m:t>𝑡</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𝑑𝑣</m:t>
                            </m:r>
                          </m:num>
                          <m:den>
                            <m:r>
                              <a:rPr lang="fr-FR" b="0" i="1" smtClean="0">
                                <a:latin typeface="Cambria Math" panose="02040503050406030204" pitchFamily="18" charset="0"/>
                              </a:rPr>
                              <m:t>𝑑𝑡</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2</m:t>
                                </m:r>
                              </m:sup>
                            </m:sSup>
                            <m:r>
                              <a:rPr lang="fr-FR" b="0" i="1" smtClean="0">
                                <a:latin typeface="Cambria Math" panose="02040503050406030204" pitchFamily="18" charset="0"/>
                              </a:rPr>
                              <m:t>𝑟</m:t>
                            </m:r>
                          </m:num>
                          <m:den>
                            <m:r>
                              <a:rPr lang="fr-FR" b="0" i="1" smtClean="0">
                                <a:latin typeface="Cambria Math" panose="02040503050406030204" pitchFamily="18" charset="0"/>
                              </a:rPr>
                              <m:t>𝑑</m:t>
                            </m:r>
                            <m:r>
                              <a:rPr lang="fr-FR" b="0" i="1" smtClean="0">
                                <a:latin typeface="Cambria Math" panose="02040503050406030204" pitchFamily="18" charset="0"/>
                              </a:rPr>
                              <m:t>²</m:t>
                            </m:r>
                            <m:r>
                              <a:rPr lang="fr-FR" b="0" i="1" smtClean="0">
                                <a:latin typeface="Cambria Math" panose="02040503050406030204" pitchFamily="18" charset="0"/>
                              </a:rPr>
                              <m:t>𝑡</m:t>
                            </m:r>
                          </m:den>
                        </m:f>
                      </m:oMath>
                    </m:oMathPara>
                  </a14:m>
                  <a:endParaRPr lang="fr-FR" dirty="0"/>
                </a:p>
              </p:txBody>
            </p:sp>
          </mc:Choice>
          <mc:Fallback xmlns="">
            <p:sp>
              <p:nvSpPr>
                <p:cNvPr id="42" name="ZoneTexte 41"/>
                <p:cNvSpPr txBox="1">
                  <a:spLocks noRot="1" noChangeAspect="1" noMove="1" noResize="1" noEditPoints="1" noAdjustHandles="1" noChangeArrowheads="1" noChangeShapeType="1" noTextEdit="1"/>
                </p:cNvSpPr>
                <p:nvPr/>
              </p:nvSpPr>
              <p:spPr>
                <a:xfrm>
                  <a:off x="7071851" y="6063762"/>
                  <a:ext cx="1895168" cy="648126"/>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ZoneTexte 42"/>
                <p:cNvSpPr txBox="1"/>
                <p:nvPr/>
              </p:nvSpPr>
              <p:spPr>
                <a:xfrm>
                  <a:off x="9662732" y="3875423"/>
                  <a:ext cx="2308078" cy="831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𝑟</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𝑡</m:t>
                            </m:r>
                          </m:e>
                        </m:d>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 </m:t>
                            </m:r>
                            <m:r>
                              <a:rPr lang="fr-FR" sz="1600" b="0" i="1" smtClean="0">
                                <a:latin typeface="Cambria Math" panose="02040503050406030204" pitchFamily="18" charset="0"/>
                              </a:rPr>
                              <m:t>𝑟</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nary>
                          <m:naryPr>
                            <m:limLoc m:val="undOvr"/>
                            <m:ctrlPr>
                              <a:rPr lang="fr-FR" sz="1600" b="0" i="1" smtClean="0">
                                <a:latin typeface="Cambria Math" panose="02040503050406030204" pitchFamily="18" charset="0"/>
                              </a:rPr>
                            </m:ctrlPr>
                          </m:naryPr>
                          <m:sub>
                            <m:r>
                              <m:rPr>
                                <m:brk m:alnAt="24"/>
                              </m:rPr>
                              <a:rPr lang="fr-FR" sz="1600" b="0" i="1" smtClean="0">
                                <a:latin typeface="Cambria Math" panose="02040503050406030204" pitchFamily="18" charset="0"/>
                              </a:rPr>
                              <m:t>0</m:t>
                            </m:r>
                          </m:sub>
                          <m:sup>
                            <m:r>
                              <a:rPr lang="fr-FR" sz="1600" b="0" i="1" smtClean="0">
                                <a:latin typeface="Cambria Math" panose="02040503050406030204" pitchFamily="18" charset="0"/>
                              </a:rPr>
                              <m:t>𝑡</m:t>
                            </m:r>
                          </m:sup>
                          <m:e>
                            <m:r>
                              <a:rPr lang="fr-FR" sz="1600" b="0" i="1" smtClean="0">
                                <a:latin typeface="Cambria Math" panose="02040503050406030204" pitchFamily="18" charset="0"/>
                              </a:rPr>
                              <m:t>𝑣𝑑𝑡</m:t>
                            </m:r>
                          </m:e>
                        </m:nary>
                      </m:oMath>
                    </m:oMathPara>
                  </a14:m>
                  <a:endParaRPr lang="fr-FR" dirty="0"/>
                </a:p>
              </p:txBody>
            </p:sp>
          </mc:Choice>
          <mc:Fallback xmlns="">
            <p:sp>
              <p:nvSpPr>
                <p:cNvPr id="43" name="ZoneTexte 42"/>
                <p:cNvSpPr txBox="1">
                  <a:spLocks noRot="1" noChangeAspect="1" noMove="1" noResize="1" noEditPoints="1" noAdjustHandles="1" noChangeArrowheads="1" noChangeShapeType="1" noTextEdit="1"/>
                </p:cNvSpPr>
                <p:nvPr/>
              </p:nvSpPr>
              <p:spPr>
                <a:xfrm>
                  <a:off x="9662732" y="3875423"/>
                  <a:ext cx="2308078" cy="831381"/>
                </a:xfrm>
                <a:prstGeom prst="rect">
                  <a:avLst/>
                </a:prstGeom>
                <a:blipFill rotWithShape="0">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p:cNvSpPr txBox="1"/>
                <p:nvPr/>
              </p:nvSpPr>
              <p:spPr>
                <a:xfrm>
                  <a:off x="9694816" y="4881045"/>
                  <a:ext cx="2308078" cy="831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𝑣</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𝑡</m:t>
                            </m:r>
                          </m:e>
                        </m:d>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𝑣</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nary>
                          <m:naryPr>
                            <m:limLoc m:val="undOvr"/>
                            <m:ctrlPr>
                              <a:rPr lang="fr-FR" sz="1600" b="0" i="1" smtClean="0">
                                <a:latin typeface="Cambria Math" panose="02040503050406030204" pitchFamily="18" charset="0"/>
                              </a:rPr>
                            </m:ctrlPr>
                          </m:naryPr>
                          <m:sub>
                            <m:r>
                              <m:rPr>
                                <m:brk m:alnAt="24"/>
                              </m:rPr>
                              <a:rPr lang="fr-FR" sz="1600" b="0" i="1" smtClean="0">
                                <a:latin typeface="Cambria Math" panose="02040503050406030204" pitchFamily="18" charset="0"/>
                              </a:rPr>
                              <m:t>0</m:t>
                            </m:r>
                          </m:sub>
                          <m:sup>
                            <m:r>
                              <a:rPr lang="fr-FR" sz="1600" b="0" i="1" smtClean="0">
                                <a:latin typeface="Cambria Math" panose="02040503050406030204" pitchFamily="18" charset="0"/>
                              </a:rPr>
                              <m:t>𝑡</m:t>
                            </m:r>
                          </m:sup>
                          <m:e>
                            <m:r>
                              <a:rPr lang="fr-FR" sz="1600" b="0" i="1" smtClean="0">
                                <a:latin typeface="Cambria Math" panose="02040503050406030204" pitchFamily="18" charset="0"/>
                                <a:ea typeface="Cambria Math" panose="02040503050406030204" pitchFamily="18" charset="0"/>
                              </a:rPr>
                              <m:t>𝛼</m:t>
                            </m:r>
                            <m:r>
                              <a:rPr lang="fr-FR" sz="1600" b="0" i="1" smtClean="0">
                                <a:latin typeface="Cambria Math" panose="02040503050406030204" pitchFamily="18" charset="0"/>
                              </a:rPr>
                              <m:t>𝑑𝑡</m:t>
                            </m:r>
                          </m:e>
                        </m:nary>
                      </m:oMath>
                    </m:oMathPara>
                  </a14:m>
                  <a:endParaRPr lang="fr-FR" dirty="0"/>
                </a:p>
              </p:txBody>
            </p:sp>
          </mc:Choice>
          <mc:Fallback xmlns="">
            <p:sp>
              <p:nvSpPr>
                <p:cNvPr id="44" name="ZoneTexte 43"/>
                <p:cNvSpPr txBox="1">
                  <a:spLocks noRot="1" noChangeAspect="1" noMove="1" noResize="1" noEditPoints="1" noAdjustHandles="1" noChangeArrowheads="1" noChangeShapeType="1" noTextEdit="1"/>
                </p:cNvSpPr>
                <p:nvPr/>
              </p:nvSpPr>
              <p:spPr>
                <a:xfrm>
                  <a:off x="9694816" y="4881045"/>
                  <a:ext cx="2308078" cy="831381"/>
                </a:xfrm>
                <a:prstGeom prst="rect">
                  <a:avLst/>
                </a:prstGeom>
                <a:blipFill rotWithShape="0">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5" name="ZoneTexte 44"/>
                <p:cNvSpPr txBox="1"/>
                <p:nvPr/>
              </p:nvSpPr>
              <p:spPr>
                <a:xfrm>
                  <a:off x="9694816" y="6203954"/>
                  <a:ext cx="23080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m:t>
                        </m:r>
                      </m:oMath>
                    </m:oMathPara>
                  </a14:m>
                  <a:endParaRPr lang="fr-FR" dirty="0"/>
                </a:p>
              </p:txBody>
            </p:sp>
          </mc:Choice>
          <mc:Fallback xmlns="">
            <p:sp>
              <p:nvSpPr>
                <p:cNvPr id="45" name="ZoneTexte 44"/>
                <p:cNvSpPr txBox="1">
                  <a:spLocks noRot="1" noChangeAspect="1" noMove="1" noResize="1" noEditPoints="1" noAdjustHandles="1" noChangeArrowheads="1" noChangeShapeType="1" noTextEdit="1"/>
                </p:cNvSpPr>
                <p:nvPr/>
              </p:nvSpPr>
              <p:spPr>
                <a:xfrm>
                  <a:off x="9694816" y="6203954"/>
                  <a:ext cx="2308078" cy="369332"/>
                </a:xfrm>
                <a:prstGeom prst="rect">
                  <a:avLst/>
                </a:prstGeom>
                <a:blipFill rotWithShape="0">
                  <a:blip r:embed="rId10"/>
                  <a:stretch>
                    <a:fillRect b="-14754"/>
                  </a:stretch>
                </a:blipFill>
              </p:spPr>
              <p:txBody>
                <a:bodyPr/>
                <a:lstStyle/>
                <a:p>
                  <a:r>
                    <a:rPr lang="fr-FR">
                      <a:noFill/>
                    </a:rPr>
                    <a:t> </a:t>
                  </a:r>
                </a:p>
              </p:txBody>
            </p:sp>
          </mc:Fallback>
        </mc:AlternateContent>
        <p:sp>
          <p:nvSpPr>
            <p:cNvPr id="46" name="ZoneTexte 45"/>
            <p:cNvSpPr txBox="1"/>
            <p:nvPr/>
          </p:nvSpPr>
          <p:spPr>
            <a:xfrm>
              <a:off x="9667611" y="3491809"/>
              <a:ext cx="1578077" cy="307777"/>
            </a:xfrm>
            <a:prstGeom prst="rect">
              <a:avLst/>
            </a:prstGeom>
            <a:noFill/>
          </p:spPr>
          <p:txBody>
            <a:bodyPr wrap="square" rtlCol="0">
              <a:spAutoFit/>
            </a:bodyPr>
            <a:lstStyle/>
            <a:p>
              <a:pPr algn="ctr"/>
              <a:r>
                <a:rPr lang="fr-FR" sz="1400" dirty="0"/>
                <a:t>intégrale </a:t>
              </a:r>
            </a:p>
          </p:txBody>
        </p:sp>
        <p:sp>
          <p:nvSpPr>
            <p:cNvPr id="6" name="Flèche vers le bas 5"/>
            <p:cNvSpPr/>
            <p:nvPr/>
          </p:nvSpPr>
          <p:spPr>
            <a:xfrm>
              <a:off x="7467462" y="4601470"/>
              <a:ext cx="312959" cy="40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vers le bas 21"/>
            <p:cNvSpPr/>
            <p:nvPr/>
          </p:nvSpPr>
          <p:spPr>
            <a:xfrm>
              <a:off x="7529051" y="5695966"/>
              <a:ext cx="312959" cy="40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haut 6"/>
            <p:cNvSpPr/>
            <p:nvPr/>
          </p:nvSpPr>
          <p:spPr>
            <a:xfrm>
              <a:off x="10711073" y="4596651"/>
              <a:ext cx="275563" cy="4608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vers le haut 23"/>
            <p:cNvSpPr/>
            <p:nvPr/>
          </p:nvSpPr>
          <p:spPr>
            <a:xfrm>
              <a:off x="10738575" y="5710984"/>
              <a:ext cx="275563" cy="4608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aphicFrame>
        <p:nvGraphicFramePr>
          <p:cNvPr id="11" name="Diagramme 10"/>
          <p:cNvGraphicFramePr/>
          <p:nvPr/>
        </p:nvGraphicFramePr>
        <p:xfrm>
          <a:off x="19687" y="6438373"/>
          <a:ext cx="779767" cy="36512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48183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6" presetClass="entr" presetSubtype="16" fill="hold" grpId="0" nodeType="afterEffect">
                                  <p:stCondLst>
                                    <p:cond delay="0"/>
                                  </p:stCondLst>
                                  <p:iterate type="lt">
                                    <p:tmPct val="0"/>
                                  </p:iterate>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par>
                          <p:cTn id="11" fill="hold">
                            <p:stCondLst>
                              <p:cond delay="2000"/>
                            </p:stCondLst>
                            <p:childTnLst>
                              <p:par>
                                <p:cTn id="12" presetID="41" presetClass="entr" presetSubtype="0" fill="hold" grpId="0" nodeType="afterEffect">
                                  <p:stCondLst>
                                    <p:cond delay="0"/>
                                  </p:stCondLst>
                                  <p:iterate type="lt">
                                    <p:tmPct val="1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8" presetClass="exit" presetSubtype="0" accel="50000" fill="hold" grpId="1" nodeType="clickEffect">
                                  <p:stCondLst>
                                    <p:cond delay="0"/>
                                  </p:stCondLst>
                                  <p:iterate type="lt">
                                    <p:tmPct val="1000"/>
                                  </p:iterate>
                                  <p:childTnLst>
                                    <p:anim calcmode="lin" valueType="num">
                                      <p:cBhvr>
                                        <p:cTn id="22" dur="1000">
                                          <p:stCondLst>
                                            <p:cond delay="0"/>
                                          </p:stCondLst>
                                        </p:cTn>
                                        <p:tgtEl>
                                          <p:spTgt spid="4"/>
                                        </p:tgtEl>
                                        <p:attrNameLst>
                                          <p:attrName>style.rotation</p:attrName>
                                        </p:attrNameLst>
                                      </p:cBhvr>
                                      <p:tavLst>
                                        <p:tav tm="0">
                                          <p:val>
                                            <p:fltVal val="0"/>
                                          </p:val>
                                        </p:tav>
                                        <p:tav tm="100000">
                                          <p:val>
                                            <p:fltVal val="45"/>
                                          </p:val>
                                        </p:tav>
                                      </p:tavLst>
                                    </p:anim>
                                    <p:anim calcmode="lin" valueType="num">
                                      <p:cBhvr>
                                        <p:cTn id="23" dur="1000">
                                          <p:stCondLst>
                                            <p:cond delay="0"/>
                                          </p:stCondLst>
                                        </p:cTn>
                                        <p:tgtEl>
                                          <p:spTgt spid="4"/>
                                        </p:tgtEl>
                                        <p:attrNameLst>
                                          <p:attrName>ppt_y</p:attrName>
                                        </p:attrNameLst>
                                      </p:cBhvr>
                                      <p:tavLst>
                                        <p:tav tm="0">
                                          <p:val>
                                            <p:strVal val="ppt_y"/>
                                          </p:val>
                                        </p:tav>
                                        <p:tav tm="100000">
                                          <p:val>
                                            <p:strVal val="ppt_y+1"/>
                                          </p:val>
                                        </p:tav>
                                      </p:tavLst>
                                    </p:anim>
                                    <p:set>
                                      <p:cBhvr>
                                        <p:cTn id="24" dur="1" fill="hold">
                                          <p:stCondLst>
                                            <p:cond delay="999"/>
                                          </p:stCondLst>
                                        </p:cTn>
                                        <p:tgtEl>
                                          <p:spTgt spid="4"/>
                                        </p:tgtEl>
                                        <p:attrNameLst>
                                          <p:attrName>style.visibility</p:attrName>
                                        </p:attrNameLst>
                                      </p:cBhvr>
                                      <p:to>
                                        <p:strVal val="hidden"/>
                                      </p:to>
                                    </p:set>
                                  </p:childTnLst>
                                </p:cTn>
                              </p:par>
                            </p:childTnLst>
                          </p:cTn>
                        </p:par>
                        <p:par>
                          <p:cTn id="25" fill="hold">
                            <p:stCondLst>
                              <p:cond delay="3890"/>
                            </p:stCondLst>
                            <p:childTnLst>
                              <p:par>
                                <p:cTn id="26" presetID="41" presetClass="exit" presetSubtype="0" fill="hold" grpId="1" nodeType="afterEffect">
                                  <p:stCondLst>
                                    <p:cond delay="0"/>
                                  </p:stCondLst>
                                  <p:iterate type="lt">
                                    <p:tmPct val="10000"/>
                                  </p:iterate>
                                  <p:childTnLst>
                                    <p:anim calcmode="lin" valueType="num">
                                      <p:cBhvr>
                                        <p:cTn id="27"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8" dur="500"/>
                                        <p:tgtEl>
                                          <p:spTgt spid="2"/>
                                        </p:tgtEl>
                                        <p:attrNameLst>
                                          <p:attrName>ppt_y</p:attrName>
                                        </p:attrNameLst>
                                      </p:cBhvr>
                                      <p:tavLst>
                                        <p:tav tm="0">
                                          <p:val>
                                            <p:strVal val="ppt_y"/>
                                          </p:val>
                                        </p:tav>
                                        <p:tav tm="100000">
                                          <p:val>
                                            <p:strVal val="ppt_y"/>
                                          </p:val>
                                        </p:tav>
                                      </p:tavLst>
                                    </p:anim>
                                    <p:anim calcmode="lin" valueType="num">
                                      <p:cBhvr>
                                        <p:cTn id="29"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30"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31" dur="500" tmFilter="0,0; .5, 0; 1, 1"/>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par>
                          <p:cTn id="33" fill="hold">
                            <p:stCondLst>
                              <p:cond delay="534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p:stCondLst>
                              <p:cond delay="5340"/>
                            </p:stCondLst>
                            <p:childTnLst>
                              <p:par>
                                <p:cTn id="37" presetID="42" presetClass="path" presetSubtype="0" accel="50000" decel="50000" fill="hold" nodeType="afterEffect">
                                  <p:stCondLst>
                                    <p:cond delay="0"/>
                                  </p:stCondLst>
                                  <p:childTnLst>
                                    <p:animMotion origin="layout" path="M 1.66667E-6 2.96296E-6 L 0.00078 -0.21621 " pathEditMode="relative" rAng="0" ptsTypes="AA">
                                      <p:cBhvr>
                                        <p:cTn id="38" dur="2000" fill="hold"/>
                                        <p:tgtEl>
                                          <p:spTgt spid="8"/>
                                        </p:tgtEl>
                                        <p:attrNameLst>
                                          <p:attrName>ppt_x</p:attrName>
                                          <p:attrName>ppt_y</p:attrName>
                                        </p:attrNameLst>
                                      </p:cBhvr>
                                      <p:rCtr x="39" y="-10810"/>
                                    </p:animMotion>
                                  </p:childTnLst>
                                </p:cTn>
                              </p:par>
                            </p:childTnLst>
                          </p:cTn>
                        </p:par>
                      </p:childTnLst>
                    </p:cTn>
                  </p:par>
                  <p:par>
                    <p:cTn id="39" fill="hold">
                      <p:stCondLst>
                        <p:cond delay="indefinite"/>
                      </p:stCondLst>
                      <p:childTnLst>
                        <p:par>
                          <p:cTn id="40" fill="hold">
                            <p:stCondLst>
                              <p:cond delay="0"/>
                            </p:stCondLst>
                            <p:childTnLst>
                              <p:par>
                                <p:cTn id="41" presetID="6" presetClass="exit" presetSubtype="32" fill="hold" nodeType="clickEffect">
                                  <p:stCondLst>
                                    <p:cond delay="0"/>
                                  </p:stCondLst>
                                  <p:childTnLst>
                                    <p:animEffect transition="out" filter="circle(out)">
                                      <p:cBhvr>
                                        <p:cTn id="42" dur="2000"/>
                                        <p:tgtEl>
                                          <p:spTgt spid="8"/>
                                        </p:tgtEl>
                                      </p:cBhvr>
                                    </p:animEffect>
                                    <p:set>
                                      <p:cBhvr>
                                        <p:cTn id="43"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La centrale inertielle   </a:t>
            </a:r>
            <a:endParaRPr lang="fr-FR" sz="3200" dirty="0"/>
          </a:p>
          <a:p>
            <a:pPr algn="ctr"/>
            <a:endParaRPr lang="fr-FR" dirty="0"/>
          </a:p>
        </p:txBody>
      </p:sp>
      <p:sp>
        <p:nvSpPr>
          <p:cNvPr id="3" name="Rectangle 2"/>
          <p:cNvSpPr/>
          <p:nvPr/>
        </p:nvSpPr>
        <p:spPr>
          <a:xfrm>
            <a:off x="471948" y="1341793"/>
            <a:ext cx="6027612" cy="523220"/>
          </a:xfrm>
          <a:prstGeom prst="rect">
            <a:avLst/>
          </a:prstGeom>
        </p:spPr>
        <p:txBody>
          <a:bodyPr wrap="none">
            <a:spAutoFit/>
          </a:bodyPr>
          <a:lstStyle/>
          <a:p>
            <a:pPr marL="742950" lvl="1" indent="-285750">
              <a:buFont typeface="Wingdings" panose="05000000000000000000" pitchFamily="2" charset="2"/>
              <a:buChar char="Ø"/>
            </a:pPr>
            <a:r>
              <a:rPr lang="fr-FR" sz="2800" b="1" dirty="0"/>
              <a:t>Types des centrale inertielles </a:t>
            </a:r>
          </a:p>
        </p:txBody>
      </p:sp>
      <p:sp>
        <p:nvSpPr>
          <p:cNvPr id="4" name="ZoneTexte 3"/>
          <p:cNvSpPr txBox="1"/>
          <p:nvPr/>
        </p:nvSpPr>
        <p:spPr>
          <a:xfrm>
            <a:off x="1106128" y="2098810"/>
            <a:ext cx="7300453" cy="461665"/>
          </a:xfrm>
          <a:prstGeom prst="rect">
            <a:avLst/>
          </a:prstGeom>
          <a:noFill/>
        </p:spPr>
        <p:txBody>
          <a:bodyPr wrap="square" rtlCol="0">
            <a:spAutoFit/>
          </a:bodyPr>
          <a:lstStyle/>
          <a:p>
            <a:r>
              <a:rPr lang="fr-FR" sz="2400" dirty="0"/>
              <a:t>Il existe différentes centrales inertielles  : </a:t>
            </a:r>
          </a:p>
        </p:txBody>
      </p:sp>
      <p:sp>
        <p:nvSpPr>
          <p:cNvPr id="5" name="ZoneTexte 4"/>
          <p:cNvSpPr txBox="1"/>
          <p:nvPr/>
        </p:nvSpPr>
        <p:spPr>
          <a:xfrm>
            <a:off x="1106128" y="2855827"/>
            <a:ext cx="4685072" cy="738664"/>
          </a:xfrm>
          <a:prstGeom prst="rect">
            <a:avLst/>
          </a:prstGeom>
          <a:noFill/>
        </p:spPr>
        <p:txBody>
          <a:bodyPr wrap="square" rtlCol="0">
            <a:spAutoFit/>
          </a:bodyPr>
          <a:lstStyle/>
          <a:p>
            <a:pPr marL="742950" lvl="1" indent="-285750">
              <a:buFont typeface="Wingdings" panose="05000000000000000000" pitchFamily="2" charset="2"/>
              <a:buChar char="v"/>
            </a:pPr>
            <a:r>
              <a:rPr lang="en-US" sz="2400" dirty="0"/>
              <a:t>MPU-9250 Nine-Axis </a:t>
            </a:r>
          </a:p>
          <a:p>
            <a:pPr marL="285750" indent="-285750">
              <a:buFont typeface="Wingdings" panose="05000000000000000000" pitchFamily="2" charset="2"/>
              <a:buChar char="v"/>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729" y="1596570"/>
            <a:ext cx="2700014" cy="1927810"/>
          </a:xfrm>
          <a:prstGeom prst="rect">
            <a:avLst/>
          </a:prstGeom>
        </p:spPr>
      </p:pic>
      <p:sp>
        <p:nvSpPr>
          <p:cNvPr id="7" name="ZoneTexte 6"/>
          <p:cNvSpPr txBox="1"/>
          <p:nvPr/>
        </p:nvSpPr>
        <p:spPr>
          <a:xfrm>
            <a:off x="1467465" y="4010128"/>
            <a:ext cx="5687314" cy="738664"/>
          </a:xfrm>
          <a:prstGeom prst="rect">
            <a:avLst/>
          </a:prstGeom>
          <a:noFill/>
        </p:spPr>
        <p:txBody>
          <a:bodyPr wrap="square" rtlCol="0">
            <a:spAutoFit/>
          </a:bodyPr>
          <a:lstStyle/>
          <a:p>
            <a:pPr marL="285750" indent="-285750">
              <a:buFont typeface="Wingdings" panose="05000000000000000000" pitchFamily="2" charset="2"/>
              <a:buChar char="v"/>
            </a:pPr>
            <a:r>
              <a:rPr lang="nl-NL" sz="2400" dirty="0"/>
              <a:t>Adafruit 9-DOF </a:t>
            </a:r>
            <a:r>
              <a:rPr lang="nl-NL" sz="2400" dirty="0" err="1"/>
              <a:t>Accel</a:t>
            </a:r>
            <a:r>
              <a:rPr lang="nl-NL" sz="2400" dirty="0"/>
              <a:t>/ Mag/ </a:t>
            </a:r>
            <a:r>
              <a:rPr lang="nl-NL" sz="2400" dirty="0" err="1"/>
              <a:t>Gyro</a:t>
            </a:r>
            <a:r>
              <a:rPr lang="en-US" sz="2400" dirty="0"/>
              <a:t> </a:t>
            </a:r>
          </a:p>
          <a:p>
            <a:pPr marL="285750" indent="-285750">
              <a:buFont typeface="Wingdings" panose="05000000000000000000" pitchFamily="2" charset="2"/>
              <a:buChar char="v"/>
            </a:pPr>
            <a:endParaRPr lang="fr-FR" dirty="0"/>
          </a:p>
        </p:txBody>
      </p:sp>
      <p:pic>
        <p:nvPicPr>
          <p:cNvPr id="10" name="Image 9"/>
          <p:cNvPicPr>
            <a:picLocks noChangeAspect="1"/>
          </p:cNvPicPr>
          <p:nvPr/>
        </p:nvPicPr>
        <p:blipFill>
          <a:blip r:embed="rId3"/>
          <a:stretch>
            <a:fillRect/>
          </a:stretch>
        </p:blipFill>
        <p:spPr>
          <a:xfrm>
            <a:off x="9698217" y="3502158"/>
            <a:ext cx="1975038" cy="1504026"/>
          </a:xfrm>
          <a:prstGeom prst="rect">
            <a:avLst/>
          </a:prstGeom>
        </p:spPr>
      </p:pic>
      <p:pic>
        <p:nvPicPr>
          <p:cNvPr id="11" name="Image 10"/>
          <p:cNvPicPr>
            <a:picLocks noChangeAspect="1"/>
          </p:cNvPicPr>
          <p:nvPr/>
        </p:nvPicPr>
        <p:blipFill>
          <a:blip r:embed="rId4"/>
          <a:stretch>
            <a:fillRect/>
          </a:stretch>
        </p:blipFill>
        <p:spPr>
          <a:xfrm>
            <a:off x="9911134" y="5006184"/>
            <a:ext cx="1549204" cy="1549204"/>
          </a:xfrm>
          <a:prstGeom prst="rect">
            <a:avLst/>
          </a:prstGeom>
        </p:spPr>
      </p:pic>
      <p:sp>
        <p:nvSpPr>
          <p:cNvPr id="12" name="ZoneTexte 11"/>
          <p:cNvSpPr txBox="1"/>
          <p:nvPr/>
        </p:nvSpPr>
        <p:spPr>
          <a:xfrm>
            <a:off x="1467464" y="5164429"/>
            <a:ext cx="6601715"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 IMU Analog Combo Board Razor - 6DOF </a:t>
            </a:r>
            <a:endParaRPr lang="fr-FR" dirty="0"/>
          </a:p>
        </p:txBody>
      </p:sp>
      <p:graphicFrame>
        <p:nvGraphicFramePr>
          <p:cNvPr id="14" name="Diagramme 13"/>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375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1" presetClass="entr" presetSubtype="0" fill="hold" grpId="0" nodeType="afterEffect">
                                  <p:stCondLst>
                                    <p:cond delay="0"/>
                                  </p:stCondLst>
                                  <p:iterate type="lt">
                                    <p:tmPct val="1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par>
                          <p:cTn id="22" fill="hold">
                            <p:stCondLst>
                              <p:cond delay="3695"/>
                            </p:stCondLst>
                            <p:childTnLst>
                              <p:par>
                                <p:cTn id="23" presetID="41" presetClass="entr" presetSubtype="0" fill="hold" grpId="0" nodeType="afterEffect">
                                  <p:stCondLst>
                                    <p:cond delay="0"/>
                                  </p:stCondLst>
                                  <p:iterate type="lt">
                                    <p:tmPct val="1000"/>
                                  </p:iterate>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gtEl>
                                      </p:cBhvr>
                                    </p:animEffect>
                                  </p:childTnLst>
                                </p:cTn>
                              </p:par>
                            </p:childTnLst>
                          </p:cTn>
                        </p:par>
                        <p:par>
                          <p:cTn id="30" fill="hold">
                            <p:stCondLst>
                              <p:cond delay="4275"/>
                            </p:stCondLst>
                            <p:childTnLst>
                              <p:par>
                                <p:cTn id="31" presetID="42"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5275"/>
                            </p:stCondLst>
                            <p:childTnLst>
                              <p:par>
                                <p:cTn id="37" presetID="41" presetClass="entr" presetSubtype="0" fill="hold" grpId="0" nodeType="afterEffect">
                                  <p:stCondLst>
                                    <p:cond delay="0"/>
                                  </p:stCondLst>
                                  <p:iterate type="lt">
                                    <p:tmPct val="1000"/>
                                  </p:iterate>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7"/>
                                        </p:tgtEl>
                                        <p:attrNameLst>
                                          <p:attrName>ppt_y</p:attrName>
                                        </p:attrNameLst>
                                      </p:cBhvr>
                                      <p:tavLst>
                                        <p:tav tm="0">
                                          <p:val>
                                            <p:strVal val="#ppt_y"/>
                                          </p:val>
                                        </p:tav>
                                        <p:tav tm="100000">
                                          <p:val>
                                            <p:strVal val="#ppt_y"/>
                                          </p:val>
                                        </p:tav>
                                      </p:tavLst>
                                    </p:anim>
                                    <p:anim calcmode="lin" valueType="num">
                                      <p:cBhvr>
                                        <p:cTn id="4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7"/>
                                        </p:tgtEl>
                                      </p:cBhvr>
                                    </p:animEffect>
                                  </p:childTnLst>
                                </p:cTn>
                              </p:par>
                            </p:childTnLst>
                          </p:cTn>
                        </p:par>
                        <p:par>
                          <p:cTn id="44" fill="hold">
                            <p:stCondLst>
                              <p:cond delay="5905"/>
                            </p:stCondLst>
                            <p:childTnLst>
                              <p:par>
                                <p:cTn id="45" presetID="42"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6905"/>
                            </p:stCondLst>
                            <p:childTnLst>
                              <p:par>
                                <p:cTn id="51" presetID="41" presetClass="entr" presetSubtype="0" fill="hold" grpId="0" nodeType="afterEffect">
                                  <p:stCondLst>
                                    <p:cond delay="0"/>
                                  </p:stCondLst>
                                  <p:iterate type="lt">
                                    <p:tmPct val="1000"/>
                                  </p:iterate>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12"/>
                                        </p:tgtEl>
                                        <p:attrNameLst>
                                          <p:attrName>ppt_y</p:attrName>
                                        </p:attrNameLst>
                                      </p:cBhvr>
                                      <p:tavLst>
                                        <p:tav tm="0">
                                          <p:val>
                                            <p:strVal val="#ppt_y"/>
                                          </p:val>
                                        </p:tav>
                                        <p:tav tm="100000">
                                          <p:val>
                                            <p:strVal val="#ppt_y"/>
                                          </p:val>
                                        </p:tav>
                                      </p:tavLst>
                                    </p:anim>
                                    <p:anim calcmode="lin" valueType="num">
                                      <p:cBhvr>
                                        <p:cTn id="5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12"/>
                                        </p:tgtEl>
                                      </p:cBhvr>
                                    </p:animEffect>
                                  </p:childTnLst>
                                </p:cTn>
                              </p:par>
                            </p:childTnLst>
                          </p:cTn>
                        </p:par>
                        <p:par>
                          <p:cTn id="58" fill="hold">
                            <p:stCondLst>
                              <p:cond delay="7545"/>
                            </p:stCondLst>
                            <p:childTnLst>
                              <p:par>
                                <p:cTn id="59" presetID="42" presetClass="entr" presetSubtype="0"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lvl="0" algn="ctr"/>
            <a:r>
              <a:rPr lang="fr-FR" sz="3200" b="1" dirty="0"/>
              <a:t>La centrale inertielle   </a:t>
            </a:r>
            <a:endParaRPr lang="fr-FR" sz="3200" dirty="0"/>
          </a:p>
          <a:p>
            <a:pPr algn="ctr"/>
            <a:endParaRPr lang="fr-FR" dirty="0"/>
          </a:p>
        </p:txBody>
      </p:sp>
      <p:sp>
        <p:nvSpPr>
          <p:cNvPr id="3" name="ZoneTexte 2"/>
          <p:cNvSpPr txBox="1"/>
          <p:nvPr/>
        </p:nvSpPr>
        <p:spPr>
          <a:xfrm>
            <a:off x="63909" y="1348323"/>
            <a:ext cx="7487265" cy="523220"/>
          </a:xfrm>
          <a:prstGeom prst="rect">
            <a:avLst/>
          </a:prstGeom>
          <a:noFill/>
        </p:spPr>
        <p:txBody>
          <a:bodyPr wrap="square" rtlCol="0">
            <a:spAutoFit/>
          </a:bodyPr>
          <a:lstStyle/>
          <a:p>
            <a:pPr marL="742950" lvl="1" indent="-285750">
              <a:buFont typeface="Wingdings" panose="05000000000000000000" pitchFamily="2" charset="2"/>
              <a:buChar char="Ø"/>
            </a:pPr>
            <a:r>
              <a:rPr lang="fr-FR" sz="2800" b="1" dirty="0"/>
              <a:t>Applications d’une centrale inertielle </a:t>
            </a:r>
          </a:p>
        </p:txBody>
      </p:sp>
      <p:sp>
        <p:nvSpPr>
          <p:cNvPr id="4" name="ZoneTexte 3"/>
          <p:cNvSpPr txBox="1"/>
          <p:nvPr/>
        </p:nvSpPr>
        <p:spPr>
          <a:xfrm>
            <a:off x="766916" y="1871743"/>
            <a:ext cx="6356555" cy="1646605"/>
          </a:xfrm>
          <a:prstGeom prst="rect">
            <a:avLst/>
          </a:prstGeom>
          <a:noFill/>
        </p:spPr>
        <p:txBody>
          <a:bodyPr wrap="square" rtlCol="0">
            <a:spAutoFit/>
          </a:bodyPr>
          <a:lstStyle/>
          <a:p>
            <a:pPr algn="just">
              <a:lnSpc>
                <a:spcPct val="150000"/>
              </a:lnSpc>
            </a:pPr>
            <a:r>
              <a:rPr lang="fr-FR" dirty="0"/>
              <a:t>	Il existe de petits appareils indiquant l'évolution de l'orientation dans les téléphones intelligents, les télécommandes de jeux vidéo, les quad-copter, etc.</a:t>
            </a:r>
          </a:p>
          <a:p>
            <a:endParaRPr lang="fr-FR" sz="2000" dirty="0"/>
          </a:p>
        </p:txBody>
      </p:sp>
      <p:sp>
        <p:nvSpPr>
          <p:cNvPr id="5" name="ZoneTexte 4"/>
          <p:cNvSpPr txBox="1"/>
          <p:nvPr/>
        </p:nvSpPr>
        <p:spPr>
          <a:xfrm>
            <a:off x="427703" y="3289316"/>
            <a:ext cx="6695768" cy="1661993"/>
          </a:xfrm>
          <a:prstGeom prst="rect">
            <a:avLst/>
          </a:prstGeom>
          <a:noFill/>
        </p:spPr>
        <p:txBody>
          <a:bodyPr wrap="square" rtlCol="0">
            <a:spAutoFit/>
          </a:bodyPr>
          <a:lstStyle/>
          <a:p>
            <a:pPr algn="just">
              <a:lnSpc>
                <a:spcPct val="150000"/>
              </a:lnSpc>
            </a:pPr>
            <a:r>
              <a:rPr lang="fr-FR" sz="2000" dirty="0"/>
              <a:t>	</a:t>
            </a:r>
            <a:r>
              <a:rPr lang="fr-FR" dirty="0"/>
              <a:t>Ces appareils contiennent des gyroscopes combinés avec des accéléromètres et / ou des compas et sont appelés IMU ou Unité de mesure inertielle</a:t>
            </a:r>
          </a:p>
          <a:p>
            <a:endParaRPr lang="fr-FR" dirty="0"/>
          </a:p>
        </p:txBody>
      </p:sp>
      <p:sp>
        <p:nvSpPr>
          <p:cNvPr id="6" name="ZoneTexte 5"/>
          <p:cNvSpPr txBox="1"/>
          <p:nvPr/>
        </p:nvSpPr>
        <p:spPr>
          <a:xfrm>
            <a:off x="427703" y="4737464"/>
            <a:ext cx="6695768" cy="2031325"/>
          </a:xfrm>
          <a:prstGeom prst="rect">
            <a:avLst/>
          </a:prstGeom>
          <a:noFill/>
        </p:spPr>
        <p:txBody>
          <a:bodyPr wrap="square" rtlCol="0">
            <a:spAutoFit/>
          </a:bodyPr>
          <a:lstStyle/>
          <a:p>
            <a:pPr algn="just">
              <a:lnSpc>
                <a:spcPct val="150000"/>
              </a:lnSpc>
            </a:pPr>
            <a:r>
              <a:rPr lang="fr-FR" dirty="0"/>
              <a:t>	Le nombre d'entrées de capteur dans une IMU est appelé «DOF» (degrés de liberté), de sorte qu'une puce avec un gyroscope à 3 axes et un accéléromètre à 3 axes serait une IMU de 6 DOF.</a:t>
            </a:r>
          </a:p>
          <a:p>
            <a:endParaRPr lang="fr-FR" dirty="0"/>
          </a:p>
        </p:txBody>
      </p:sp>
      <p:pic>
        <p:nvPicPr>
          <p:cNvPr id="7" name="Picture 6" descr="https://encrypted-tbn3.gstatic.com/images?q=tbn:ANd9GcSkzbFsFfi7hPk69WAMe_LUZEGRG3Tv7ziaAi13KP8gBXQg0lV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797" y="1717655"/>
            <a:ext cx="3238500" cy="1409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Image 7"/>
          <p:cNvPicPr>
            <a:picLocks noChangeAspect="1"/>
          </p:cNvPicPr>
          <p:nvPr/>
        </p:nvPicPr>
        <p:blipFill>
          <a:blip r:embed="rId3"/>
          <a:stretch>
            <a:fillRect/>
          </a:stretch>
        </p:blipFill>
        <p:spPr>
          <a:xfrm>
            <a:off x="9366726" y="3149889"/>
            <a:ext cx="1414639" cy="1877839"/>
          </a:xfrm>
          <a:prstGeom prst="rect">
            <a:avLst/>
          </a:prstGeom>
        </p:spPr>
      </p:pic>
      <p:pic>
        <p:nvPicPr>
          <p:cNvPr id="9" name="Picture 4" descr="https://encrypted-tbn1.gstatic.com/images?q=tbn:ANd9GcT2YSmsvDOVO7INVfkeLAtV57wFITW7UStdrYJoCUbM8eRV-45jB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221" y="4931092"/>
            <a:ext cx="2533650" cy="180975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3" name="Diagramme 12"/>
          <p:cNvGraphicFramePr/>
          <p:nvPr/>
        </p:nvGraphicFramePr>
        <p:xfrm>
          <a:off x="1897" y="6481690"/>
          <a:ext cx="779767" cy="36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46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1" presetClass="entr" presetSubtype="0" fill="hold" grpId="0" nodeType="afterEffect">
                                  <p:stCondLst>
                                    <p:cond delay="0"/>
                                  </p:stCondLst>
                                  <p:iterate type="lt">
                                    <p:tmPct val="1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4180"/>
                            </p:stCondLst>
                            <p:childTnLst>
                              <p:par>
                                <p:cTn id="28" presetID="41" presetClass="entr" presetSubtype="0" fill="hold" grpId="0" nodeType="afterEffect">
                                  <p:stCondLst>
                                    <p:cond delay="0"/>
                                  </p:stCondLst>
                                  <p:iterate type="lt">
                                    <p:tmPct val="1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5275"/>
                            </p:stCondLst>
                            <p:childTnLst>
                              <p:par>
                                <p:cTn id="41" presetID="41" presetClass="entr" presetSubtype="0" fill="hold" grpId="0" nodeType="afterEffect">
                                  <p:stCondLst>
                                    <p:cond delay="0"/>
                                  </p:stCondLst>
                                  <p:iterate type="lt">
                                    <p:tmPct val="1000"/>
                                  </p:iterate>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6"/>
                                        </p:tgtEl>
                                        <p:attrNameLst>
                                          <p:attrName>ppt_y</p:attrName>
                                        </p:attrNameLst>
                                      </p:cBhvr>
                                      <p:tavLst>
                                        <p:tav tm="0">
                                          <p:val>
                                            <p:strVal val="#ppt_y"/>
                                          </p:val>
                                        </p:tav>
                                        <p:tav tm="100000">
                                          <p:val>
                                            <p:strVal val="#ppt_y"/>
                                          </p:val>
                                        </p:tav>
                                      </p:tavLst>
                                    </p:anim>
                                    <p:anim calcmode="lin" valueType="num">
                                      <p:cBhvr>
                                        <p:cTn id="4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6"/>
                                        </p:tgtEl>
                                      </p:cBhvr>
                                    </p:animEffect>
                                  </p:childTnLst>
                                </p:cTn>
                              </p:par>
                              <p:par>
                                <p:cTn id="48" presetID="42"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305"/>
            <a:ext cx="12192000" cy="1107996"/>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200" b="1" dirty="0"/>
          </a:p>
          <a:p>
            <a:pPr algn="ctr"/>
            <a:r>
              <a:rPr lang="fr-FR" sz="3200" dirty="0"/>
              <a:t>Exemple d’utilisation d’une centrale inertielle (MPU 6050)</a:t>
            </a:r>
          </a:p>
          <a:p>
            <a:pPr lvl="0" algn="ctr"/>
            <a:r>
              <a:rPr lang="fr-FR" sz="3200" b="1" dirty="0"/>
              <a:t> </a:t>
            </a:r>
            <a:endParaRPr lang="fr-FR" sz="3200" dirty="0"/>
          </a:p>
          <a:p>
            <a:pPr algn="ctr"/>
            <a:endParaRPr lang="fr-FR" dirty="0"/>
          </a:p>
        </p:txBody>
      </p:sp>
      <p:sp>
        <p:nvSpPr>
          <p:cNvPr id="3" name="ZoneTexte 2"/>
          <p:cNvSpPr txBox="1"/>
          <p:nvPr/>
        </p:nvSpPr>
        <p:spPr>
          <a:xfrm>
            <a:off x="852948" y="1725562"/>
            <a:ext cx="10220632" cy="2342116"/>
          </a:xfrm>
          <a:prstGeom prst="rect">
            <a:avLst/>
          </a:prstGeom>
          <a:noFill/>
        </p:spPr>
        <p:txBody>
          <a:bodyPr wrap="square" rtlCol="0">
            <a:spAutoFit/>
          </a:bodyPr>
          <a:lstStyle/>
          <a:p>
            <a:pPr algn="just">
              <a:lnSpc>
                <a:spcPct val="150000"/>
              </a:lnSpc>
            </a:pPr>
            <a:r>
              <a:rPr lang="fr-FR" sz="2000" dirty="0"/>
              <a:t>	Dans le but de présenter la tâche assurée par une centrale inertielle, nous avons opté a travaillé par  le MPU 6050 dans le positionnement d’un objet en réalisant un montage qui comporte une carte ARDUINO et  le MPU 6050, ainsi que la représentation des résultats obtenu sur une interface graphique développée sur le logiciel LABVIEW. </a:t>
            </a:r>
          </a:p>
        </p:txBody>
      </p:sp>
      <p:graphicFrame>
        <p:nvGraphicFramePr>
          <p:cNvPr id="7" name="Diagramme 6"/>
          <p:cNvGraphicFramePr/>
          <p:nvPr/>
        </p:nvGraphicFramePr>
        <p:xfrm>
          <a:off x="0" y="6492875"/>
          <a:ext cx="779767"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54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694</TotalTime>
  <Words>239</Words>
  <Application>Microsoft Office PowerPoint</Application>
  <PresentationFormat>Grand écran</PresentationFormat>
  <Paragraphs>116</Paragraphs>
  <Slides>14</Slides>
  <Notes>4</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MOURAD</dc:creator>
  <cp:lastModifiedBy>MOURAD</cp:lastModifiedBy>
  <cp:revision>67</cp:revision>
  <dcterms:created xsi:type="dcterms:W3CDTF">2017-05-12T17:18:45Z</dcterms:created>
  <dcterms:modified xsi:type="dcterms:W3CDTF">2020-07-11T11:38:23Z</dcterms:modified>
</cp:coreProperties>
</file>