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6.jpeg" ContentType="image/jpeg"/>
  <Override PartName="/ppt/media/image12.png" ContentType="image/png"/>
  <Override PartName="/ppt/media/image39.png" ContentType="image/png"/>
  <Override PartName="/ppt/media/image4.png" ContentType="image/png"/>
  <Override PartName="/ppt/media/image38.png" ContentType="image/png"/>
  <Override PartName="/ppt/media/image3.png" ContentType="image/png"/>
  <Override PartName="/ppt/media/image36.png" ContentType="image/png"/>
  <Override PartName="/ppt/media/image1.png" ContentType="image/png"/>
  <Override PartName="/ppt/media/image21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74" r:id="rId25"/>
    <p:sldMasterId id="2147483675" r:id="rId27"/>
  </p:sldMasterIdLst>
  <p:sldIdLst>
    <p:sldId id="256" r:id="rId29"/>
    <p:sldId id="257" r:id="rId30"/>
    <p:sldId id="284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</p:sldIdLst>
  <p:sldSz cx="12192000" cy="6858000"/>
  <p:notesSz cx="7772400" cy="10058400"/>
</p:presentation>
</file>

<file path=ppt/presProps.xml>
</file>

<file path=ppt/viewProps.xml>
</file>

<file path=ppt/_rels/presentation.xml.rels><?xml version="1.0" encoding="UTF-8"?>
<Relationships xmlns="http://schemas.openxmlformats.org/package/2006/relationships"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slideMaster" Target="slideMasters/slideMaster2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36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8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5" Type="http://schemas.openxmlformats.org/officeDocument/2006/relationships/slide" Target="slides/slide17.xml"></Relationship><Relationship Id="rId46" Type="http://schemas.openxmlformats.org/officeDocument/2006/relationships/slide" Target="slides/slide18.xml"></Relationship><Relationship Id="rId47" Type="http://schemas.openxmlformats.org/officeDocument/2006/relationships/slide" Target="slides/slide19.xml"></Relationship><Relationship Id="rId48" Type="http://schemas.openxmlformats.org/officeDocument/2006/relationships/slide" Target="slides/slide20.xml"></Relationship><Relationship Id="rId49" Type="http://schemas.openxmlformats.org/officeDocument/2006/relationships/slide" Target="slides/slide21.xml"></Relationship><Relationship Id="rId50" Type="http://schemas.openxmlformats.org/officeDocument/2006/relationships/slide" Target="slides/slide22.xml"></Relationship><Relationship Id="rId51" Type="http://schemas.openxmlformats.org/officeDocument/2006/relationships/slide" Target="slides/slide23.xml"></Relationship><Relationship Id="rId52" Type="http://schemas.openxmlformats.org/officeDocument/2006/relationships/slide" Target="slides/slide24.xml"></Relationship><Relationship Id="rId53" Type="http://schemas.openxmlformats.org/officeDocument/2006/relationships/slide" Target="slides/slide25.xml"></Relationship><Relationship Id="rId54" Type="http://schemas.openxmlformats.org/officeDocument/2006/relationships/slide" Target="slides/slide26.xml"></Relationship><Relationship Id="rId55" Type="http://schemas.openxmlformats.org/officeDocument/2006/relationships/slide" Target="slides/slide27.xml"></Relationship><Relationship Id="rId56" Type="http://schemas.openxmlformats.org/officeDocument/2006/relationships/slide" Target="slides/slide28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A2B5985-89E8-4F02-B49A-C46782BDEC3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3/19/18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97250F-D8D4-4F63-B322-39802A4B302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마스터 텍스트 스타일 편집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1332E7B-6096-4F64-96C3-B3EF6BA96174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3/19/18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9BCA7C4-78BE-4265-B77A-EC475E1781D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image18.png"></Relationship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slideLayout" Target="../slideLayouts/slideLayout1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image21.png"></Relationship><Relationship Id="rId2" Type="http://schemas.openxmlformats.org/officeDocument/2006/relationships/slideLayout" Target="../slideLayouts/slideLayout13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image" Target="../media/image22.png"></Relationship><Relationship Id="rId2" Type="http://schemas.openxmlformats.org/officeDocument/2006/relationships/image" Target="../media/image23.png"></Relationship><Relationship Id="rId3" Type="http://schemas.openxmlformats.org/officeDocument/2006/relationships/slideLayout" Target="../slideLayouts/slideLayout13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image24.png"></Relationship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image26.png"></Relationship><Relationship Id="rId2" Type="http://schemas.openxmlformats.org/officeDocument/2006/relationships/image" Target="../media/image27.png"></Relationship><Relationship Id="rId3" Type="http://schemas.openxmlformats.org/officeDocument/2006/relationships/slideLayout" Target="../slideLayouts/slideLayout13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image" Target="../media/image28.png"></Relationship><Relationship Id="rId2" Type="http://schemas.openxmlformats.org/officeDocument/2006/relationships/image" Target="../media/image29.png"></Relationship><Relationship Id="rId3" Type="http://schemas.openxmlformats.org/officeDocument/2006/relationships/slideLayout" Target="../slideLayouts/slideLayout1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image30.png"></Relationship><Relationship Id="rId2" Type="http://schemas.openxmlformats.org/officeDocument/2006/relationships/image" Target="../media/image31.png"></Relationship><Relationship Id="rId3" Type="http://schemas.openxmlformats.org/officeDocument/2006/relationships/slideLayout" Target="../slideLayouts/slideLayout13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image" Target="../media/image32.png"></Relationship><Relationship Id="rId2" Type="http://schemas.openxmlformats.org/officeDocument/2006/relationships/slideLayout" Target="../slideLayouts/slideLayout13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image" Target="../media/image33.png"></Relationship><Relationship Id="rId2" Type="http://schemas.openxmlformats.org/officeDocument/2006/relationships/image" Target="../media/image34.png"></Relationship><Relationship Id="rId3" Type="http://schemas.openxmlformats.org/officeDocument/2006/relationships/image" Target="../media/image35.png"></Relationship><Relationship Id="rId4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image1.png"></Relationship><Relationship Id="rId2" Type="http://schemas.openxmlformats.org/officeDocument/2006/relationships/image" Target="../media/image2.png"></Relationship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1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image" Target="../media/image36.png"></Relationship><Relationship Id="rId2" Type="http://schemas.openxmlformats.org/officeDocument/2006/relationships/slideLayout" Target="../slideLayouts/slideLayout13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image" Target="../media/image37.png"></Relationship><Relationship Id="rId2" Type="http://schemas.openxmlformats.org/officeDocument/2006/relationships/slideLayout" Target="../slideLayouts/slideLayout13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image" Target="../media/image38.png"></Relationship><Relationship Id="rId2" Type="http://schemas.openxmlformats.org/officeDocument/2006/relationships/image" Target="../media/image39.png"></Relationship><Relationship Id="rId3" Type="http://schemas.openxmlformats.org/officeDocument/2006/relationships/slideLayout" Target="../slideLayouts/slideLayout13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image" Target="../media/image40.png"></Relationship><Relationship Id="rId2" Type="http://schemas.openxmlformats.org/officeDocument/2006/relationships/slideLayout" Target="../slideLayouts/slideLayout13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image" Target="../media/image41.png"></Relationship><Relationship Id="rId2" Type="http://schemas.openxmlformats.org/officeDocument/2006/relationships/slideLayout" Target="../slideLayouts/slideLayout13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image" Target="../media/image42.png"></Relationship><Relationship Id="rId2" Type="http://schemas.openxmlformats.org/officeDocument/2006/relationships/slideLayout" Target="../slideLayouts/slideLayout13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hyperlink" Target="mailto:Ekstrah.Dongho@gmail.com" TargetMode="External"></Relationship><Relationship Id="rId2" Type="http://schemas.openxmlformats.org/officeDocument/2006/relationships/hyperlink" Target="mailto:ekstrah2013@kert.or.kr" TargetMode="External"></Relationship><Relationship Id="rId3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23948330041.png"></Relationship><Relationship Id="rId6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image8.png"></Relationship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hyperlink" Target="https://www.python.org/downloads/" TargetMode="External"></Relationship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image11.png"></Relationship><Relationship Id="rId2" Type="http://schemas.openxmlformats.org/officeDocument/2006/relationships/image" Target="../media/image12.png"></Relationship><Relationship Id="rId3" Type="http://schemas.openxmlformats.org/officeDocument/2006/relationships/image" Target="../media/image13.png"></Relationship><Relationship Id="rId4" Type="http://schemas.openxmlformats.org/officeDocument/2006/relationships/slideLayout" Target="../slideLayouts/slideLayout1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image14.png"></Relationship><Relationship Id="rId2" Type="http://schemas.openxmlformats.org/officeDocument/2006/relationships/image" Target="../media/image15.png"></Relationship><Relationship Id="rId3" Type="http://schemas.openxmlformats.org/officeDocument/2006/relationships/image" Target="../media/image16.png"></Relationship><Relationship Id="rId4" Type="http://schemas.openxmlformats.org/officeDocument/2006/relationships/slideLayout" Target="../slideLayouts/slideLayout1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hyperlink" Target="https://goo.gl/Sg2V2b" TargetMode="External"></Relationship><Relationship Id="rId2" Type="http://schemas.openxmlformats.org/officeDocument/2006/relationships/image" Target="../media/image17.png"></Relationship><Relationship Id="rId3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4000" y="1122680"/>
            <a:ext cx="9143365" cy="2386965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웹 파싱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4000" y="3602355"/>
            <a:ext cx="9143365" cy="165544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Basic Syntax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!#/usr/bin/python3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그림 4"/>
          <p:cNvPicPr/>
          <p:nvPr/>
        </p:nvPicPr>
        <p:blipFill>
          <a:blip r:embed="rId1"/>
          <a:stretch/>
        </p:blipFill>
        <p:spPr>
          <a:xfrm>
            <a:off x="5972810" y="2806700"/>
            <a:ext cx="5800090" cy="368554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8128635" y="2302510"/>
            <a:ext cx="1488440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Rserved 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그림 6"/>
          <p:cNvPicPr/>
          <p:nvPr/>
        </p:nvPicPr>
        <p:blipFill>
          <a:blip r:embed="rId2"/>
          <a:stretch/>
        </p:blipFill>
        <p:spPr>
          <a:xfrm>
            <a:off x="0" y="5235575"/>
            <a:ext cx="5876925" cy="125730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486410" y="4941570"/>
            <a:ext cx="3973195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 Indentation not like other languages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그림 8"/>
          <p:cNvPicPr/>
          <p:nvPr/>
        </p:nvPicPr>
        <p:blipFill>
          <a:blip r:embed="rId3"/>
          <a:stretch/>
        </p:blipFill>
        <p:spPr>
          <a:xfrm>
            <a:off x="461645" y="3703955"/>
            <a:ext cx="1837690" cy="74295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8200" y="3271520"/>
            <a:ext cx="1084580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 concurrent="0">
              <p:cTn id="18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Variable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 Data Types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Dictionary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그림 3"/>
          <p:cNvPicPr/>
          <p:nvPr/>
        </p:nvPicPr>
        <p:blipFill>
          <a:blip r:embed="rId1"/>
          <a:stretch/>
        </p:blipFill>
        <p:spPr>
          <a:xfrm>
            <a:off x="6026150" y="1690370"/>
            <a:ext cx="5829300" cy="299974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 concurrent="0">
              <p:cTn id="2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Variable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그림 3"/>
          <p:cNvPicPr/>
          <p:nvPr/>
        </p:nvPicPr>
        <p:blipFill>
          <a:blip r:embed="rId1"/>
          <a:stretch/>
        </p:blipFill>
        <p:spPr>
          <a:xfrm>
            <a:off x="6464935" y="1825625"/>
            <a:ext cx="5191125" cy="1685290"/>
          </a:xfrm>
          <a:prstGeom prst="rect">
            <a:avLst/>
          </a:prstGeom>
          <a:ln>
            <a:noFill/>
          </a:ln>
        </p:spPr>
      </p:pic>
      <p:pic>
        <p:nvPicPr>
          <p:cNvPr id="134" name="그림 4"/>
          <p:cNvPicPr/>
          <p:nvPr/>
        </p:nvPicPr>
        <p:blipFill>
          <a:blip r:embed="rId2"/>
          <a:stretch/>
        </p:blipFill>
        <p:spPr>
          <a:xfrm>
            <a:off x="6464935" y="4521835"/>
            <a:ext cx="4533265" cy="178117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 concurrent="0">
              <p:cTn id="2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Variable 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Tuples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Dictionary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그림 5"/>
          <p:cNvPicPr/>
          <p:nvPr/>
        </p:nvPicPr>
        <p:blipFill>
          <a:blip r:embed="rId1"/>
          <a:stretch/>
        </p:blipFill>
        <p:spPr>
          <a:xfrm>
            <a:off x="6534150" y="1690370"/>
            <a:ext cx="4904740" cy="1751965"/>
          </a:xfrm>
          <a:prstGeom prst="rect">
            <a:avLst/>
          </a:prstGeom>
          <a:ln>
            <a:noFill/>
          </a:ln>
        </p:spPr>
      </p:pic>
      <p:pic>
        <p:nvPicPr>
          <p:cNvPr id="138" name="그림 6"/>
          <p:cNvPicPr/>
          <p:nvPr/>
        </p:nvPicPr>
        <p:blipFill>
          <a:blip r:embed="rId2"/>
          <a:stretch/>
        </p:blipFill>
        <p:spPr>
          <a:xfrm>
            <a:off x="6534150" y="4256405"/>
            <a:ext cx="4048125" cy="220916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 concurrent="0">
              <p:cTn id="2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Loops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loop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loop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loop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 concurrent="0">
              <p:cTn id="26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Date &amp; Time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Tuple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그림 3"/>
          <p:cNvPicPr/>
          <p:nvPr/>
        </p:nvPicPr>
        <p:blipFill>
          <a:blip r:embed="rId1"/>
          <a:stretch/>
        </p:blipFill>
        <p:spPr>
          <a:xfrm>
            <a:off x="5497195" y="1825625"/>
            <a:ext cx="5686425" cy="3780790"/>
          </a:xfrm>
          <a:prstGeom prst="rect">
            <a:avLst/>
          </a:prstGeom>
          <a:ln>
            <a:noFill/>
          </a:ln>
        </p:spPr>
      </p:pic>
      <p:pic>
        <p:nvPicPr>
          <p:cNvPr id="144" name="그림 4"/>
          <p:cNvPicPr/>
          <p:nvPr/>
        </p:nvPicPr>
        <p:blipFill>
          <a:blip r:embed="rId2"/>
          <a:stretch/>
        </p:blipFill>
        <p:spPr>
          <a:xfrm>
            <a:off x="574040" y="2553335"/>
            <a:ext cx="4752975" cy="80010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 concurrent="0">
              <p:cTn id="28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I/O Files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7" name="그림 5"/>
          <p:cNvPicPr/>
          <p:nvPr/>
        </p:nvPicPr>
        <p:blipFill>
          <a:blip r:embed="rId1"/>
          <a:stretch/>
        </p:blipFill>
        <p:spPr>
          <a:xfrm>
            <a:off x="2800350" y="1878965"/>
            <a:ext cx="8388985" cy="436880"/>
          </a:xfrm>
          <a:prstGeom prst="rect">
            <a:avLst/>
          </a:prstGeom>
          <a:ln>
            <a:noFill/>
          </a:ln>
        </p:spPr>
      </p:pic>
      <p:pic>
        <p:nvPicPr>
          <p:cNvPr id="148" name="그림 6"/>
          <p:cNvPicPr/>
          <p:nvPr/>
        </p:nvPicPr>
        <p:blipFill>
          <a:blip r:embed="rId2"/>
          <a:stretch/>
        </p:blipFill>
        <p:spPr>
          <a:xfrm>
            <a:off x="2800350" y="3333115"/>
            <a:ext cx="4772025" cy="43688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 concurrent="0">
              <p:cTn id="3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기초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3) – Handling Exception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107815" y="3244215"/>
            <a:ext cx="3977005" cy="36449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파이썬 기초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파이썬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 – Date &amp;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그림 3"/>
          <p:cNvPicPr/>
          <p:nvPr/>
        </p:nvPicPr>
        <p:blipFill>
          <a:blip r:embed="rId1"/>
          <a:stretch/>
        </p:blipFill>
        <p:spPr>
          <a:xfrm>
            <a:off x="5740400" y="2005330"/>
            <a:ext cx="5161915" cy="1170940"/>
          </a:xfrm>
          <a:prstGeom prst="rect">
            <a:avLst/>
          </a:prstGeom>
          <a:ln>
            <a:noFill/>
          </a:ln>
        </p:spPr>
      </p:pic>
      <p:pic>
        <p:nvPicPr>
          <p:cNvPr id="153" name="그림 5"/>
          <p:cNvPicPr/>
          <p:nvPr/>
        </p:nvPicPr>
        <p:blipFill>
          <a:blip r:embed="rId2"/>
          <a:stretch/>
        </p:blipFill>
        <p:spPr>
          <a:xfrm>
            <a:off x="1161415" y="4189095"/>
            <a:ext cx="4714875" cy="168529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 concurrent="0">
              <p:cTn id="3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기초는 끝 그러면 실습 문제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개를 풀어보자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로 부터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을 받아 역으로 프린트하기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1"/>
          <a:srcRect l="0" t="59216" r="42405" b="12898"/>
          <a:stretch/>
        </p:blipFill>
        <p:spPr>
          <a:xfrm>
            <a:off x="1371600" y="2469515"/>
            <a:ext cx="6996430" cy="182816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 concurrent="0">
              <p:cTn id="3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32155" y="365760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File Read and change word user inserted into different word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1"/>
          <a:srcRect l="0" t="4318" r="50858" b="66387"/>
          <a:stretch/>
        </p:blipFill>
        <p:spPr>
          <a:xfrm>
            <a:off x="1233170" y="918210"/>
            <a:ext cx="5990590" cy="200787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rcRect l="0" t="6584" r="5108" b="65630"/>
          <a:stretch/>
        </p:blipFill>
        <p:spPr>
          <a:xfrm>
            <a:off x="182880" y="3018155"/>
            <a:ext cx="11568430" cy="1828165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3"/>
          <a:srcRect l="0" t="6934" r="3000" b="69449"/>
          <a:stretch/>
        </p:blipFill>
        <p:spPr>
          <a:xfrm>
            <a:off x="182880" y="5029835"/>
            <a:ext cx="11825605" cy="155384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 concurrent="0">
              <p:cTn id="36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왜 파이썬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간결한 문법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그림 3"/>
          <p:cNvPicPr/>
          <p:nvPr/>
        </p:nvPicPr>
        <p:blipFill>
          <a:blip r:embed="rId1"/>
          <a:stretch/>
        </p:blipFill>
        <p:spPr>
          <a:xfrm>
            <a:off x="454660" y="2600960"/>
            <a:ext cx="6456680" cy="1773555"/>
          </a:xfrm>
          <a:prstGeom prst="rect">
            <a:avLst/>
          </a:prstGeom>
          <a:ln>
            <a:noFill/>
          </a:ln>
        </p:spPr>
      </p:pic>
      <p:pic>
        <p:nvPicPr>
          <p:cNvPr id="87" name="그림 4"/>
          <p:cNvPicPr/>
          <p:nvPr/>
        </p:nvPicPr>
        <p:blipFill>
          <a:blip r:embed="rId2"/>
          <a:stretch/>
        </p:blipFill>
        <p:spPr>
          <a:xfrm>
            <a:off x="6527800" y="2600960"/>
            <a:ext cx="4201795" cy="827405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838200" y="4570730"/>
            <a:ext cx="10514965" cy="43510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빠른 설치 또는 기본 설치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그림 7"/>
          <p:cNvPicPr/>
          <p:nvPr/>
        </p:nvPicPr>
        <p:blipFill>
          <a:blip r:embed="rId3"/>
          <a:stretch/>
        </p:blipFill>
        <p:spPr>
          <a:xfrm>
            <a:off x="454660" y="5188585"/>
            <a:ext cx="7886700" cy="126619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 concurrent="0">
              <p:cTn id="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웹 파싱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200" y="1825625"/>
            <a:ext cx="10514965" cy="120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파싱이란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어구의 해부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문의 분석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원하는 부분을 잘라서 분석해 쓴다는 의미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38200" y="3328035"/>
            <a:ext cx="10514965" cy="12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웹 파싱이란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+ Parsing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인터넷 소스 코드를 잘라서 분석해 쓴다는 의미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 concurrent="0">
              <p:cTn id="38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웹 파씽을 할때 필요한 패키지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BeautifulSoup4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패키지가 필요로한다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 install beautifulsoup4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코멘드를 이용하여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beautifulsoup4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설치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Urllib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패키지가 필요로 하지만 이미 기본으로 설치가 되어있다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 concurrent="0">
              <p:cTn id="4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드디어 시작하자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#include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하듯이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를 이용하여 패키지를 가져오기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*urllib is fetching module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8" name="그림 3"/>
          <p:cNvPicPr/>
          <p:nvPr/>
        </p:nvPicPr>
        <p:blipFill>
          <a:blip r:embed="rId1"/>
          <a:stretch/>
        </p:blipFill>
        <p:spPr>
          <a:xfrm>
            <a:off x="838200" y="2911475"/>
            <a:ext cx="7381240" cy="358076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 concurrent="0">
              <p:cTn id="4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targetUrl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에 가져올 링크를 저장합니다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uReq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를 이용하여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targetUrl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을 열고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beautifulsoup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를 이용하여 그 안의 내용을 스트링으로 받아옵니다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1" name="그림 3"/>
          <p:cNvPicPr/>
          <p:nvPr/>
        </p:nvPicPr>
        <p:blipFill>
          <a:blip r:embed="rId1"/>
          <a:stretch/>
        </p:blipFill>
        <p:spPr>
          <a:xfrm>
            <a:off x="838200" y="1690370"/>
            <a:ext cx="10581640" cy="500951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 concurrent="0">
              <p:cTn id="4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아… 다 필요는 없는대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3" name="그림 3"/>
          <p:cNvPicPr/>
          <p:nvPr/>
        </p:nvPicPr>
        <p:blipFill>
          <a:blip r:embed="rId1"/>
          <a:stretch/>
        </p:blipFill>
        <p:spPr>
          <a:xfrm>
            <a:off x="838200" y="1690370"/>
            <a:ext cx="7848600" cy="4199890"/>
          </a:xfrm>
          <a:prstGeom prst="rect">
            <a:avLst/>
          </a:prstGeom>
          <a:ln>
            <a:noFill/>
          </a:ln>
        </p:spPr>
      </p:pic>
      <p:pic>
        <p:nvPicPr>
          <p:cNvPr id="174" name="그림 5"/>
          <p:cNvPicPr/>
          <p:nvPr/>
        </p:nvPicPr>
        <p:blipFill>
          <a:blip r:embed="rId2"/>
          <a:stretch/>
        </p:blipFill>
        <p:spPr>
          <a:xfrm>
            <a:off x="6488430" y="513715"/>
            <a:ext cx="5581650" cy="102870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 concurrent="0">
              <p:cTn id="46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어라 특정한 패턴과 태그를 이용하면 되지 않을까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200" y="3310255"/>
            <a:ext cx="10514965" cy="286639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어떻게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7" name="그림 3"/>
          <p:cNvPicPr/>
          <p:nvPr/>
        </p:nvPicPr>
        <p:blipFill>
          <a:blip r:embed="rId1"/>
          <a:stretch/>
        </p:blipFill>
        <p:spPr>
          <a:xfrm>
            <a:off x="381000" y="1825625"/>
            <a:ext cx="11429365" cy="93662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 concurrent="0">
              <p:cTn id="48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08280" y="331470"/>
            <a:ext cx="12558395" cy="1325245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findAll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이란 함수를 이용하여 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Anchor tag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만 가져오기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아 좋은대 내가 필요한거 아닌것도 많이 따라온다 그러면 어떻게 해야할까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0" name="그림 3"/>
          <p:cNvPicPr/>
          <p:nvPr/>
        </p:nvPicPr>
        <p:blipFill>
          <a:blip r:embed="rId1"/>
          <a:stretch/>
        </p:blipFill>
        <p:spPr>
          <a:xfrm>
            <a:off x="733425" y="2814320"/>
            <a:ext cx="10724515" cy="525716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 concurrent="0">
              <p:cTn id="5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Attribute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필터를 이용하면 된다 키야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~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3" name="그림 3"/>
          <p:cNvPicPr/>
          <p:nvPr/>
        </p:nvPicPr>
        <p:blipFill>
          <a:blip r:embed="rId1"/>
          <a:stretch/>
        </p:blipFill>
        <p:spPr>
          <a:xfrm>
            <a:off x="781050" y="1690370"/>
            <a:ext cx="10572750" cy="515239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 concurrent="0">
              <p:cTn id="5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Calibri Light" charset="0"/>
                <a:ea typeface="Calibri Light" charset="0"/>
              </a:rPr>
              <a:t>숙제</a:t>
            </a:r>
            <a:endParaRPr lang="ko-KR" altLang="en-US" sz="4400" cap="none" dirty="0" smtClean="0" b="0" strike="noStrike">
              <a:solidFill>
                <a:srgbClr val="000000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7965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문제 3개 못 푸신 분들은 풀어주시구요</a:t>
            </a: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228600" indent="-227965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branch를 만들어 업데이트 해주세요</a:t>
            </a: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228600" indent="-227965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그리고 오늘 배운 웹 파싱을 응용하요</a:t>
            </a: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228600" indent="-227965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과사 페이지 하나 골라서 만들어보십시오</a:t>
            </a: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 concurrent="0">
              <p:cTn id="5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83"/>
          <p:cNvSpPr txBox="1">
            <a:spLocks/>
          </p:cNvSpPr>
          <p:nvPr/>
        </p:nvSpPr>
        <p:spPr>
          <a:xfrm rot="0">
            <a:off x="838200" y="365125"/>
            <a:ext cx="10515600" cy="132588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rgbClr val="000000"/>
                </a:solidFill>
                <a:latin typeface="Calibri Light" charset="0"/>
                <a:ea typeface="Calibri Light" charset="0"/>
              </a:rPr>
              <a:t>왜 파이썬?</a:t>
            </a:r>
            <a:endParaRPr lang="ko-KR" altLang="en-US" sz="4400" cap="none" dirty="0" smtClean="0" b="0" strike="noStrike">
              <a:solidFill>
                <a:srgbClr val="000000"/>
              </a:solidFill>
              <a:latin typeface="Calibri Light" charset="0"/>
              <a:ea typeface="Calibri Light" charset="0"/>
            </a:endParaRPr>
          </a:p>
        </p:txBody>
      </p:sp>
      <p:sp>
        <p:nvSpPr>
          <p:cNvPr id="85" name="TextShape 84"/>
          <p:cNvSpPr txBox="1">
            <a:spLocks/>
          </p:cNvSpPr>
          <p:nvPr/>
        </p:nvSpPr>
        <p:spPr>
          <a:xfrm rot="0">
            <a:off x="838200" y="1825625"/>
            <a:ext cx="10515600" cy="435165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228600" indent="-227965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간결한 문법</a:t>
            </a: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pic>
        <p:nvPicPr>
          <p:cNvPr id="86" name="그림 85" descr="C:/Users/ekstr/AppData/Roaming/PolarisOffice/ETemp/11880_52988896/image1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4660" y="2600960"/>
            <a:ext cx="6457315" cy="1774190"/>
          </a:xfrm>
          <a:prstGeom prst="rect"/>
          <a:noFill/>
          <a:ln w="0">
            <a:noFill/>
            <a:prstDash/>
          </a:ln>
        </p:spPr>
      </p:pic>
      <p:pic>
        <p:nvPicPr>
          <p:cNvPr id="87" name="그림 86" descr="C:/Users/ekstr/AppData/Roaming/PolarisOffice/ETemp/11880_52988896/image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27800" y="2600960"/>
            <a:ext cx="4202430" cy="828040"/>
          </a:xfrm>
          <a:prstGeom prst="rect"/>
          <a:noFill/>
          <a:ln w="0">
            <a:noFill/>
            <a:prstDash/>
          </a:ln>
        </p:spPr>
      </p:pic>
      <p:sp>
        <p:nvSpPr>
          <p:cNvPr id="88" name="CustomShape 87"/>
          <p:cNvSpPr>
            <a:spLocks/>
          </p:cNvSpPr>
          <p:nvPr/>
        </p:nvSpPr>
        <p:spPr>
          <a:xfrm rot="0">
            <a:off x="838200" y="4570730"/>
            <a:ext cx="10515600" cy="4351655"/>
          </a:xfrm>
          <a:prstGeom prst="rect"/>
          <a:noFill/>
          <a:ln w="0">
            <a:noFill/>
            <a:prstDash/>
          </a:ln>
        </p:spPr>
        <p:style>
          <a:lnRef idx="0"/>
          <a:fillRef idx="0"/>
          <a:effectRef idx="0"/>
          <a:fontRef idx="minor"/>
        </p:style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7965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rgbClr val="000000"/>
                </a:solidFill>
                <a:latin typeface="Calibri" charset="0"/>
                <a:ea typeface="Calibri" charset="0"/>
              </a:rPr>
              <a:t>빠른 설치 또는 기본 설치</a:t>
            </a:r>
            <a:endParaRPr lang="ko-KR" altLang="en-US" sz="2800" cap="none" dirty="0" smtClean="0" b="0" strike="noStrike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pic>
        <p:nvPicPr>
          <p:cNvPr id="89" name="그림 88" descr="C:/Users/ekstr/AppData/Roaming/PolarisOffice/ETemp/11880_52988896/image3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4660" y="5188585"/>
            <a:ext cx="7887335" cy="126682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 concurrent="0">
              <p:cTn id="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왜 파이썬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Picture 90" descr="C:/Users/ekstr/AppData/Roaming/PolarisOffice/ETemp/11880_52988896/fImage2394833004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1905" y="1654175"/>
            <a:ext cx="6708140" cy="5207000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왜 파이썬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쉽고 많은 응용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그림 12"/>
          <p:cNvPicPr/>
          <p:nvPr/>
        </p:nvPicPr>
        <p:blipFill>
          <a:blip r:embed="rId1"/>
          <a:stretch/>
        </p:blipFill>
        <p:spPr>
          <a:xfrm>
            <a:off x="2290445" y="2286000"/>
            <a:ext cx="7609840" cy="2657475"/>
          </a:xfrm>
          <a:prstGeom prst="rect">
            <a:avLst/>
          </a:prstGeom>
          <a:ln>
            <a:noFill/>
          </a:ln>
        </p:spPr>
      </p:pic>
      <p:pic>
        <p:nvPicPr>
          <p:cNvPr id="103" name="그림 3"/>
          <p:cNvPicPr/>
          <p:nvPr/>
        </p:nvPicPr>
        <p:blipFill>
          <a:blip r:embed="rId2"/>
          <a:stretch/>
        </p:blipFill>
        <p:spPr>
          <a:xfrm>
            <a:off x="2625725" y="4479290"/>
            <a:ext cx="6523990" cy="231394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8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파이썬 설치법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구글에 검색하여 다운 받으면된다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https://www.python.org/downloads/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위의 링크를 사용하면 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확인하는 방법은 아래 처럼 터미널이나 커멘드 프롬트를 이용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그림 4"/>
          <p:cNvPicPr/>
          <p:nvPr/>
        </p:nvPicPr>
        <p:blipFill>
          <a:blip r:embed="rId2"/>
          <a:stretch/>
        </p:blipFill>
        <p:spPr>
          <a:xfrm>
            <a:off x="1840230" y="4373245"/>
            <a:ext cx="7886700" cy="118999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 concurrent="0">
              <p:cTn id="1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IDE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툴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그림 3"/>
          <p:cNvPicPr/>
          <p:nvPr/>
        </p:nvPicPr>
        <p:blipFill>
          <a:blip r:embed="rId1"/>
          <a:stretch/>
        </p:blipFill>
        <p:spPr>
          <a:xfrm>
            <a:off x="838200" y="1315085"/>
            <a:ext cx="3994150" cy="2538095"/>
          </a:xfrm>
          <a:prstGeom prst="rect">
            <a:avLst/>
          </a:prstGeom>
          <a:ln>
            <a:noFill/>
          </a:ln>
        </p:spPr>
      </p:pic>
      <p:pic>
        <p:nvPicPr>
          <p:cNvPr id="110" name="그림 4"/>
          <p:cNvPicPr/>
          <p:nvPr/>
        </p:nvPicPr>
        <p:blipFill>
          <a:blip r:embed="rId2"/>
          <a:stretch/>
        </p:blipFill>
        <p:spPr>
          <a:xfrm>
            <a:off x="4832985" y="1303020"/>
            <a:ext cx="3994150" cy="3192780"/>
          </a:xfrm>
          <a:prstGeom prst="rect">
            <a:avLst/>
          </a:prstGeom>
          <a:ln>
            <a:noFill/>
          </a:ln>
        </p:spPr>
      </p:pic>
      <p:pic>
        <p:nvPicPr>
          <p:cNvPr id="111" name="그림 5"/>
          <p:cNvPicPr/>
          <p:nvPr/>
        </p:nvPicPr>
        <p:blipFill>
          <a:blip r:embed="rId3"/>
          <a:stretch/>
        </p:blipFill>
        <p:spPr>
          <a:xfrm>
            <a:off x="838200" y="4177030"/>
            <a:ext cx="6506845" cy="253809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 concurrent="0">
              <p:cTn id="1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Text Editor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4" name="그림 3"/>
          <p:cNvPicPr/>
          <p:nvPr/>
        </p:nvPicPr>
        <p:blipFill>
          <a:blip r:embed="rId1"/>
          <a:stretch/>
        </p:blipFill>
        <p:spPr>
          <a:xfrm>
            <a:off x="6096000" y="3686810"/>
            <a:ext cx="6308090" cy="3170555"/>
          </a:xfrm>
          <a:prstGeom prst="rect">
            <a:avLst/>
          </a:prstGeom>
          <a:ln>
            <a:noFill/>
          </a:ln>
        </p:spPr>
      </p:pic>
      <p:pic>
        <p:nvPicPr>
          <p:cNvPr id="115" name="그림 4"/>
          <p:cNvPicPr/>
          <p:nvPr/>
        </p:nvPicPr>
        <p:blipFill>
          <a:blip r:embed="rId2"/>
          <a:stretch/>
        </p:blipFill>
        <p:spPr>
          <a:xfrm>
            <a:off x="678815" y="3951605"/>
            <a:ext cx="5894705" cy="2715895"/>
          </a:xfrm>
          <a:prstGeom prst="rect">
            <a:avLst/>
          </a:prstGeom>
          <a:ln>
            <a:noFill/>
          </a:ln>
        </p:spPr>
      </p:pic>
      <p:pic>
        <p:nvPicPr>
          <p:cNvPr id="116" name="그림 5"/>
          <p:cNvPicPr/>
          <p:nvPr/>
        </p:nvPicPr>
        <p:blipFill>
          <a:blip r:embed="rId3"/>
          <a:stretch/>
        </p:blipFill>
        <p:spPr>
          <a:xfrm>
            <a:off x="6325870" y="519430"/>
            <a:ext cx="5847715" cy="310007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 concurrent="0">
              <p:cTn id="1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200" y="365125"/>
            <a:ext cx="10514965" cy="1325245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패키 메니지먼트 툴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(PIP)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200" y="1825625"/>
            <a:ext cx="10514965" cy="43510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파이썬으로 작성된 패키지 소프트웨어 설치 및 관리 툴이라고 생각하면된다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Package Index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에서 보면 된다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윈도우에서는 아마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안따라 올 수 있기 때문에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https://goo.gl/Sg2V2b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위의 링크를 타서 설치를 하자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아래 사진처럼 나온다면 설치가 완료된것이다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그림 3"/>
          <p:cNvPicPr/>
          <p:nvPr/>
        </p:nvPicPr>
        <p:blipFill>
          <a:blip r:embed="rId2"/>
          <a:stretch/>
        </p:blipFill>
        <p:spPr>
          <a:xfrm>
            <a:off x="0" y="5995670"/>
            <a:ext cx="12192000" cy="86233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 concurrent="0">
              <p:cTn id="16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28</Pages>
  <Paragraphs>96</Paragraphs>
  <Words>402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Dongho kim</dc:creator>
  <cp:lastModifiedBy>Dongho Kim</cp:lastModifiedBy>
  <dc:title>파이썬 웹 파싱</dc:title>
  <dcterms:modified xsi:type="dcterms:W3CDTF">2018-03-19T14:23:17Z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