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7.png" ContentType="image/png"/>
  <Override PartName="/ppt/media/image2.png" ContentType="image/png"/>
  <Override PartName="/ppt/media/image22.png" ContentType="image/png"/>
  <Override PartName="/ppt/media/image6.jpeg" ContentType="image/jpeg"/>
  <Override PartName="/ppt/media/image12.png" ContentType="image/png"/>
  <Override PartName="/ppt/media/image39.png" ContentType="image/png"/>
  <Override PartName="/ppt/media/image4.png" ContentType="image/png"/>
  <Override PartName="/ppt/media/image38.png" ContentType="image/png"/>
  <Override PartName="/ppt/media/image3.png" ContentType="image/png"/>
  <Override PartName="/ppt/media/image36.png" ContentType="image/png"/>
  <Override PartName="/ppt/media/image1.png" ContentType="image/png"/>
  <Override PartName="/ppt/media/image21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A2B5985-89E8-4F02-B49A-C46782BDEC3C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3/19/18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97250F-D8D4-4F63-B322-39802A4B302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마스터 텍스트 스타일 편집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둘째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셋째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넷째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다섯째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1332E7B-6096-4F64-96C3-B3EF6BA96174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3/19/18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9BCA7C4-78BE-4265-B77A-EC475E1781D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mailto:Ekstrah.Dongho@gmail.com" TargetMode="External"/><Relationship Id="rId2" Type="http://schemas.openxmlformats.org/officeDocument/2006/relationships/hyperlink" Target="mailto:ekstrah2013@kert.or.kr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oo.gl/Sg2V2b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웹 파싱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Variable Types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Data Types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Dictionary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0" name="그림 3" descr=""/>
          <p:cNvPicPr/>
          <p:nvPr/>
        </p:nvPicPr>
        <p:blipFill>
          <a:blip r:embed="rId1"/>
          <a:stretch/>
        </p:blipFill>
        <p:spPr>
          <a:xfrm>
            <a:off x="6026040" y="1690560"/>
            <a:ext cx="5829120" cy="299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Variable Types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3" name="그림 3" descr=""/>
          <p:cNvPicPr/>
          <p:nvPr/>
        </p:nvPicPr>
        <p:blipFill>
          <a:blip r:embed="rId1"/>
          <a:stretch/>
        </p:blipFill>
        <p:spPr>
          <a:xfrm>
            <a:off x="6465240" y="1825560"/>
            <a:ext cx="5190840" cy="1685520"/>
          </a:xfrm>
          <a:prstGeom prst="rect">
            <a:avLst/>
          </a:prstGeom>
          <a:ln>
            <a:noFill/>
          </a:ln>
        </p:spPr>
      </p:pic>
      <p:pic>
        <p:nvPicPr>
          <p:cNvPr id="134" name="그림 4" descr=""/>
          <p:cNvPicPr/>
          <p:nvPr/>
        </p:nvPicPr>
        <p:blipFill>
          <a:blip r:embed="rId2"/>
          <a:stretch/>
        </p:blipFill>
        <p:spPr>
          <a:xfrm>
            <a:off x="6465240" y="4521960"/>
            <a:ext cx="4533480" cy="178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Variable Types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Dictionary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7" name="그림 5" descr=""/>
          <p:cNvPicPr/>
          <p:nvPr/>
        </p:nvPicPr>
        <p:blipFill>
          <a:blip r:embed="rId1"/>
          <a:stretch/>
        </p:blipFill>
        <p:spPr>
          <a:xfrm>
            <a:off x="6534360" y="1690560"/>
            <a:ext cx="4905000" cy="1752120"/>
          </a:xfrm>
          <a:prstGeom prst="rect">
            <a:avLst/>
          </a:prstGeom>
          <a:ln>
            <a:noFill/>
          </a:ln>
        </p:spPr>
      </p:pic>
      <p:pic>
        <p:nvPicPr>
          <p:cNvPr id="138" name="그림 6" descr=""/>
          <p:cNvPicPr/>
          <p:nvPr/>
        </p:nvPicPr>
        <p:blipFill>
          <a:blip r:embed="rId2"/>
          <a:stretch/>
        </p:blipFill>
        <p:spPr>
          <a:xfrm>
            <a:off x="6534360" y="4256640"/>
            <a:ext cx="4047840" cy="22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Loops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loop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loop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loop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Date &amp; Time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Tuple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3" name="그림 3" descr=""/>
          <p:cNvPicPr/>
          <p:nvPr/>
        </p:nvPicPr>
        <p:blipFill>
          <a:blip r:embed="rId1"/>
          <a:stretch/>
        </p:blipFill>
        <p:spPr>
          <a:xfrm>
            <a:off x="5497200" y="1825560"/>
            <a:ext cx="5686200" cy="3781080"/>
          </a:xfrm>
          <a:prstGeom prst="rect">
            <a:avLst/>
          </a:prstGeom>
          <a:ln>
            <a:noFill/>
          </a:ln>
        </p:spPr>
      </p:pic>
      <p:pic>
        <p:nvPicPr>
          <p:cNvPr id="144" name="그림 4" descr=""/>
          <p:cNvPicPr/>
          <p:nvPr/>
        </p:nvPicPr>
        <p:blipFill>
          <a:blip r:embed="rId2"/>
          <a:stretch/>
        </p:blipFill>
        <p:spPr>
          <a:xfrm>
            <a:off x="574200" y="2553120"/>
            <a:ext cx="4752720" cy="79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I/O Files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7" name="그림 5" descr=""/>
          <p:cNvPicPr/>
          <p:nvPr/>
        </p:nvPicPr>
        <p:blipFill>
          <a:blip r:embed="rId1"/>
          <a:stretch/>
        </p:blipFill>
        <p:spPr>
          <a:xfrm>
            <a:off x="2800440" y="1879200"/>
            <a:ext cx="8389080" cy="436680"/>
          </a:xfrm>
          <a:prstGeom prst="rect">
            <a:avLst/>
          </a:prstGeom>
          <a:ln>
            <a:noFill/>
          </a:ln>
        </p:spPr>
      </p:pic>
      <p:pic>
        <p:nvPicPr>
          <p:cNvPr id="148" name="그림 6" descr=""/>
          <p:cNvPicPr/>
          <p:nvPr/>
        </p:nvPicPr>
        <p:blipFill>
          <a:blip r:embed="rId2"/>
          <a:stretch/>
        </p:blipFill>
        <p:spPr>
          <a:xfrm>
            <a:off x="2800440" y="3333240"/>
            <a:ext cx="4771800" cy="43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Handling Exception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107600" y="3244320"/>
            <a:ext cx="397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파이썬 기초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파이썬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3) – Date &amp;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그림 3" descr=""/>
          <p:cNvPicPr/>
          <p:nvPr/>
        </p:nvPicPr>
        <p:blipFill>
          <a:blip r:embed="rId1"/>
          <a:stretch/>
        </p:blipFill>
        <p:spPr>
          <a:xfrm>
            <a:off x="5740560" y="2005200"/>
            <a:ext cx="5162040" cy="1171080"/>
          </a:xfrm>
          <a:prstGeom prst="rect">
            <a:avLst/>
          </a:prstGeom>
          <a:ln>
            <a:noFill/>
          </a:ln>
        </p:spPr>
      </p:pic>
      <p:pic>
        <p:nvPicPr>
          <p:cNvPr id="153" name="그림 5" descr=""/>
          <p:cNvPicPr/>
          <p:nvPr/>
        </p:nvPicPr>
        <p:blipFill>
          <a:blip r:embed="rId2"/>
          <a:stretch/>
        </p:blipFill>
        <p:spPr>
          <a:xfrm>
            <a:off x="1161720" y="4189320"/>
            <a:ext cx="4714560" cy="16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기초는 끝 그러면 실습 문제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개를 풀어보자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로 부터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을 받아 역으로 프린트하기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rcRect l="0" t="59216" r="42405" b="12898"/>
          <a:stretch/>
        </p:blipFill>
        <p:spPr>
          <a:xfrm>
            <a:off x="1371600" y="2469240"/>
            <a:ext cx="699624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31880" y="3657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File Read and change word user inserted into different word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rcRect l="0" t="4318" r="50858" b="66387"/>
          <a:stretch/>
        </p:blipFill>
        <p:spPr>
          <a:xfrm>
            <a:off x="1233000" y="918000"/>
            <a:ext cx="5990760" cy="20080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rcRect l="0" t="6584" r="5108" b="65630"/>
          <a:stretch/>
        </p:blipFill>
        <p:spPr>
          <a:xfrm>
            <a:off x="182880" y="3017880"/>
            <a:ext cx="11568600" cy="18284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rcRect l="0" t="6934" r="3000" b="69449"/>
          <a:stretch/>
        </p:blipFill>
        <p:spPr>
          <a:xfrm>
            <a:off x="182880" y="5029560"/>
            <a:ext cx="11825640" cy="155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웹 파싱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825560"/>
            <a:ext cx="10515240" cy="1204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파싱이란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어구의 해부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문의 분석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즉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원하는 부분을 잘라서 분석해 쓴다는 의미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38080" y="3328200"/>
            <a:ext cx="1051524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웹 파싱이란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+ Parsing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인터넷 소스 코드를 잘라서 분석해 쓴다는 의미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왜 파이썬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간결한 문법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그림 3" descr=""/>
          <p:cNvPicPr/>
          <p:nvPr/>
        </p:nvPicPr>
        <p:blipFill>
          <a:blip r:embed="rId1"/>
          <a:stretch/>
        </p:blipFill>
        <p:spPr>
          <a:xfrm>
            <a:off x="454680" y="2601000"/>
            <a:ext cx="6456600" cy="1773720"/>
          </a:xfrm>
          <a:prstGeom prst="rect">
            <a:avLst/>
          </a:prstGeom>
          <a:ln>
            <a:noFill/>
          </a:ln>
        </p:spPr>
      </p:pic>
      <p:pic>
        <p:nvPicPr>
          <p:cNvPr id="87" name="그림 4" descr=""/>
          <p:cNvPicPr/>
          <p:nvPr/>
        </p:nvPicPr>
        <p:blipFill>
          <a:blip r:embed="rId2"/>
          <a:stretch/>
        </p:blipFill>
        <p:spPr>
          <a:xfrm>
            <a:off x="6527880" y="2601000"/>
            <a:ext cx="4201560" cy="82764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838080" y="457092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빠른 설치 또는 기본 설치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그림 7" descr=""/>
          <p:cNvPicPr/>
          <p:nvPr/>
        </p:nvPicPr>
        <p:blipFill>
          <a:blip r:embed="rId3"/>
          <a:stretch/>
        </p:blipFill>
        <p:spPr>
          <a:xfrm>
            <a:off x="454680" y="5188320"/>
            <a:ext cx="7886520" cy="126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웹 파씽을 할때 필요한 패키지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BeautifulSoup4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패키지가 필요로한다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 install beautifulsoup4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코멘드를 이용하여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beautifulsoup4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설치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Urllib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패키지가 필요로 하지만 이미 기본으로 설치가 되어있다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드디어 시작하자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하듯이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이용하여 패키지를 가져오기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*urllib is fetching module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8" name="그림 3" descr=""/>
          <p:cNvPicPr/>
          <p:nvPr/>
        </p:nvPicPr>
        <p:blipFill>
          <a:blip r:embed="rId1"/>
          <a:stretch/>
        </p:blipFill>
        <p:spPr>
          <a:xfrm>
            <a:off x="838080" y="2911320"/>
            <a:ext cx="7381440" cy="358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targetUrl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에 가져올 링크를 저장합니다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uReq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를 이용하여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targetUrl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을 열고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beautifulsoup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를 이용하여 그 안의 내용을 스트링으로 받아옵니다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1" name="그림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10581840" cy="500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아… 다 필요는 없는대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3" name="그림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7848360" cy="4200120"/>
          </a:xfrm>
          <a:prstGeom prst="rect">
            <a:avLst/>
          </a:prstGeom>
          <a:ln>
            <a:noFill/>
          </a:ln>
        </p:spPr>
      </p:pic>
      <p:pic>
        <p:nvPicPr>
          <p:cNvPr id="174" name="그림 5" descr=""/>
          <p:cNvPicPr/>
          <p:nvPr/>
        </p:nvPicPr>
        <p:blipFill>
          <a:blip r:embed="rId2"/>
          <a:stretch/>
        </p:blipFill>
        <p:spPr>
          <a:xfrm>
            <a:off x="6488280" y="513720"/>
            <a:ext cx="5581440" cy="102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어라 특정한 패턴과 태그를 이용하면 되지 않을까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3310200"/>
            <a:ext cx="10515240" cy="2866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어떻게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7" name="그림 3" descr=""/>
          <p:cNvPicPr/>
          <p:nvPr/>
        </p:nvPicPr>
        <p:blipFill>
          <a:blip r:embed="rId1"/>
          <a:stretch/>
        </p:blipFill>
        <p:spPr>
          <a:xfrm>
            <a:off x="381240" y="1825560"/>
            <a:ext cx="11429280" cy="93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08440" y="331560"/>
            <a:ext cx="12558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findAll</a:t>
            </a: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이란 함수를 이용하여 </a:t>
            </a: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Anchor tag</a:t>
            </a: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만 가져오기</a:t>
            </a:r>
            <a:endParaRPr b="0"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아 좋은대 내가 필요한거 아닌것도 많이 따라온다 그러면 어떻게 해야할까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0" name="그림 3" descr=""/>
          <p:cNvPicPr/>
          <p:nvPr/>
        </p:nvPicPr>
        <p:blipFill>
          <a:blip r:embed="rId1"/>
          <a:stretch/>
        </p:blipFill>
        <p:spPr>
          <a:xfrm>
            <a:off x="733320" y="2814120"/>
            <a:ext cx="10724760" cy="525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Attribute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필터를 이용하면 된다 키야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~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3" name="그림 3" descr=""/>
          <p:cNvPicPr/>
          <p:nvPr/>
        </p:nvPicPr>
        <p:blipFill>
          <a:blip r:embed="rId1"/>
          <a:stretch/>
        </p:blipFill>
        <p:spPr>
          <a:xfrm>
            <a:off x="781200" y="1690560"/>
            <a:ext cx="10572480" cy="51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과제를 내주겠습니다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과사 페이지 하나 골라서 만들어보십시오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ekstrah.dongho@gmail.com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또는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ekstrah2013@kert.or.kr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로 보내주십쇼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왜 파이썬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강력한 툴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-42480" y="4524120"/>
            <a:ext cx="3376440" cy="26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드랍박스 클라이언트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370440" y="2595600"/>
            <a:ext cx="1666440" cy="1666440"/>
          </a:xfrm>
          <a:prstGeom prst="rect">
            <a:avLst/>
          </a:prstGeom>
          <a:ln>
            <a:noFill/>
          </a:ln>
        </p:spPr>
      </p:pic>
      <p:pic>
        <p:nvPicPr>
          <p:cNvPr id="94" name="Picture 4" descr=""/>
          <p:cNvPicPr/>
          <p:nvPr/>
        </p:nvPicPr>
        <p:blipFill>
          <a:blip r:embed="rId2"/>
          <a:stretch/>
        </p:blipFill>
        <p:spPr>
          <a:xfrm>
            <a:off x="3185640" y="2595600"/>
            <a:ext cx="1666440" cy="1666440"/>
          </a:xfrm>
          <a:prstGeom prst="rect">
            <a:avLst/>
          </a:prstGeom>
          <a:ln>
            <a:noFill/>
          </a:ln>
        </p:spPr>
      </p:pic>
      <p:pic>
        <p:nvPicPr>
          <p:cNvPr id="95" name="Picture 6" descr=""/>
          <p:cNvPicPr/>
          <p:nvPr/>
        </p:nvPicPr>
        <p:blipFill>
          <a:blip r:embed="rId3"/>
          <a:stretch/>
        </p:blipFill>
        <p:spPr>
          <a:xfrm>
            <a:off x="6000480" y="2632680"/>
            <a:ext cx="2499840" cy="166644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2623680" y="4524120"/>
            <a:ext cx="3004200" cy="26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모든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는 파이썬 호환및 개발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5725080" y="4529160"/>
            <a:ext cx="3004200" cy="26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Analytic Department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 주로 사용을 한다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8" descr=""/>
          <p:cNvPicPr/>
          <p:nvPr/>
        </p:nvPicPr>
        <p:blipFill>
          <a:blip r:embed="rId4"/>
          <a:stretch/>
        </p:blipFill>
        <p:spPr>
          <a:xfrm>
            <a:off x="9649080" y="2632680"/>
            <a:ext cx="1688760" cy="1666440"/>
          </a:xfrm>
          <a:prstGeom prst="rect">
            <a:avLst/>
          </a:prstGeom>
          <a:ln>
            <a:noFill/>
          </a:ln>
        </p:spPr>
      </p:pic>
      <p:sp>
        <p:nvSpPr>
          <p:cNvPr id="99" name="CustomShape 6"/>
          <p:cNvSpPr/>
          <p:nvPr/>
        </p:nvSpPr>
        <p:spPr>
          <a:xfrm>
            <a:off x="8991720" y="4527360"/>
            <a:ext cx="3004200" cy="26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Go, C++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과 파이썬을 주로 이용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빠른 개발 및 변경시때는 파이썬으로 개발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왜 파이썬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쉽고 많은 응용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그림 12" descr=""/>
          <p:cNvPicPr/>
          <p:nvPr/>
        </p:nvPicPr>
        <p:blipFill>
          <a:blip r:embed="rId1"/>
          <a:stretch/>
        </p:blipFill>
        <p:spPr>
          <a:xfrm>
            <a:off x="2290680" y="2286000"/>
            <a:ext cx="7610040" cy="2657160"/>
          </a:xfrm>
          <a:prstGeom prst="rect">
            <a:avLst/>
          </a:prstGeom>
          <a:ln>
            <a:noFill/>
          </a:ln>
        </p:spPr>
      </p:pic>
      <p:pic>
        <p:nvPicPr>
          <p:cNvPr id="103" name="그림 3" descr=""/>
          <p:cNvPicPr/>
          <p:nvPr/>
        </p:nvPicPr>
        <p:blipFill>
          <a:blip r:embed="rId2"/>
          <a:stretch/>
        </p:blipFill>
        <p:spPr>
          <a:xfrm>
            <a:off x="2625480" y="4479120"/>
            <a:ext cx="6524280" cy="23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설치법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구글에 검색하여 다운 받으면된다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https://www.python.org/downloads/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위의 링크를 사용하면 된다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확인하는 방법은 아래 처럼 터미널이나 커멘드 프롬트를 이용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6" name="그림 4" descr=""/>
          <p:cNvPicPr/>
          <p:nvPr/>
        </p:nvPicPr>
        <p:blipFill>
          <a:blip r:embed="rId2"/>
          <a:stretch/>
        </p:blipFill>
        <p:spPr>
          <a:xfrm>
            <a:off x="1839960" y="4373280"/>
            <a:ext cx="7886520" cy="119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IDE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툴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그림 3" descr=""/>
          <p:cNvPicPr/>
          <p:nvPr/>
        </p:nvPicPr>
        <p:blipFill>
          <a:blip r:embed="rId1"/>
          <a:stretch/>
        </p:blipFill>
        <p:spPr>
          <a:xfrm>
            <a:off x="838080" y="1315080"/>
            <a:ext cx="3994200" cy="2538360"/>
          </a:xfrm>
          <a:prstGeom prst="rect">
            <a:avLst/>
          </a:prstGeom>
          <a:ln>
            <a:noFill/>
          </a:ln>
        </p:spPr>
      </p:pic>
      <p:pic>
        <p:nvPicPr>
          <p:cNvPr id="110" name="그림 4" descr=""/>
          <p:cNvPicPr/>
          <p:nvPr/>
        </p:nvPicPr>
        <p:blipFill>
          <a:blip r:embed="rId2"/>
          <a:stretch/>
        </p:blipFill>
        <p:spPr>
          <a:xfrm>
            <a:off x="4833000" y="1303200"/>
            <a:ext cx="3994200" cy="3192840"/>
          </a:xfrm>
          <a:prstGeom prst="rect">
            <a:avLst/>
          </a:prstGeom>
          <a:ln>
            <a:noFill/>
          </a:ln>
        </p:spPr>
      </p:pic>
      <p:pic>
        <p:nvPicPr>
          <p:cNvPr id="111" name="그림 5" descr=""/>
          <p:cNvPicPr/>
          <p:nvPr/>
        </p:nvPicPr>
        <p:blipFill>
          <a:blip r:embed="rId3"/>
          <a:stretch/>
        </p:blipFill>
        <p:spPr>
          <a:xfrm>
            <a:off x="838080" y="4177080"/>
            <a:ext cx="6507000" cy="253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Text Editor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그림 3" descr=""/>
          <p:cNvPicPr/>
          <p:nvPr/>
        </p:nvPicPr>
        <p:blipFill>
          <a:blip r:embed="rId1"/>
          <a:stretch/>
        </p:blipFill>
        <p:spPr>
          <a:xfrm>
            <a:off x="6095880" y="3687120"/>
            <a:ext cx="6308280" cy="3170520"/>
          </a:xfrm>
          <a:prstGeom prst="rect">
            <a:avLst/>
          </a:prstGeom>
          <a:ln>
            <a:noFill/>
          </a:ln>
        </p:spPr>
      </p:pic>
      <p:pic>
        <p:nvPicPr>
          <p:cNvPr id="115" name="그림 4" descr=""/>
          <p:cNvPicPr/>
          <p:nvPr/>
        </p:nvPicPr>
        <p:blipFill>
          <a:blip r:embed="rId2"/>
          <a:stretch/>
        </p:blipFill>
        <p:spPr>
          <a:xfrm>
            <a:off x="678960" y="3951720"/>
            <a:ext cx="5895000" cy="2715840"/>
          </a:xfrm>
          <a:prstGeom prst="rect">
            <a:avLst/>
          </a:prstGeom>
          <a:ln>
            <a:noFill/>
          </a:ln>
        </p:spPr>
      </p:pic>
      <p:pic>
        <p:nvPicPr>
          <p:cNvPr id="116" name="그림 5" descr=""/>
          <p:cNvPicPr/>
          <p:nvPr/>
        </p:nvPicPr>
        <p:blipFill>
          <a:blip r:embed="rId3"/>
          <a:stretch/>
        </p:blipFill>
        <p:spPr>
          <a:xfrm>
            <a:off x="6325920" y="519120"/>
            <a:ext cx="5847840" cy="309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패키 메니지먼트 툴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(PIP)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파이썬으로 작성된 패키지 소프트웨어 설치 및 관리 툴이라고 생각하면된다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Package Index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 보면 된다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윈도우에서는 아마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안따라 올 수 있기 때문에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https://goo.gl/Sg2V2b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위의 링크를 타서 설치를 하자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아래 사진처럼 나온다면 설치가 완료된것이다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9" name="그림 3" descr=""/>
          <p:cNvPicPr/>
          <p:nvPr/>
        </p:nvPicPr>
        <p:blipFill>
          <a:blip r:embed="rId2"/>
          <a:stretch/>
        </p:blipFill>
        <p:spPr>
          <a:xfrm>
            <a:off x="0" y="5995440"/>
            <a:ext cx="12191760" cy="86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Basic Syntax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!#/usr/bin/python3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그림 4" descr=""/>
          <p:cNvPicPr/>
          <p:nvPr/>
        </p:nvPicPr>
        <p:blipFill>
          <a:blip r:embed="rId1"/>
          <a:stretch/>
        </p:blipFill>
        <p:spPr>
          <a:xfrm>
            <a:off x="5972760" y="2806560"/>
            <a:ext cx="5800320" cy="36856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8128800" y="2302560"/>
            <a:ext cx="148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Rserved 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그림 6" descr=""/>
          <p:cNvPicPr/>
          <p:nvPr/>
        </p:nvPicPr>
        <p:blipFill>
          <a:blip r:embed="rId2"/>
          <a:stretch/>
        </p:blipFill>
        <p:spPr>
          <a:xfrm>
            <a:off x="0" y="5235480"/>
            <a:ext cx="5876640" cy="125712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486720" y="4941360"/>
            <a:ext cx="39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 Indentation not like other languages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그림 8" descr=""/>
          <p:cNvPicPr/>
          <p:nvPr/>
        </p:nvPicPr>
        <p:blipFill>
          <a:blip r:embed="rId3"/>
          <a:stretch/>
        </p:blipFill>
        <p:spPr>
          <a:xfrm>
            <a:off x="461880" y="3703680"/>
            <a:ext cx="1837800" cy="74268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8440" y="3271680"/>
            <a:ext cx="108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Multi-line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LibreOffice/5.3.5.2$Linux_X86_64 LibreOffice_project/30m0$Build-2</Application>
  <Words>402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2018-01-03T04:09:55Z</dcterms:created>
  <dc:creator>Dongho kim</dc:creator>
  <dc:description/>
  <dc:language>en-US</dc:language>
  <cp:lastModifiedBy/>
  <dcterms:modified xsi:type="dcterms:W3CDTF">2018-03-19T14:23:17Z</dcterms:modified>
  <cp:revision>15</cp:revision>
  <dc:subject/>
  <dc:title>파이썬 웹 파싱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