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FD359-2375-4A23-A45D-F1D86F8A5B06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B8C81-1AD2-4D05-8403-6F13377E7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55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map(add, list1, list2)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[sum(x) for x in zip(list1, list2)]</a:t>
            </a:r>
          </a:p>
          <a:p>
            <a:r>
              <a:rPr lang="es-E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np.array([1,2,3]) y = np.array([2,3,4]) print x+y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map(lambda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x,y:x+y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list1, list2)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8C81-1AD2-4D05-8403-6F13377E71B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9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map(add, list1, list2)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[sum(x) for x in zip(list1, list2)]</a:t>
            </a:r>
          </a:p>
          <a:p>
            <a:r>
              <a:rPr lang="es-E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np.array([1,2,3]) y = np.array([2,3,4]) print x+y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map(lambda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x,y:x+y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list1, list2)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8C81-1AD2-4D05-8403-6F13377E71B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9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B349D-492C-427C-BA51-B42EA83CE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class II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FE0F7-8495-4AB4-830F-F837156A6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Dongho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04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BC77-1795-4320-B9A9-BF9C188C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3384F-C008-4EEC-BED3-1B875FC65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pPr marL="914400" lvl="2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class </a:t>
            </a:r>
            <a:r>
              <a:rPr lang="en-US" altLang="ko-KR" dirty="0" err="1">
                <a:ea typeface="굴림" panose="020B0600000101010101" pitchFamily="50" charset="-127"/>
              </a:rPr>
              <a:t>qm_molecule</a:t>
            </a:r>
            <a:r>
              <a:rPr lang="en-US" altLang="ko-KR" dirty="0">
                <a:ea typeface="굴림" panose="020B0600000101010101" pitchFamily="50" charset="-127"/>
              </a:rPr>
              <a:t>(molecule):</a:t>
            </a:r>
          </a:p>
          <a:p>
            <a:pPr marL="914400" lvl="2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def </a:t>
            </a:r>
            <a:r>
              <a:rPr lang="en-US" altLang="ko-KR" dirty="0" err="1">
                <a:ea typeface="굴림" panose="020B0600000101010101" pitchFamily="50" charset="-127"/>
              </a:rPr>
              <a:t>addbasis</a:t>
            </a:r>
            <a:r>
              <a:rPr lang="en-US" altLang="ko-KR" dirty="0">
                <a:ea typeface="굴림" panose="020B0600000101010101" pitchFamily="50" charset="-127"/>
              </a:rPr>
              <a:t>(self):</a:t>
            </a:r>
          </a:p>
          <a:p>
            <a:pPr marL="914400" lvl="2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self.basis</a:t>
            </a:r>
            <a:r>
              <a:rPr lang="en-US" altLang="ko-KR" dirty="0">
                <a:ea typeface="굴림" panose="020B0600000101010101" pitchFamily="50" charset="-127"/>
              </a:rPr>
              <a:t> = []</a:t>
            </a:r>
          </a:p>
          <a:p>
            <a:pPr marL="914400" lvl="2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	for atom in </a:t>
            </a:r>
            <a:r>
              <a:rPr lang="en-US" altLang="ko-KR" dirty="0" err="1">
                <a:ea typeface="굴림" panose="020B0600000101010101" pitchFamily="50" charset="-127"/>
              </a:rPr>
              <a:t>self.atomlist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</a:p>
          <a:p>
            <a:pPr marL="914400" lvl="2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		</a:t>
            </a:r>
            <a:r>
              <a:rPr lang="en-US" altLang="ko-KR" dirty="0" err="1">
                <a:ea typeface="굴림" panose="020B0600000101010101" pitchFamily="50" charset="-127"/>
              </a:rPr>
              <a:t>self.basis</a:t>
            </a:r>
            <a:r>
              <a:rPr lang="en-US" altLang="ko-KR" dirty="0">
                <a:ea typeface="굴림" panose="020B0600000101010101" pitchFamily="50" charset="-127"/>
              </a:rPr>
              <a:t> = </a:t>
            </a:r>
            <a:r>
              <a:rPr lang="en-US" altLang="ko-KR" dirty="0" err="1">
                <a:ea typeface="굴림" panose="020B0600000101010101" pitchFamily="50" charset="-127"/>
              </a:rPr>
              <a:t>add_bf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ea typeface="굴림" panose="020B0600000101010101" pitchFamily="50" charset="-127"/>
              </a:rPr>
              <a:t>atom,self.basis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__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50" charset="-127"/>
              </a:rPr>
              <a:t>init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__, __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50" charset="-127"/>
              </a:rPr>
              <a:t>repr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__,</a:t>
            </a:r>
            <a:r>
              <a:rPr lang="en-US" altLang="ko-KR" dirty="0">
                <a:ea typeface="굴림" panose="020B0600000101010101" pitchFamily="50" charset="-127"/>
              </a:rPr>
              <a:t> and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__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50" charset="-127"/>
              </a:rPr>
              <a:t>addatom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__</a:t>
            </a:r>
            <a:r>
              <a:rPr lang="en-US" altLang="ko-KR" dirty="0">
                <a:ea typeface="굴림" panose="020B0600000101010101" pitchFamily="50" charset="-127"/>
              </a:rPr>
              <a:t> are taken from the parent class (molecule)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Added a new function 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50" charset="-127"/>
              </a:rPr>
              <a:t>addbasis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()</a:t>
            </a:r>
            <a:r>
              <a:rPr lang="en-US" altLang="ko-KR" dirty="0">
                <a:ea typeface="굴림" panose="020B0600000101010101" pitchFamily="50" charset="-127"/>
              </a:rPr>
              <a:t> to add a basis set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Another example of code reuse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Basic functions don't have to be retyped, just inherited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Less to rewrite when specifications change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69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F0F7D-455A-4965-AC3D-A4B9AC96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Overloading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79F16-4BD4-43DB-9A15-A481C691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marL="914400" lvl="2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class </a:t>
            </a:r>
            <a:r>
              <a:rPr lang="en-US" altLang="ko-KR" dirty="0" err="1">
                <a:ea typeface="굴림" panose="020B0600000101010101" pitchFamily="50" charset="-127"/>
              </a:rPr>
              <a:t>qm_molecule</a:t>
            </a:r>
            <a:r>
              <a:rPr lang="en-US" altLang="ko-KR" dirty="0">
                <a:ea typeface="굴림" panose="020B0600000101010101" pitchFamily="50" charset="-127"/>
              </a:rPr>
              <a:t>(molecule):</a:t>
            </a:r>
          </a:p>
          <a:p>
            <a:pPr marL="914400" lvl="2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def __</a:t>
            </a:r>
            <a:r>
              <a:rPr lang="en-US" altLang="ko-KR" dirty="0" err="1">
                <a:ea typeface="굴림" panose="020B0600000101010101" pitchFamily="50" charset="-127"/>
              </a:rPr>
              <a:t>repr</a:t>
            </a:r>
            <a:r>
              <a:rPr lang="en-US" altLang="ko-KR" dirty="0">
                <a:ea typeface="굴림" panose="020B0600000101010101" pitchFamily="50" charset="-127"/>
              </a:rPr>
              <a:t>__(self):</a:t>
            </a:r>
          </a:p>
          <a:p>
            <a:pPr marL="914400" lvl="2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r>
              <a:rPr lang="en-US" altLang="ko-KR" dirty="0">
                <a:ea typeface="굴림" panose="020B0600000101010101" pitchFamily="50" charset="-127"/>
              </a:rPr>
              <a:t> = 'QM Rules!\n'</a:t>
            </a:r>
          </a:p>
          <a:p>
            <a:pPr marL="914400" lvl="2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	for atom in </a:t>
            </a:r>
            <a:r>
              <a:rPr lang="en-US" altLang="ko-KR" dirty="0" err="1">
                <a:ea typeface="굴림" panose="020B0600000101010101" pitchFamily="50" charset="-127"/>
              </a:rPr>
              <a:t>self.atomlist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</a:p>
          <a:p>
            <a:pPr marL="914400" lvl="2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		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r>
              <a:rPr lang="en-US" altLang="ko-KR" dirty="0">
                <a:ea typeface="굴림" panose="020B0600000101010101" pitchFamily="50" charset="-127"/>
              </a:rPr>
              <a:t> = 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r>
              <a:rPr lang="en-US" altLang="ko-KR" dirty="0">
                <a:ea typeface="굴림" panose="020B0600000101010101" pitchFamily="50" charset="-127"/>
              </a:rPr>
              <a:t> + `atom` + '\n'</a:t>
            </a:r>
          </a:p>
          <a:p>
            <a:pPr marL="914400" lvl="2" indent="0">
              <a:buNone/>
            </a:pPr>
            <a:r>
              <a:rPr lang="en-US" altLang="ko-KR" dirty="0">
                <a:ea typeface="굴림" panose="020B0600000101010101" pitchFamily="50" charset="-127"/>
              </a:rPr>
              <a:t>		return 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Now we only inherit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__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50" charset="-127"/>
              </a:rPr>
              <a:t>init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__</a:t>
            </a:r>
            <a:r>
              <a:rPr lang="en-US" altLang="ko-KR" dirty="0">
                <a:ea typeface="굴림" panose="020B0600000101010101" pitchFamily="50" charset="-127"/>
              </a:rPr>
              <a:t> and 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50" charset="-127"/>
              </a:rPr>
              <a:t>addatom</a:t>
            </a:r>
            <a:r>
              <a:rPr lang="en-US" altLang="ko-KR" dirty="0">
                <a:ea typeface="굴림" panose="020B0600000101010101" pitchFamily="50" charset="-127"/>
              </a:rPr>
              <a:t> from the parent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We define a new version of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__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50" charset="-127"/>
              </a:rPr>
              <a:t>repr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__</a:t>
            </a:r>
            <a:r>
              <a:rPr lang="en-US" altLang="ko-KR" dirty="0">
                <a:ea typeface="굴림" panose="020B0600000101010101" pitchFamily="50" charset="-127"/>
              </a:rPr>
              <a:t> specially for QM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82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F5886-C1FB-4230-AD59-E057CFCD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to parent function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BBF67-E569-4D16-BADF-B87E2D6B1F49}"/>
              </a:ext>
            </a:extLst>
          </p:cNvPr>
          <p:cNvSpPr txBox="1">
            <a:spLocks noChangeArrowheads="1"/>
          </p:cNvSpPr>
          <p:nvPr/>
        </p:nvSpPr>
        <p:spPr>
          <a:xfrm>
            <a:off x="2285301" y="2015732"/>
            <a:ext cx="8296275" cy="449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굴림" panose="020B0600000101010101" pitchFamily="50" charset="-127"/>
              </a:rPr>
              <a:t>Sometimes you want to extend, rather than replace, the parent functions.</a:t>
            </a:r>
          </a:p>
          <a:p>
            <a:pPr lvl="2"/>
            <a:endParaRPr lang="en-US" altLang="ko-KR">
              <a:ea typeface="굴림" panose="020B0600000101010101" pitchFamily="50" charset="-127"/>
            </a:endParaRPr>
          </a:p>
          <a:p>
            <a:pPr lvl="2"/>
            <a:endParaRPr lang="en-US" altLang="ko-KR">
              <a:ea typeface="굴림" panose="020B0600000101010101" pitchFamily="50" charset="-127"/>
            </a:endParaRP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class qm_molecule(molecule):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	def __init__(self,name="Generic",basis="6-31G**"):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		self.basis = basis</a:t>
            </a:r>
          </a:p>
          <a:p>
            <a:pPr lvl="2"/>
            <a:r>
              <a:rPr lang="en-US" altLang="ko-KR">
                <a:ea typeface="굴림" panose="020B0600000101010101" pitchFamily="50" charset="-127"/>
              </a:rPr>
              <a:t>		molecule.__init__(self,name)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BD289F3-5A31-4020-89B0-A6E333128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701" y="5292332"/>
            <a:ext cx="2914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>call the constructor</a:t>
            </a:r>
          </a:p>
          <a:p>
            <a:r>
              <a:rPr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>for the parent function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9CFECD15-6EB3-4A99-AA3C-0093C79F96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5301" y="4835132"/>
            <a:ext cx="99060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EFCB6A1-9639-4708-8701-0F42EBAB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1501" y="5063732"/>
            <a:ext cx="3548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>add additional functionality</a:t>
            </a:r>
          </a:p>
          <a:p>
            <a:r>
              <a:rPr lang="en-US" altLang="ko-KR">
                <a:solidFill>
                  <a:schemeClr val="accent1"/>
                </a:solidFill>
                <a:ea typeface="굴림" panose="020B0600000101010101" pitchFamily="50" charset="-127"/>
              </a:rPr>
              <a:t>to the constructor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187FA916-1086-49AE-BD41-4AA5C41630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8301" y="4377932"/>
            <a:ext cx="685800" cy="838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3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36BC5-84A4-44A2-B094-9B64547E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Encapsulated Atom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C3EC88-2861-4551-AEF9-4159D76EC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en-US" altLang="ko-KR" dirty="0">
                <a:ea typeface="굴림" panose="020B0600000101010101" pitchFamily="50" charset="-127"/>
              </a:rPr>
              <a:t>class atom: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def __</a:t>
            </a:r>
            <a:r>
              <a:rPr lang="en-US" altLang="ko-KR" dirty="0" err="1">
                <a:ea typeface="굴림" panose="020B0600000101010101" pitchFamily="50" charset="-127"/>
              </a:rPr>
              <a:t>init</a:t>
            </a:r>
            <a:r>
              <a:rPr lang="en-US" altLang="ko-KR" dirty="0">
                <a:ea typeface="굴림" panose="020B0600000101010101" pitchFamily="50" charset="-127"/>
              </a:rPr>
              <a:t>__(</a:t>
            </a:r>
            <a:r>
              <a:rPr lang="en-US" altLang="ko-KR" dirty="0" err="1">
                <a:ea typeface="굴림" panose="020B0600000101010101" pitchFamily="50" charset="-127"/>
              </a:rPr>
              <a:t>self,atno,x,y,z</a:t>
            </a:r>
            <a:r>
              <a:rPr lang="en-US" altLang="ko-KR" dirty="0">
                <a:ea typeface="굴림" panose="020B0600000101010101" pitchFamily="50" charset="-127"/>
              </a:rPr>
              <a:t>):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self.atno</a:t>
            </a:r>
            <a:r>
              <a:rPr lang="en-US" altLang="ko-KR" dirty="0">
                <a:ea typeface="굴림" panose="020B0600000101010101" pitchFamily="50" charset="-127"/>
              </a:rPr>
              <a:t> = </a:t>
            </a:r>
            <a:r>
              <a:rPr lang="en-US" altLang="ko-KR" dirty="0" err="1">
                <a:ea typeface="굴림" panose="020B0600000101010101" pitchFamily="50" charset="-127"/>
              </a:rPr>
              <a:t>atno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self.__position</a:t>
            </a:r>
            <a:r>
              <a:rPr lang="en-US" altLang="ko-KR" dirty="0">
                <a:ea typeface="굴림" panose="020B0600000101010101" pitchFamily="50" charset="-127"/>
              </a:rPr>
              <a:t> = (</a:t>
            </a:r>
            <a:r>
              <a:rPr lang="en-US" altLang="ko-KR" dirty="0" err="1">
                <a:ea typeface="굴림" panose="020B0600000101010101" pitchFamily="50" charset="-127"/>
              </a:rPr>
              <a:t>x,y,z</a:t>
            </a:r>
            <a:r>
              <a:rPr lang="en-US" altLang="ko-KR" dirty="0">
                <a:ea typeface="굴림" panose="020B0600000101010101" pitchFamily="50" charset="-127"/>
              </a:rPr>
              <a:t>)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#position is private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def </a:t>
            </a:r>
            <a:r>
              <a:rPr lang="en-US" altLang="ko-KR" dirty="0" err="1">
                <a:ea typeface="굴림" panose="020B0600000101010101" pitchFamily="50" charset="-127"/>
              </a:rPr>
              <a:t>getposition</a:t>
            </a:r>
            <a:r>
              <a:rPr lang="en-US" altLang="ko-KR" dirty="0">
                <a:ea typeface="굴림" panose="020B0600000101010101" pitchFamily="50" charset="-127"/>
              </a:rPr>
              <a:t>(self):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return </a:t>
            </a:r>
            <a:r>
              <a:rPr lang="en-US" altLang="ko-KR" dirty="0" err="1">
                <a:ea typeface="굴림" panose="020B0600000101010101" pitchFamily="50" charset="-127"/>
              </a:rPr>
              <a:t>self.__position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def </a:t>
            </a:r>
            <a:r>
              <a:rPr lang="en-US" altLang="ko-KR" dirty="0" err="1">
                <a:ea typeface="굴림" panose="020B0600000101010101" pitchFamily="50" charset="-127"/>
              </a:rPr>
              <a:t>setposition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ea typeface="굴림" panose="020B0600000101010101" pitchFamily="50" charset="-127"/>
              </a:rPr>
              <a:t>self,x,y,z</a:t>
            </a:r>
            <a:r>
              <a:rPr lang="en-US" altLang="ko-KR" dirty="0">
                <a:ea typeface="굴림" panose="020B0600000101010101" pitchFamily="50" charset="-127"/>
              </a:rPr>
              <a:t>):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self.__position</a:t>
            </a:r>
            <a:r>
              <a:rPr lang="en-US" altLang="ko-KR" dirty="0">
                <a:ea typeface="굴림" panose="020B0600000101010101" pitchFamily="50" charset="-127"/>
              </a:rPr>
              <a:t> = (</a:t>
            </a:r>
            <a:r>
              <a:rPr lang="en-US" altLang="ko-KR" dirty="0" err="1">
                <a:ea typeface="굴림" panose="020B0600000101010101" pitchFamily="50" charset="-127"/>
              </a:rPr>
              <a:t>x,y,z</a:t>
            </a:r>
            <a:r>
              <a:rPr lang="en-US" altLang="ko-KR" dirty="0">
                <a:ea typeface="굴림" panose="020B0600000101010101" pitchFamily="50" charset="-127"/>
              </a:rPr>
              <a:t>)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#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50" charset="-127"/>
              </a:rPr>
              <a:t>typecheck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 first!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def translate(</a:t>
            </a:r>
            <a:r>
              <a:rPr lang="en-US" altLang="ko-KR" dirty="0" err="1">
                <a:ea typeface="굴림" panose="020B0600000101010101" pitchFamily="50" charset="-127"/>
              </a:rPr>
              <a:t>self,x,y,z</a:t>
            </a:r>
            <a:r>
              <a:rPr lang="en-US" altLang="ko-KR" dirty="0">
                <a:ea typeface="굴림" panose="020B0600000101010101" pitchFamily="50" charset="-127"/>
              </a:rPr>
              <a:t>):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x0,y0,z0 = </a:t>
            </a:r>
            <a:r>
              <a:rPr lang="en-US" altLang="ko-KR" dirty="0" err="1">
                <a:ea typeface="굴림" panose="020B0600000101010101" pitchFamily="50" charset="-127"/>
              </a:rPr>
              <a:t>self.__position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self.__position</a:t>
            </a:r>
            <a:r>
              <a:rPr lang="en-US" altLang="ko-KR" dirty="0">
                <a:ea typeface="굴림" panose="020B0600000101010101" pitchFamily="50" charset="-127"/>
              </a:rPr>
              <a:t> = (x0+x,y0+y,z0+z)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38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F1FC5-5590-4EC1-B941-EED9DAF2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Encapsulate?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D96673-F3F8-41E9-A981-7874C53DD2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By defining a specific interface you can keep other modules from doing anything incorrect to your data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By limiting the functions you are going to support, you leave yourself free to change the internal data without messing up your users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Write to the Interface, not the </a:t>
            </a:r>
            <a:r>
              <a:rPr lang="en-US" altLang="ko-KR" dirty="0" err="1">
                <a:ea typeface="굴림" panose="020B0600000101010101" pitchFamily="50" charset="-127"/>
              </a:rPr>
              <a:t>the</a:t>
            </a:r>
            <a:r>
              <a:rPr lang="en-US" altLang="ko-KR" dirty="0">
                <a:ea typeface="굴림" panose="020B0600000101010101" pitchFamily="50" charset="-127"/>
              </a:rPr>
              <a:t> Implementation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Makes code more modular, since you can change large parts of your classes without affecting other parts of the program, so long as they only use your public functions</a:t>
            </a:r>
          </a:p>
        </p:txBody>
      </p:sp>
    </p:spTree>
    <p:extLst>
      <p:ext uri="{BB962C8B-B14F-4D97-AF65-F5344CB8AC3E}">
        <p14:creationId xmlns:p14="http://schemas.microsoft.com/office/powerpoint/2010/main" val="290545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6EB15-D8DE-43E5-9982-1CE46DDA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UNDerstandin</a:t>
            </a:r>
            <a:r>
              <a:rPr lang="en-US" altLang="ko-KR" dirty="0"/>
              <a:t> regular expression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A2DED-CBA2-4E51-A4C5-6E654837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04900">
              <a:buFont typeface="Gill Sans" charset="0"/>
              <a:buChar char="•"/>
              <a:defRPr/>
            </a:pPr>
            <a:r>
              <a:rPr lang="en-US" altLang="ko-KR" dirty="0">
                <a:sym typeface="Gill Sans" charset="0"/>
              </a:rPr>
              <a:t>Very powerful and quite cryptic</a:t>
            </a:r>
          </a:p>
          <a:p>
            <a:pPr marL="1104900">
              <a:buFont typeface="Gill Sans" charset="0"/>
              <a:buChar char="•"/>
              <a:defRPr/>
            </a:pPr>
            <a:r>
              <a:rPr lang="en-US" altLang="ko-KR" dirty="0">
                <a:sym typeface="Gill Sans" charset="0"/>
              </a:rPr>
              <a:t>Fun once you understand them</a:t>
            </a:r>
          </a:p>
          <a:p>
            <a:pPr marL="1104900">
              <a:buFont typeface="Gill Sans" charset="0"/>
              <a:buChar char="•"/>
              <a:defRPr/>
            </a:pPr>
            <a:r>
              <a:rPr lang="en-US" altLang="ko-KR" dirty="0">
                <a:sym typeface="Gill Sans" charset="0"/>
              </a:rPr>
              <a:t>Regular expressions are a language unto themselves</a:t>
            </a:r>
          </a:p>
          <a:p>
            <a:pPr marL="1104900">
              <a:buFont typeface="Gill Sans" charset="0"/>
              <a:buChar char="•"/>
              <a:defRPr/>
            </a:pPr>
            <a:r>
              <a:rPr lang="en-US" altLang="ko-KR" dirty="0">
                <a:sym typeface="Gill Sans" charset="0"/>
              </a:rPr>
              <a:t>A language of "marker characters" - programming with characters</a:t>
            </a:r>
          </a:p>
          <a:p>
            <a:pPr marL="1104900">
              <a:buFont typeface="Gill Sans" charset="0"/>
              <a:buChar char="•"/>
              <a:defRPr/>
            </a:pPr>
            <a:r>
              <a:rPr lang="en-US" altLang="ko-KR" dirty="0">
                <a:sym typeface="Gill Sans" charset="0"/>
              </a:rPr>
              <a:t>It is kind of an "old school" language - compact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05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F932A-B94E-4609-9E57-82AEBF10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02BB4-A506-4271-8354-6F8D255A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E6D4E30-B22A-47F2-8CD3-1F797B97E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416" y="195943"/>
            <a:ext cx="6063600" cy="613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9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DEE134F4-51DF-4851-B0D5-D84B477E1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8196" y="597365"/>
            <a:ext cx="9925050" cy="11811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sym typeface="Gill Sans" charset="0"/>
              </a:rPr>
              <a:t>Regular Expression Quick Guide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76D284E-207C-4397-91DB-F39ADD0ADA57}"/>
              </a:ext>
            </a:extLst>
          </p:cNvPr>
          <p:cNvSpPr>
            <a:spLocks/>
          </p:cNvSpPr>
          <p:nvPr/>
        </p:nvSpPr>
        <p:spPr bwMode="auto">
          <a:xfrm>
            <a:off x="1429494" y="1778465"/>
            <a:ext cx="10142454" cy="470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^</a:t>
            </a:r>
            <a:r>
              <a:rPr lang="en-US" altLang="ko-KR" sz="2175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Matches the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beginning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of a line</a:t>
            </a: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$</a:t>
            </a:r>
            <a:r>
              <a:rPr lang="en-US" altLang="ko-KR" sz="2175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Matches the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end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of the line</a:t>
            </a: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. 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Matches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any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character</a:t>
            </a: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\s       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Matches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whitespace</a:t>
            </a:r>
            <a:endParaRPr lang="en-US" altLang="ko-KR" sz="2175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\S       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Matches any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non-whitespace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character</a:t>
            </a: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*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character zero or more times</a:t>
            </a: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*?</a:t>
            </a:r>
            <a:r>
              <a:rPr lang="en-US" altLang="ko-KR" sz="2175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character zero or more times (non-greedy)</a:t>
            </a: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+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</a:t>
            </a:r>
            <a:r>
              <a:rPr lang="en-US" altLang="ko-KR" sz="2175" dirty="0" err="1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chracter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one or more times</a:t>
            </a: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+?</a:t>
            </a:r>
            <a:r>
              <a:rPr lang="en-US" altLang="ko-KR" sz="2175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Repeats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a character one or more times (non-greedy)</a:t>
            </a: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[</a:t>
            </a:r>
            <a:r>
              <a:rPr lang="en-US" altLang="ko-KR" sz="2175" dirty="0" err="1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aeiou</a:t>
            </a:r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]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Matches a single character in the listed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</a:t>
            </a:r>
            <a:endParaRPr lang="en-US" altLang="ko-KR" sz="2175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[^XYZ]   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Matches a single character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not in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the listed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set</a:t>
            </a:r>
            <a:endParaRPr lang="en-US" altLang="ko-KR" sz="2175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[a-z0-9]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The set of characters can include a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range</a:t>
            </a:r>
            <a:endParaRPr lang="en-US" altLang="ko-KR" sz="2175" dirty="0">
              <a:solidFill>
                <a:schemeClr val="tx1"/>
              </a:solidFill>
              <a:latin typeface="Monaco" pitchFamily="-84" charset="0"/>
              <a:ea typeface="MS PGothic" panose="020B0600070205080204" pitchFamily="34" charset="-128"/>
              <a:sym typeface="Monaco" pitchFamily="-84" charset="0"/>
            </a:endParaRP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(</a:t>
            </a:r>
            <a:r>
              <a:rPr lang="en-US" altLang="ko-KR" sz="2175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 Indicates where string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extraction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is to start</a:t>
            </a:r>
          </a:p>
          <a:p>
            <a:pPr algn="l" eaLnBrk="1" hangingPunct="1"/>
            <a:r>
              <a:rPr lang="en-US" altLang="ko-KR" sz="2175" dirty="0">
                <a:solidFill>
                  <a:srgbClr val="FF00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) </a:t>
            </a:r>
            <a:r>
              <a:rPr lang="en-US" altLang="ko-KR" sz="2175" dirty="0">
                <a:solidFill>
                  <a:srgbClr val="00FF00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     Indicates where string </a:t>
            </a:r>
            <a:r>
              <a:rPr lang="en-US" altLang="ko-KR" sz="2175" dirty="0">
                <a:solidFill>
                  <a:srgbClr val="FF00FF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extraction</a:t>
            </a:r>
            <a:r>
              <a:rPr lang="en-US" altLang="ko-KR" sz="2175" dirty="0">
                <a:solidFill>
                  <a:schemeClr val="tx1"/>
                </a:solidFill>
                <a:latin typeface="Monaco" pitchFamily="-84" charset="0"/>
                <a:ea typeface="MS PGothic" panose="020B0600070205080204" pitchFamily="34" charset="-128"/>
                <a:sym typeface="Monaco" pitchFamily="-84" charset="0"/>
              </a:rPr>
              <a:t> is to end</a:t>
            </a:r>
          </a:p>
        </p:txBody>
      </p:sp>
    </p:spTree>
    <p:extLst>
      <p:ext uri="{BB962C8B-B14F-4D97-AF65-F5344CB8AC3E}">
        <p14:creationId xmlns:p14="http://schemas.microsoft.com/office/powerpoint/2010/main" val="189681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9A0F0-BACC-4ABF-92CF-5E461CD8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Gill Sans" charset="0"/>
              </a:rPr>
              <a:t>The Regular Expression 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8BDBB-1DE9-4710-8793-302BC4A79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300">
              <a:buFont typeface="Gill Sans" charset="0"/>
              <a:buChar char="•"/>
              <a:defRPr/>
            </a:pPr>
            <a:r>
              <a:rPr lang="en-US" altLang="ko-KR" dirty="0">
                <a:sym typeface="Gill Sans" charset="0"/>
              </a:rPr>
              <a:t>Before you can use regular expressions in your program, you must import the library using "</a:t>
            </a:r>
            <a:r>
              <a:rPr lang="en-US" altLang="ko-KR" dirty="0">
                <a:solidFill>
                  <a:srgbClr val="00FF00"/>
                </a:solidFill>
                <a:sym typeface="Gill Sans" charset="0"/>
              </a:rPr>
              <a:t>import re</a:t>
            </a:r>
            <a:r>
              <a:rPr lang="en-US" altLang="ko-KR" dirty="0">
                <a:sym typeface="Gill Sans" charset="0"/>
              </a:rPr>
              <a:t>"</a:t>
            </a:r>
          </a:p>
          <a:p>
            <a:pPr marL="749300">
              <a:buFont typeface="Gill Sans" charset="0"/>
              <a:buChar char="•"/>
              <a:defRPr/>
            </a:pPr>
            <a:r>
              <a:rPr lang="en-US" altLang="ko-KR" dirty="0">
                <a:sym typeface="Gill Sans" charset="0"/>
              </a:rPr>
              <a:t>You can use </a:t>
            </a:r>
            <a:r>
              <a:rPr lang="en-US" altLang="ko-KR" dirty="0" err="1">
                <a:solidFill>
                  <a:srgbClr val="00FF00"/>
                </a:solidFill>
                <a:sym typeface="Gill Sans" charset="0"/>
              </a:rPr>
              <a:t>re.search</a:t>
            </a:r>
            <a:r>
              <a:rPr lang="en-US" altLang="ko-KR" dirty="0">
                <a:solidFill>
                  <a:srgbClr val="00FF00"/>
                </a:solidFill>
                <a:sym typeface="Gill Sans" charset="0"/>
              </a:rPr>
              <a:t>()</a:t>
            </a:r>
            <a:r>
              <a:rPr lang="en-US" altLang="ko-KR" dirty="0">
                <a:sym typeface="Gill Sans" charset="0"/>
              </a:rPr>
              <a:t> to see if a string matches a regular expression similar to using the </a:t>
            </a:r>
            <a:r>
              <a:rPr lang="en-US" altLang="ko-KR" dirty="0">
                <a:solidFill>
                  <a:srgbClr val="FF00FF"/>
                </a:solidFill>
                <a:sym typeface="Gill Sans" charset="0"/>
              </a:rPr>
              <a:t>find()</a:t>
            </a:r>
            <a:r>
              <a:rPr lang="en-US" altLang="ko-KR" dirty="0">
                <a:sym typeface="Gill Sans" charset="0"/>
              </a:rPr>
              <a:t> method for strings</a:t>
            </a:r>
          </a:p>
          <a:p>
            <a:pPr marL="749300">
              <a:buFont typeface="Gill Sans" charset="0"/>
              <a:buChar char="•"/>
              <a:defRPr/>
            </a:pPr>
            <a:r>
              <a:rPr lang="en-US" altLang="ko-KR" dirty="0">
                <a:sym typeface="Gill Sans" charset="0"/>
              </a:rPr>
              <a:t>You can use </a:t>
            </a:r>
            <a:r>
              <a:rPr lang="en-US" altLang="ko-KR" dirty="0" err="1">
                <a:solidFill>
                  <a:srgbClr val="00FF00"/>
                </a:solidFill>
                <a:sym typeface="Gill Sans" charset="0"/>
              </a:rPr>
              <a:t>re.findall</a:t>
            </a:r>
            <a:r>
              <a:rPr lang="en-US" altLang="ko-KR" dirty="0">
                <a:solidFill>
                  <a:srgbClr val="00FF00"/>
                </a:solidFill>
                <a:sym typeface="Gill Sans" charset="0"/>
              </a:rPr>
              <a:t>()</a:t>
            </a:r>
            <a:r>
              <a:rPr lang="en-US" altLang="ko-KR" dirty="0">
                <a:sym typeface="Gill Sans" charset="0"/>
              </a:rPr>
              <a:t> extract portions of a string that match your regular expression similar to a combination of </a:t>
            </a:r>
            <a:r>
              <a:rPr lang="en-US" altLang="ko-KR" dirty="0">
                <a:solidFill>
                  <a:srgbClr val="FF00FF"/>
                </a:solidFill>
                <a:sym typeface="Gill Sans" charset="0"/>
              </a:rPr>
              <a:t>find()</a:t>
            </a:r>
            <a:r>
              <a:rPr lang="en-US" altLang="ko-KR" dirty="0">
                <a:sym typeface="Gill Sans" charset="0"/>
              </a:rPr>
              <a:t> and slicing:       </a:t>
            </a:r>
            <a:r>
              <a:rPr lang="en-US" altLang="ko-KR" dirty="0" err="1">
                <a:solidFill>
                  <a:srgbClr val="FF00FF"/>
                </a:solidFill>
                <a:sym typeface="Gill Sans" charset="0"/>
              </a:rPr>
              <a:t>var</a:t>
            </a:r>
            <a:r>
              <a:rPr lang="en-US" altLang="ko-KR" dirty="0">
                <a:solidFill>
                  <a:srgbClr val="FF00FF"/>
                </a:solidFill>
                <a:sym typeface="Gill Sans" charset="0"/>
              </a:rPr>
              <a:t>[5:10]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220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EFA7C-9479-4DAB-8513-FD480BA4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altLang="ko-KR" dirty="0">
                <a:sym typeface="Gill Sans" charset="0"/>
              </a:rPr>
              <a:t>Using </a:t>
            </a:r>
            <a:r>
              <a:rPr lang="en-US" altLang="ko-KR" dirty="0" err="1">
                <a:solidFill>
                  <a:srgbClr val="00FF00"/>
                </a:solidFill>
                <a:sym typeface="Gill Sans" charset="0"/>
              </a:rPr>
              <a:t>re.search</a:t>
            </a:r>
            <a:r>
              <a:rPr lang="en-US" altLang="ko-KR" dirty="0">
                <a:solidFill>
                  <a:srgbClr val="00FF00"/>
                </a:solidFill>
                <a:sym typeface="Gill Sans" charset="0"/>
              </a:rPr>
              <a:t>()</a:t>
            </a:r>
            <a:r>
              <a:rPr lang="en-US" altLang="ko-KR" dirty="0">
                <a:sym typeface="Gill Sans" charset="0"/>
              </a:rPr>
              <a:t> like </a:t>
            </a:r>
            <a:r>
              <a:rPr lang="en-US" altLang="ko-KR" dirty="0">
                <a:solidFill>
                  <a:srgbClr val="FF00FF"/>
                </a:solidFill>
                <a:sym typeface="Gill Sans" charset="0"/>
              </a:rPr>
              <a:t>find()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CE03D8-7D7A-4F53-810C-9AA40E496D11}"/>
              </a:ext>
            </a:extLst>
          </p:cNvPr>
          <p:cNvSpPr>
            <a:spLocks/>
          </p:cNvSpPr>
          <p:nvPr/>
        </p:nvSpPr>
        <p:spPr bwMode="auto">
          <a:xfrm>
            <a:off x="6983922" y="2577836"/>
            <a:ext cx="3899144" cy="26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ko-KR" sz="2500" dirty="0">
                <a:solidFill>
                  <a:srgbClr val="00FF00"/>
                </a:solidFill>
                <a:ea typeface="MS PGothic" panose="020B0600070205080204" pitchFamily="34" charset="-128"/>
              </a:rPr>
              <a:t>import re</a:t>
            </a:r>
          </a:p>
          <a:p>
            <a:pPr algn="l" eaLnBrk="1" hangingPunct="1"/>
            <a:endParaRPr lang="en-US" altLang="ko-KR" sz="2500" dirty="0">
              <a:solidFill>
                <a:srgbClr val="00F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hand = open(</a:t>
            </a:r>
            <a:r>
              <a:rPr lang="fr-FR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mbox-short.txt</a:t>
            </a:r>
            <a:r>
              <a:rPr lang="fr-FR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for line in hand:</a:t>
            </a:r>
          </a:p>
          <a:p>
            <a:pPr algn="l" eaLnBrk="1" hangingPunct="1"/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    line = </a:t>
            </a:r>
            <a:r>
              <a:rPr lang="en-US" altLang="ko-KR" sz="2500" dirty="0" err="1">
                <a:solidFill>
                  <a:schemeClr val="tx1"/>
                </a:solidFill>
                <a:ea typeface="MS PGothic" panose="020B0600070205080204" pitchFamily="34" charset="-128"/>
              </a:rPr>
              <a:t>line.rstrip</a:t>
            </a:r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()</a:t>
            </a:r>
          </a:p>
          <a:p>
            <a:pPr algn="l" eaLnBrk="1" hangingPunct="1"/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    if </a:t>
            </a:r>
            <a:r>
              <a:rPr lang="en-US" altLang="ko-KR" sz="2500" dirty="0" err="1">
                <a:solidFill>
                  <a:srgbClr val="00FF00"/>
                </a:solidFill>
                <a:ea typeface="MS PGothic" panose="020B0600070205080204" pitchFamily="34" charset="-128"/>
              </a:rPr>
              <a:t>re.search</a:t>
            </a:r>
            <a:r>
              <a:rPr lang="en-US" altLang="ko-KR" sz="2500" dirty="0">
                <a:solidFill>
                  <a:srgbClr val="00FF00"/>
                </a:solidFill>
                <a:ea typeface="MS PGothic" panose="020B0600070205080204" pitchFamily="34" charset="-128"/>
              </a:rPr>
              <a:t>(</a:t>
            </a:r>
            <a:r>
              <a:rPr lang="fr-FR" altLang="ko-KR" sz="2500" dirty="0">
                <a:solidFill>
                  <a:srgbClr val="00FF00"/>
                </a:solidFill>
                <a:ea typeface="MS PGothic" panose="020B0600070205080204" pitchFamily="34" charset="-128"/>
              </a:rPr>
              <a:t>'</a:t>
            </a:r>
            <a:r>
              <a:rPr lang="en-US" altLang="ko-KR" sz="2500" dirty="0">
                <a:solidFill>
                  <a:srgbClr val="00FF00"/>
                </a:solidFill>
                <a:ea typeface="MS PGothic" panose="020B0600070205080204" pitchFamily="34" charset="-128"/>
              </a:rPr>
              <a:t>From:</a:t>
            </a:r>
            <a:r>
              <a:rPr lang="fr-FR" altLang="ko-KR" sz="2500" dirty="0">
                <a:solidFill>
                  <a:srgbClr val="00FF00"/>
                </a:solidFill>
                <a:ea typeface="MS PGothic" panose="020B0600070205080204" pitchFamily="34" charset="-128"/>
              </a:rPr>
              <a:t>'</a:t>
            </a:r>
            <a:r>
              <a:rPr lang="en-US" altLang="ko-KR" sz="2500" dirty="0">
                <a:solidFill>
                  <a:srgbClr val="00FF00"/>
                </a:solidFill>
                <a:ea typeface="MS PGothic" panose="020B0600070205080204" pitchFamily="34" charset="-128"/>
              </a:rPr>
              <a:t>, line)</a:t>
            </a:r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 :</a:t>
            </a:r>
          </a:p>
          <a:p>
            <a:pPr algn="l" eaLnBrk="1" hangingPunct="1"/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        </a:t>
            </a:r>
            <a:r>
              <a:rPr lang="en-US" altLang="ko-KR" sz="2500">
                <a:solidFill>
                  <a:schemeClr val="tx1"/>
                </a:solidFill>
                <a:ea typeface="MS PGothic" panose="020B0600070205080204" pitchFamily="34" charset="-128"/>
              </a:rPr>
              <a:t>print (line)</a:t>
            </a:r>
            <a:endParaRPr lang="en-US" altLang="ko-KR" sz="2500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0BBAA5-89EE-4D47-9C63-4638AA605E79}"/>
              </a:ext>
            </a:extLst>
          </p:cNvPr>
          <p:cNvSpPr>
            <a:spLocks/>
          </p:cNvSpPr>
          <p:nvPr/>
        </p:nvSpPr>
        <p:spPr bwMode="auto">
          <a:xfrm>
            <a:off x="1451579" y="3080643"/>
            <a:ext cx="389914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hand = open(</a:t>
            </a:r>
            <a:r>
              <a:rPr lang="fr-FR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mbox-short.txt</a:t>
            </a:r>
            <a:r>
              <a:rPr lang="fr-FR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'</a:t>
            </a:r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for line in hand:</a:t>
            </a:r>
          </a:p>
          <a:p>
            <a:pPr algn="l" eaLnBrk="1" hangingPunct="1"/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    line = </a:t>
            </a:r>
            <a:r>
              <a:rPr lang="en-US" altLang="ko-KR" sz="2500" dirty="0" err="1">
                <a:solidFill>
                  <a:schemeClr val="tx1"/>
                </a:solidFill>
                <a:ea typeface="MS PGothic" panose="020B0600070205080204" pitchFamily="34" charset="-128"/>
              </a:rPr>
              <a:t>line.rstrip</a:t>
            </a:r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()</a:t>
            </a:r>
          </a:p>
          <a:p>
            <a:pPr algn="l" eaLnBrk="1" hangingPunct="1"/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    if </a:t>
            </a:r>
            <a:r>
              <a:rPr lang="en-US" altLang="ko-KR" sz="2500" dirty="0" err="1">
                <a:solidFill>
                  <a:srgbClr val="FF00FF"/>
                </a:solidFill>
                <a:ea typeface="MS PGothic" panose="020B0600070205080204" pitchFamily="34" charset="-128"/>
              </a:rPr>
              <a:t>line.find</a:t>
            </a:r>
            <a:r>
              <a:rPr lang="en-US" altLang="ko-KR" sz="2500" dirty="0">
                <a:solidFill>
                  <a:srgbClr val="FF00FF"/>
                </a:solidFill>
                <a:ea typeface="MS PGothic" panose="020B0600070205080204" pitchFamily="34" charset="-128"/>
              </a:rPr>
              <a:t>(</a:t>
            </a:r>
            <a:r>
              <a:rPr lang="fr-FR" altLang="ko-KR" sz="2500" dirty="0">
                <a:solidFill>
                  <a:srgbClr val="FF00FF"/>
                </a:solidFill>
                <a:ea typeface="MS PGothic" panose="020B0600070205080204" pitchFamily="34" charset="-128"/>
              </a:rPr>
              <a:t>'</a:t>
            </a:r>
            <a:r>
              <a:rPr lang="en-US" altLang="ko-KR" sz="2500" dirty="0">
                <a:solidFill>
                  <a:srgbClr val="FF00FF"/>
                </a:solidFill>
                <a:ea typeface="MS PGothic" panose="020B0600070205080204" pitchFamily="34" charset="-128"/>
              </a:rPr>
              <a:t>From:</a:t>
            </a:r>
            <a:r>
              <a:rPr lang="fr-FR" altLang="ko-KR" sz="2500" dirty="0">
                <a:solidFill>
                  <a:srgbClr val="FF00FF"/>
                </a:solidFill>
                <a:ea typeface="MS PGothic" panose="020B0600070205080204" pitchFamily="34" charset="-128"/>
              </a:rPr>
              <a:t>'</a:t>
            </a:r>
            <a:r>
              <a:rPr lang="en-US" altLang="ko-KR" sz="2500" dirty="0">
                <a:solidFill>
                  <a:srgbClr val="FF00FF"/>
                </a:solidFill>
                <a:ea typeface="MS PGothic" panose="020B0600070205080204" pitchFamily="34" charset="-128"/>
              </a:rPr>
              <a:t>)</a:t>
            </a:r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 &gt;= 0:</a:t>
            </a:r>
          </a:p>
          <a:p>
            <a:pPr algn="l" eaLnBrk="1" hangingPunct="1"/>
            <a:r>
              <a:rPr lang="en-US" altLang="ko-KR" sz="2500" dirty="0">
                <a:solidFill>
                  <a:schemeClr val="tx1"/>
                </a:solidFill>
                <a:ea typeface="MS PGothic" panose="020B0600070205080204" pitchFamily="34" charset="-128"/>
              </a:rPr>
              <a:t>        print (line)</a:t>
            </a:r>
          </a:p>
        </p:txBody>
      </p:sp>
    </p:spTree>
    <p:extLst>
      <p:ext uri="{BB962C8B-B14F-4D97-AF65-F5344CB8AC3E}">
        <p14:creationId xmlns:p14="http://schemas.microsoft.com/office/powerpoint/2010/main" val="269543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5137E-B192-442D-B426-8F60DF65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appendex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AA8E4-D40B-4966-8420-1DB04088E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objects</a:t>
            </a:r>
          </a:p>
          <a:p>
            <a:r>
              <a:rPr lang="en-US" altLang="ko-KR" dirty="0"/>
              <a:t>Reg Expression</a:t>
            </a:r>
          </a:p>
          <a:p>
            <a:r>
              <a:rPr lang="en-US" altLang="ko-KR" dirty="0"/>
              <a:t>Sending Email</a:t>
            </a:r>
          </a:p>
          <a:p>
            <a:r>
              <a:rPr lang="en-US" altLang="ko-KR" dirty="0"/>
              <a:t>Multi-threading</a:t>
            </a:r>
          </a:p>
          <a:p>
            <a:r>
              <a:rPr lang="en-US" altLang="ko-KR" dirty="0"/>
              <a:t>Multi-processing</a:t>
            </a:r>
          </a:p>
          <a:p>
            <a:r>
              <a:rPr lang="en-US" altLang="ko-KR" dirty="0"/>
              <a:t>Networking - continue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20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B2912-E436-4CBD-A06E-6A6D70CC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threading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005EC-B113-4BE9-BDF8-2F061E4F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Each folder will include studying material</a:t>
            </a:r>
          </a:p>
          <a:p>
            <a:r>
              <a:rPr lang="en-US" altLang="ko-KR" dirty="0"/>
              <a:t>The threading module uses threads, the multiprocessing module uses processes. </a:t>
            </a:r>
          </a:p>
          <a:p>
            <a:r>
              <a:rPr lang="en-US" altLang="ko-KR" dirty="0"/>
              <a:t>The difference is that threads run in the same memory space, while processes have separate memory. </a:t>
            </a:r>
          </a:p>
          <a:p>
            <a:r>
              <a:rPr lang="en-US" altLang="ko-KR" dirty="0"/>
              <a:t>This makes it a bit harder to share objects between processes with multiprocessing. </a:t>
            </a:r>
          </a:p>
          <a:p>
            <a:r>
              <a:rPr lang="en-US" altLang="ko-KR" dirty="0"/>
              <a:t>Since threads use the same memory, precautions have to be taken or two threads will write to the same memory at the same time.</a:t>
            </a:r>
          </a:p>
          <a:p>
            <a:r>
              <a:rPr lang="en-US" altLang="ko-KR" dirty="0"/>
              <a:t> This is what the global interpreter lock is for.</a:t>
            </a:r>
          </a:p>
          <a:p>
            <a:endParaRPr lang="en-US" altLang="ko-KR" dirty="0"/>
          </a:p>
          <a:p>
            <a:r>
              <a:rPr lang="en-US" altLang="ko-KR" dirty="0"/>
              <a:t>Spawning processes is a bit slower than spawning threads. Once they are running, there is not much difference.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107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E394E-08B3-4DC5-8462-42503229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Certain perspective of 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0D03E-B19D-4DD1-8A57-51334926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is generally much slower than most of other language</a:t>
            </a:r>
          </a:p>
          <a:p>
            <a:r>
              <a:rPr lang="en-US" altLang="ko-KR" dirty="0"/>
              <a:t>So it is not ideal to use this language for faster performance.</a:t>
            </a:r>
          </a:p>
          <a:p>
            <a:r>
              <a:rPr lang="en-US" altLang="ko-KR" dirty="0"/>
              <a:t>However, there are multiple ways of boosting the speed while 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34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6CDD-9690-4F86-9C90-1983EA5D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94D1E-2DA1-4FEA-87DB-BB2DD3FCA308}"/>
              </a:ext>
            </a:extLst>
          </p:cNvPr>
          <p:cNvSpPr txBox="1"/>
          <p:nvPr/>
        </p:nvSpPr>
        <p:spPr>
          <a:xfrm>
            <a:off x="1451579" y="2248250"/>
            <a:ext cx="9772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to create and set increment value into it?</a:t>
            </a:r>
          </a:p>
          <a:p>
            <a:r>
              <a:rPr lang="en-US" altLang="ko-KR" dirty="0"/>
              <a:t>	a = [0, 1, 2, 3, 4, …, n]</a:t>
            </a:r>
          </a:p>
          <a:p>
            <a:r>
              <a:rPr lang="en-US" altLang="ko-KR" dirty="0"/>
              <a:t>How to create certain number of lists?</a:t>
            </a:r>
          </a:p>
          <a:p>
            <a:r>
              <a:rPr lang="en-US" altLang="ko-KR" dirty="0"/>
              <a:t>	a = [ 1, 2, 3, 4, 5, 6] is 7</a:t>
            </a:r>
          </a:p>
          <a:p>
            <a:r>
              <a:rPr lang="en-US" altLang="ko-KR" dirty="0"/>
              <a:t>Function </a:t>
            </a:r>
            <a:r>
              <a:rPr lang="en-US" altLang="ko-KR" dirty="0" err="1"/>
              <a:t>Overide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	a = None</a:t>
            </a:r>
          </a:p>
          <a:p>
            <a:r>
              <a:rPr lang="en-US" altLang="ko-KR" dirty="0"/>
              <a:t>Removing certain duplicates in list</a:t>
            </a:r>
          </a:p>
          <a:p>
            <a:r>
              <a:rPr lang="en-US" altLang="ko-KR" dirty="0"/>
              <a:t>	using set?</a:t>
            </a:r>
          </a:p>
          <a:p>
            <a:r>
              <a:rPr lang="en-US" altLang="ko-KR" dirty="0"/>
              <a:t>Two or more inputs?</a:t>
            </a:r>
          </a:p>
          <a:p>
            <a:r>
              <a:rPr lang="en-US" altLang="ko-KR" dirty="0"/>
              <a:t>Addition of two lists</a:t>
            </a:r>
          </a:p>
          <a:p>
            <a:r>
              <a:rPr lang="en-US" altLang="ko-KR" dirty="0"/>
              <a:t>	[1, 2,  3] + [4, 5, 6] = [5, 7, 9]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5975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6CDD-9690-4F86-9C90-1983EA5D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94D1E-2DA1-4FEA-87DB-BB2DD3FCA308}"/>
              </a:ext>
            </a:extLst>
          </p:cNvPr>
          <p:cNvSpPr txBox="1"/>
          <p:nvPr/>
        </p:nvSpPr>
        <p:spPr>
          <a:xfrm>
            <a:off x="1451580" y="2248250"/>
            <a:ext cx="5348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the above idea can you make this code shorter?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&gt;&gt;a = </a:t>
            </a:r>
            <a:r>
              <a:rPr lang="en-US" altLang="ko-KR" dirty="0" err="1"/>
              <a:t>int</a:t>
            </a:r>
            <a:r>
              <a:rPr lang="en-US" altLang="ko-KR" dirty="0"/>
              <a:t>(input())</a:t>
            </a:r>
          </a:p>
          <a:p>
            <a:r>
              <a:rPr lang="en-US" altLang="ko-KR" dirty="0"/>
              <a:t>&gt;&gt;b = []*a</a:t>
            </a:r>
          </a:p>
          <a:p>
            <a:r>
              <a:rPr lang="en-US" altLang="ko-KR" dirty="0"/>
              <a:t>&gt;&gt;for I in range(0, a):</a:t>
            </a:r>
          </a:p>
          <a:p>
            <a:r>
              <a:rPr lang="en-US" altLang="ko-KR" dirty="0"/>
              <a:t>&gt;&gt;	b[</a:t>
            </a:r>
            <a:r>
              <a:rPr lang="en-US" altLang="ko-KR" dirty="0" err="1"/>
              <a:t>i</a:t>
            </a:r>
            <a:r>
              <a:rPr lang="en-US" altLang="ko-KR" dirty="0"/>
              <a:t>] = </a:t>
            </a:r>
            <a:r>
              <a:rPr lang="en-US" altLang="ko-KR" dirty="0" err="1"/>
              <a:t>int</a:t>
            </a:r>
            <a:r>
              <a:rPr lang="en-US" altLang="ko-KR" dirty="0"/>
              <a:t>(input())</a:t>
            </a:r>
          </a:p>
        </p:txBody>
      </p:sp>
    </p:spTree>
    <p:extLst>
      <p:ext uri="{BB962C8B-B14F-4D97-AF65-F5344CB8AC3E}">
        <p14:creationId xmlns:p14="http://schemas.microsoft.com/office/powerpoint/2010/main" val="307876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87D01-1C79-46FA-8074-49974471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an object?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0BCBF-C121-49C4-A5A5-F65500A9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 software item that contains variable and methods</a:t>
            </a:r>
          </a:p>
          <a:p>
            <a:r>
              <a:rPr lang="en-US" altLang="ko-KR" dirty="0"/>
              <a:t>Object Oriented Design Focuses on</a:t>
            </a:r>
          </a:p>
          <a:p>
            <a:pPr lvl="1"/>
            <a:r>
              <a:rPr lang="en-US" altLang="ko-KR" dirty="0"/>
              <a:t>Encapsulation</a:t>
            </a:r>
          </a:p>
          <a:p>
            <a:pPr lvl="2"/>
            <a:r>
              <a:rPr lang="en-US" altLang="ko-KR" dirty="0"/>
              <a:t>Dividing the code into a public </a:t>
            </a:r>
            <a:r>
              <a:rPr lang="en-US" altLang="ko-KR" b="1" dirty="0"/>
              <a:t>interface</a:t>
            </a:r>
            <a:r>
              <a:rPr lang="en-US" altLang="ko-KR" dirty="0"/>
              <a:t>, and private </a:t>
            </a:r>
            <a:r>
              <a:rPr lang="en-US" altLang="ko-KR" b="1" dirty="0"/>
              <a:t>implementation</a:t>
            </a:r>
            <a:r>
              <a:rPr lang="en-US" altLang="ko-KR" dirty="0"/>
              <a:t> of that interface</a:t>
            </a:r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The ability to </a:t>
            </a:r>
            <a:r>
              <a:rPr lang="en-US" altLang="ko-KR" b="1" dirty="0"/>
              <a:t>overload</a:t>
            </a:r>
            <a:r>
              <a:rPr lang="en-US" altLang="ko-KR" dirty="0"/>
              <a:t> standard operators so that they have appropriate behavior based on their context</a:t>
            </a:r>
          </a:p>
          <a:p>
            <a:pPr lvl="1"/>
            <a:r>
              <a:rPr lang="en-US" altLang="ko-KR" dirty="0"/>
              <a:t>Inheritance</a:t>
            </a:r>
          </a:p>
          <a:p>
            <a:pPr lvl="2"/>
            <a:r>
              <a:rPr lang="en-US" altLang="ko-KR" dirty="0"/>
              <a:t>The ability to create </a:t>
            </a:r>
            <a:r>
              <a:rPr lang="en-US" altLang="ko-KR" b="1" dirty="0"/>
              <a:t>subclasses</a:t>
            </a:r>
            <a:r>
              <a:rPr lang="en-US" altLang="ko-KR" dirty="0"/>
              <a:t> that contain specializations of their parents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7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25631-0ABE-4296-8F3C-FD63886E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F9AA5-9F70-40B1-BE44-05C73142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736993"/>
          </a:xfrm>
        </p:spPr>
        <p:txBody>
          <a:bodyPr/>
          <a:lstStyle/>
          <a:p>
            <a:r>
              <a:rPr lang="en-US" altLang="ko-KR" dirty="0"/>
              <a:t>At the simplest level, classes are simply namespaces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544332-1A34-419F-B146-B43AB171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71" y="2555175"/>
            <a:ext cx="4705350" cy="237172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32CB6CC-B1F3-48D3-8004-C422C7F570B8}"/>
              </a:ext>
            </a:extLst>
          </p:cNvPr>
          <p:cNvSpPr txBox="1">
            <a:spLocks/>
          </p:cNvSpPr>
          <p:nvPr/>
        </p:nvSpPr>
        <p:spPr>
          <a:xfrm>
            <a:off x="1451579" y="3741037"/>
            <a:ext cx="4448067" cy="736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It can sometimes be useful to put groups of functions in their own namespace to differentiate these functions from other similarly named ones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29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7C160-A971-472A-965C-5ECE4E89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0DACA-DD90-47FC-B9D0-7C3C79AB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65668"/>
          </a:xfrm>
        </p:spPr>
        <p:txBody>
          <a:bodyPr/>
          <a:lstStyle/>
          <a:p>
            <a:r>
              <a:rPr lang="en-US" altLang="ko-KR" dirty="0"/>
              <a:t>Python contains classes that define objects</a:t>
            </a:r>
          </a:p>
          <a:p>
            <a:pPr lvl="1"/>
            <a:r>
              <a:rPr lang="en-US" altLang="ko-KR" dirty="0"/>
              <a:t>Objects are instances of class</a:t>
            </a:r>
          </a:p>
          <a:p>
            <a:pPr lvl="2"/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 </a:t>
            </a:r>
            <a:r>
              <a:rPr lang="en-US" altLang="ko-KR" dirty="0"/>
              <a:t>is the default constructor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E40234-B9F1-4E65-B576-89726074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292" y="2518996"/>
            <a:ext cx="4724400" cy="21717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3EA89E4-8360-421E-B2F5-AB9C0FB0AB18}"/>
              </a:ext>
            </a:extLst>
          </p:cNvPr>
          <p:cNvSpPr txBox="1">
            <a:spLocks/>
          </p:cNvSpPr>
          <p:nvPr/>
        </p:nvSpPr>
        <p:spPr>
          <a:xfrm>
            <a:off x="1451579" y="3767653"/>
            <a:ext cx="9603275" cy="1565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ko-KR" dirty="0"/>
              <a:t>*</a:t>
            </a:r>
            <a:r>
              <a:rPr lang="en-US" altLang="ko-KR" b="1" dirty="0"/>
              <a:t>Self</a:t>
            </a:r>
            <a:r>
              <a:rPr lang="en-US" altLang="ko-KR" dirty="0"/>
              <a:t> refers to the object itself, like </a:t>
            </a:r>
            <a:r>
              <a:rPr lang="en-US" altLang="ko-KR" i="1" dirty="0"/>
              <a:t>this</a:t>
            </a:r>
            <a:r>
              <a:rPr lang="en-US" altLang="ko-KR" dirty="0"/>
              <a:t> in java</a:t>
            </a:r>
          </a:p>
        </p:txBody>
      </p:sp>
    </p:spTree>
    <p:extLst>
      <p:ext uri="{BB962C8B-B14F-4D97-AF65-F5344CB8AC3E}">
        <p14:creationId xmlns:p14="http://schemas.microsoft.com/office/powerpoint/2010/main" val="117161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7E84-47A0-449E-B5BD-94737AAC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class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CFDE9E-F1F9-4E7D-8DB5-7F684AE73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6953867" cy="39355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990614-837A-4E6B-8837-E2ACC8ED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5789347"/>
            <a:ext cx="78009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F4D58-029F-4A9E-AFAE-2976D971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EBD91-257E-4AC9-AD17-18BDC9623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22943"/>
          </a:xfrm>
        </p:spPr>
        <p:txBody>
          <a:bodyPr/>
          <a:lstStyle/>
          <a:p>
            <a:r>
              <a:rPr lang="en-US" altLang="ko-KR" dirty="0"/>
              <a:t>Overloaded the default constructor</a:t>
            </a:r>
          </a:p>
          <a:p>
            <a:r>
              <a:rPr lang="en-US" altLang="ko-KR" dirty="0"/>
              <a:t>Defined class variables that are persistent and local to the atom object</a:t>
            </a:r>
          </a:p>
          <a:p>
            <a:r>
              <a:rPr lang="en-US" altLang="ko-KR" dirty="0"/>
              <a:t>Good way to manage shared memory:</a:t>
            </a:r>
          </a:p>
          <a:p>
            <a:pPr lvl="1"/>
            <a:r>
              <a:rPr lang="en-US" altLang="ko-KR" dirty="0"/>
              <a:t>Instead of passing long lists of arguments, encapsulate some of this data into an object, and pass the object</a:t>
            </a:r>
          </a:p>
          <a:p>
            <a:pPr lvl="1"/>
            <a:r>
              <a:rPr lang="en-US" altLang="ko-KR" dirty="0"/>
              <a:t>Much cleaner programs result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7886DA5-E4A8-4C6A-A32C-F5766EEE0EE5}"/>
              </a:ext>
            </a:extLst>
          </p:cNvPr>
          <p:cNvSpPr txBox="1">
            <a:spLocks/>
          </p:cNvSpPr>
          <p:nvPr/>
        </p:nvSpPr>
        <p:spPr>
          <a:xfrm>
            <a:off x="1451578" y="4635107"/>
            <a:ext cx="9603275" cy="2622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Overloaded the print operator</a:t>
            </a:r>
          </a:p>
          <a:p>
            <a:r>
              <a:rPr lang="en-US" altLang="ko-KR" dirty="0"/>
              <a:t>We now want to use the atom class to build molecules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45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2AEE3-79F7-4263-8E73-7C0B141D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Molecule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F51C7-3E70-4EB5-A2E4-F4A2ADA77A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2"/>
            <a:r>
              <a:rPr lang="en-US" altLang="ko-KR" dirty="0">
                <a:ea typeface="굴림" panose="020B0600000101010101" pitchFamily="50" charset="-127"/>
              </a:rPr>
              <a:t>class molecule: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def __</a:t>
            </a:r>
            <a:r>
              <a:rPr lang="en-US" altLang="ko-KR" dirty="0" err="1">
                <a:ea typeface="굴림" panose="020B0600000101010101" pitchFamily="50" charset="-127"/>
              </a:rPr>
              <a:t>init</a:t>
            </a:r>
            <a:r>
              <a:rPr lang="en-US" altLang="ko-KR" dirty="0">
                <a:ea typeface="굴림" panose="020B0600000101010101" pitchFamily="50" charset="-127"/>
              </a:rPr>
              <a:t>__(</a:t>
            </a:r>
            <a:r>
              <a:rPr lang="en-US" altLang="ko-KR" dirty="0" err="1">
                <a:ea typeface="굴림" panose="020B0600000101010101" pitchFamily="50" charset="-127"/>
              </a:rPr>
              <a:t>self,name</a:t>
            </a:r>
            <a:r>
              <a:rPr lang="en-US" altLang="ko-KR" dirty="0">
                <a:ea typeface="굴림" panose="020B0600000101010101" pitchFamily="50" charset="-127"/>
              </a:rPr>
              <a:t>='Generic'):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self.name = name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self.atomlist</a:t>
            </a:r>
            <a:r>
              <a:rPr lang="en-US" altLang="ko-KR" dirty="0">
                <a:ea typeface="굴림" panose="020B0600000101010101" pitchFamily="50" charset="-127"/>
              </a:rPr>
              <a:t> = []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def </a:t>
            </a:r>
            <a:r>
              <a:rPr lang="en-US" altLang="ko-KR" dirty="0" err="1">
                <a:ea typeface="굴림" panose="020B0600000101010101" pitchFamily="50" charset="-127"/>
              </a:rPr>
              <a:t>addatom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ea typeface="굴림" panose="020B0600000101010101" pitchFamily="50" charset="-127"/>
              </a:rPr>
              <a:t>self,atom</a:t>
            </a:r>
            <a:r>
              <a:rPr lang="en-US" altLang="ko-KR" dirty="0">
                <a:ea typeface="굴림" panose="020B0600000101010101" pitchFamily="50" charset="-127"/>
              </a:rPr>
              <a:t>):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self.atomlist.append</a:t>
            </a:r>
            <a:r>
              <a:rPr lang="en-US" altLang="ko-KR" dirty="0">
                <a:ea typeface="굴림" panose="020B0600000101010101" pitchFamily="50" charset="-127"/>
              </a:rPr>
              <a:t>(atom)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def __</a:t>
            </a:r>
            <a:r>
              <a:rPr lang="en-US" altLang="ko-KR" dirty="0" err="1">
                <a:ea typeface="굴림" panose="020B0600000101010101" pitchFamily="50" charset="-127"/>
              </a:rPr>
              <a:t>repr</a:t>
            </a:r>
            <a:r>
              <a:rPr lang="en-US" altLang="ko-KR" dirty="0">
                <a:ea typeface="굴림" panose="020B0600000101010101" pitchFamily="50" charset="-127"/>
              </a:rPr>
              <a:t>__(self):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r>
              <a:rPr lang="en-US" altLang="ko-KR" dirty="0">
                <a:ea typeface="굴림" panose="020B0600000101010101" pitchFamily="50" charset="-127"/>
              </a:rPr>
              <a:t> = 'This is a molecule named %s\n' % self.name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r>
              <a:rPr lang="en-US" altLang="ko-KR" dirty="0">
                <a:ea typeface="굴림" panose="020B0600000101010101" pitchFamily="50" charset="-127"/>
              </a:rPr>
              <a:t> = 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r>
              <a:rPr lang="en-US" altLang="ko-KR" dirty="0">
                <a:ea typeface="굴림" panose="020B0600000101010101" pitchFamily="50" charset="-127"/>
              </a:rPr>
              <a:t>+'It has %d atoms\n' % </a:t>
            </a:r>
            <a:r>
              <a:rPr lang="en-US" altLang="ko-KR" dirty="0" err="1">
                <a:ea typeface="굴림" panose="020B0600000101010101" pitchFamily="50" charset="-127"/>
              </a:rPr>
              <a:t>len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en-US" altLang="ko-KR" dirty="0" err="1">
                <a:ea typeface="굴림" panose="020B0600000101010101" pitchFamily="50" charset="-127"/>
              </a:rPr>
              <a:t>self.atomlist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for atom in </a:t>
            </a:r>
            <a:r>
              <a:rPr lang="en-US" altLang="ko-KR" dirty="0" err="1">
                <a:ea typeface="굴림" panose="020B0600000101010101" pitchFamily="50" charset="-127"/>
              </a:rPr>
              <a:t>self.atomlist</a:t>
            </a:r>
            <a:r>
              <a:rPr lang="en-US" altLang="ko-KR" dirty="0">
                <a:ea typeface="굴림" panose="020B0600000101010101" pitchFamily="50" charset="-127"/>
              </a:rPr>
              <a:t>: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	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r>
              <a:rPr lang="en-US" altLang="ko-KR" dirty="0">
                <a:ea typeface="굴림" panose="020B0600000101010101" pitchFamily="50" charset="-127"/>
              </a:rPr>
              <a:t> = 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r>
              <a:rPr lang="en-US" altLang="ko-KR" dirty="0">
                <a:ea typeface="굴림" panose="020B0600000101010101" pitchFamily="50" charset="-127"/>
              </a:rPr>
              <a:t> + `atom` + '\n'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		return </a:t>
            </a:r>
            <a:r>
              <a:rPr lang="en-US" altLang="ko-KR" dirty="0" err="1">
                <a:ea typeface="굴림" panose="020B0600000101010101" pitchFamily="50" charset="-127"/>
              </a:rPr>
              <a:t>str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38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6B2D9-18CD-4B08-B63D-28000D14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Molecule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816D0-ED0F-441D-9CC0-AA7E0D9B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2"/>
            <a:r>
              <a:rPr lang="en-US" altLang="ko-KR" dirty="0">
                <a:ea typeface="굴림" panose="020B0600000101010101" pitchFamily="50" charset="-127"/>
              </a:rPr>
              <a:t>&gt;&gt;&gt; </a:t>
            </a:r>
            <a:r>
              <a:rPr lang="en-US" altLang="ko-KR" dirty="0" err="1">
                <a:ea typeface="굴림" panose="020B0600000101010101" pitchFamily="50" charset="-127"/>
              </a:rPr>
              <a:t>mol</a:t>
            </a:r>
            <a:r>
              <a:rPr lang="en-US" altLang="ko-KR" dirty="0">
                <a:ea typeface="굴림" panose="020B0600000101010101" pitchFamily="50" charset="-127"/>
              </a:rPr>
              <a:t> = molecule('Water')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&gt;&gt;&gt; at = atom(8,0.,0.,0.)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&gt;&gt;&gt; </a:t>
            </a:r>
            <a:r>
              <a:rPr lang="en-US" altLang="ko-KR" dirty="0" err="1">
                <a:ea typeface="굴림" panose="020B0600000101010101" pitchFamily="50" charset="-127"/>
              </a:rPr>
              <a:t>mol.addatom</a:t>
            </a:r>
            <a:r>
              <a:rPr lang="en-US" altLang="ko-KR" dirty="0">
                <a:ea typeface="굴림" panose="020B0600000101010101" pitchFamily="50" charset="-127"/>
              </a:rPr>
              <a:t>(at)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&gt;&gt;&gt; </a:t>
            </a:r>
            <a:r>
              <a:rPr lang="en-US" altLang="ko-KR" dirty="0" err="1">
                <a:ea typeface="굴림" panose="020B0600000101010101" pitchFamily="50" charset="-127"/>
              </a:rPr>
              <a:t>mol.addatom</a:t>
            </a:r>
            <a:r>
              <a:rPr lang="en-US" altLang="ko-KR" dirty="0">
                <a:ea typeface="굴림" panose="020B0600000101010101" pitchFamily="50" charset="-127"/>
              </a:rPr>
              <a:t>(atom(1,0.,0.,1.))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&gt;&gt;&gt; </a:t>
            </a:r>
            <a:r>
              <a:rPr lang="en-US" altLang="ko-KR" dirty="0" err="1">
                <a:ea typeface="굴림" panose="020B0600000101010101" pitchFamily="50" charset="-127"/>
              </a:rPr>
              <a:t>mol.addatom</a:t>
            </a:r>
            <a:r>
              <a:rPr lang="en-US" altLang="ko-KR" dirty="0">
                <a:ea typeface="굴림" panose="020B0600000101010101" pitchFamily="50" charset="-127"/>
              </a:rPr>
              <a:t>(atom(1,0.,1.,0.))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&gt;&gt;&gt; print </a:t>
            </a:r>
            <a:r>
              <a:rPr lang="en-US" altLang="ko-KR" dirty="0" err="1">
                <a:ea typeface="굴림" panose="020B0600000101010101" pitchFamily="50" charset="-127"/>
              </a:rPr>
              <a:t>mol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This is a molecule named Water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It has 3 atoms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8  0.000 0.000 0.000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1  0.000 0.000 1.000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1  0.000 1.000 0.000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Note that the print function calls the atoms print function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Code reuse: only have to type the code that prints an atom once; this means that if you change the atom specification, you only have one place to update.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72723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221</TotalTime>
  <Words>1135</Words>
  <Application>Microsoft Office PowerPoint</Application>
  <PresentationFormat>와이드스크린</PresentationFormat>
  <Paragraphs>196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Gill Sans</vt:lpstr>
      <vt:lpstr>Monaco</vt:lpstr>
      <vt:lpstr>MS PGothic</vt:lpstr>
      <vt:lpstr>굴림</vt:lpstr>
      <vt:lpstr>맑은 고딕</vt:lpstr>
      <vt:lpstr>Arial</vt:lpstr>
      <vt:lpstr>Gill Sans MT</vt:lpstr>
      <vt:lpstr>갤러리</vt:lpstr>
      <vt:lpstr>Python class II</vt:lpstr>
      <vt:lpstr>appendex</vt:lpstr>
      <vt:lpstr>What is an object?</vt:lpstr>
      <vt:lpstr>Namespaces</vt:lpstr>
      <vt:lpstr>Python classes</vt:lpstr>
      <vt:lpstr>Example: class</vt:lpstr>
      <vt:lpstr>Atom class</vt:lpstr>
      <vt:lpstr>Molecule class</vt:lpstr>
      <vt:lpstr>Using Molecule class</vt:lpstr>
      <vt:lpstr>inheritance</vt:lpstr>
      <vt:lpstr>Overloading</vt:lpstr>
      <vt:lpstr>Adding to parent function</vt:lpstr>
      <vt:lpstr>Encapsulated Atom</vt:lpstr>
      <vt:lpstr>Why Encapsulate?</vt:lpstr>
      <vt:lpstr>UNDerstandin regular expression</vt:lpstr>
      <vt:lpstr>PowerPoint 프레젠테이션</vt:lpstr>
      <vt:lpstr>Regular Expression Quick Guide</vt:lpstr>
      <vt:lpstr>The Regular Expression Module</vt:lpstr>
      <vt:lpstr>Using re.search() like find()</vt:lpstr>
      <vt:lpstr>Multi threading and multi processing</vt:lpstr>
      <vt:lpstr>Certain perspective of python</vt:lpstr>
      <vt:lpstr>Example 1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class II</dc:title>
  <dc:creator>DongHo Kim</dc:creator>
  <cp:lastModifiedBy>김동호</cp:lastModifiedBy>
  <cp:revision>11</cp:revision>
  <dcterms:created xsi:type="dcterms:W3CDTF">2018-03-22T07:48:02Z</dcterms:created>
  <dcterms:modified xsi:type="dcterms:W3CDTF">2018-03-29T09:28:20Z</dcterms:modified>
</cp:coreProperties>
</file>