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72" r:id="rId4"/>
    <p:sldId id="258" r:id="rId5"/>
    <p:sldId id="259" r:id="rId6"/>
    <p:sldId id="260" r:id="rId7"/>
    <p:sldId id="270" r:id="rId8"/>
    <p:sldId id="261" r:id="rId9"/>
    <p:sldId id="271" r:id="rId10"/>
    <p:sldId id="262" r:id="rId11"/>
    <p:sldId id="264" r:id="rId12"/>
    <p:sldId id="263" r:id="rId13"/>
    <p:sldId id="266" r:id="rId14"/>
    <p:sldId id="268" r:id="rId15"/>
    <p:sldId id="265" r:id="rId16"/>
    <p:sldId id="26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C2D11-9366-413D-A6F2-62190CCFC7A5}"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AF01F-658C-4830-87BA-599ABE948148}" type="slidenum">
              <a:rPr lang="en-US" smtClean="0"/>
              <a:t>‹#›</a:t>
            </a:fld>
            <a:endParaRPr lang="en-US"/>
          </a:p>
        </p:txBody>
      </p:sp>
    </p:spTree>
    <p:extLst>
      <p:ext uri="{BB962C8B-B14F-4D97-AF65-F5344CB8AC3E}">
        <p14:creationId xmlns:p14="http://schemas.microsoft.com/office/powerpoint/2010/main" val="330440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AF01F-658C-4830-87BA-599ABE948148}" type="slidenum">
              <a:rPr lang="en-US" smtClean="0"/>
              <a:t>8</a:t>
            </a:fld>
            <a:endParaRPr lang="en-US"/>
          </a:p>
        </p:txBody>
      </p:sp>
    </p:spTree>
    <p:extLst>
      <p:ext uri="{BB962C8B-B14F-4D97-AF65-F5344CB8AC3E}">
        <p14:creationId xmlns:p14="http://schemas.microsoft.com/office/powerpoint/2010/main" val="300990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AF01F-658C-4830-87BA-599ABE948148}" type="slidenum">
              <a:rPr lang="en-US" smtClean="0"/>
              <a:t>9</a:t>
            </a:fld>
            <a:endParaRPr lang="en-US"/>
          </a:p>
        </p:txBody>
      </p:sp>
    </p:spTree>
    <p:extLst>
      <p:ext uri="{BB962C8B-B14F-4D97-AF65-F5344CB8AC3E}">
        <p14:creationId xmlns:p14="http://schemas.microsoft.com/office/powerpoint/2010/main" val="92460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ESHAN2112/BOB_Hackathon_202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smtClean="0">
                <a:latin typeface="Segoe UI" panose="020B0502040204020203" pitchFamily="34" charset="0"/>
                <a:cs typeface="Segoe UI" panose="020B0502040204020203" pitchFamily="34" charset="0"/>
              </a:rPr>
              <a:t>Presentation Challenge 6</a:t>
            </a:r>
            <a:r>
              <a:rPr lang="en" sz="3200" b="1" dirty="0">
                <a:latin typeface="Segoe UI" panose="020B0502040204020203" pitchFamily="34" charset="0"/>
                <a:cs typeface="Segoe UI" panose="020B0502040204020203" pitchFamily="34" charset="0"/>
              </a:rPr>
              <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 xmlns:a16="http://schemas.microsoft.com/office/drawing/2014/main" id="{2A2A84C1-7E0B-8EEB-A3B6-1FF5B539E40D}"/>
              </a:ext>
            </a:extLst>
          </p:cNvPr>
          <p:cNvSpPr txBox="1"/>
          <p:nvPr/>
        </p:nvSpPr>
        <p:spPr>
          <a:xfrm>
            <a:off x="279165" y="5067524"/>
            <a:ext cx="638094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Segoe UI" panose="020B0502040204020203" pitchFamily="34" charset="0"/>
                <a:cs typeface="Segoe UI" panose="020B0502040204020203" pitchFamily="34" charset="0"/>
              </a:rPr>
              <a:t>Your Team Name </a:t>
            </a:r>
            <a:r>
              <a:rPr lang="en-US" sz="1200" b="1" dirty="0" smtClean="0">
                <a:latin typeface="Segoe UI" panose="020B0502040204020203" pitchFamily="34" charset="0"/>
                <a:cs typeface="Segoe UI" panose="020B0502040204020203" pitchFamily="34" charset="0"/>
              </a:rPr>
              <a:t>: </a:t>
            </a:r>
            <a:r>
              <a:rPr lang="en-US" sz="1200" b="1" dirty="0" err="1" smtClean="0">
                <a:latin typeface="Segoe UI" panose="020B0502040204020203" pitchFamily="34" charset="0"/>
                <a:cs typeface="Segoe UI" panose="020B0502040204020203" pitchFamily="34" charset="0"/>
              </a:rPr>
              <a:t>Codiologist</a:t>
            </a: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Your team bio </a:t>
            </a:r>
            <a:r>
              <a:rPr lang="en-US" sz="1200" b="1" dirty="0" smtClean="0">
                <a:latin typeface="Segoe UI" panose="020B0502040204020203" pitchFamily="34" charset="0"/>
                <a:cs typeface="Segoe UI" panose="020B0502040204020203" pitchFamily="34" charset="0"/>
              </a:rPr>
              <a:t>: </a:t>
            </a:r>
            <a:r>
              <a:rPr lang="en-US" sz="1200" b="1" dirty="0" err="1" smtClean="0">
                <a:latin typeface="Segoe UI" panose="020B0502040204020203" pitchFamily="34" charset="0"/>
                <a:cs typeface="Segoe UI" panose="020B0502040204020203" pitchFamily="34" charset="0"/>
              </a:rPr>
              <a:t>Keshan</a:t>
            </a:r>
            <a:r>
              <a:rPr lang="en-US" sz="1200" b="1" dirty="0" smtClean="0">
                <a:latin typeface="Segoe UI" panose="020B0502040204020203" pitchFamily="34" charset="0"/>
                <a:cs typeface="Segoe UI" panose="020B0502040204020203" pitchFamily="34" charset="0"/>
              </a:rPr>
              <a:t> (AI/ML Researcher); </a:t>
            </a:r>
            <a:r>
              <a:rPr lang="en-US" sz="1200" b="1" dirty="0" err="1" smtClean="0">
                <a:latin typeface="Segoe UI" panose="020B0502040204020203" pitchFamily="34" charset="0"/>
                <a:cs typeface="Segoe UI" panose="020B0502040204020203" pitchFamily="34" charset="0"/>
              </a:rPr>
              <a:t>Tushar</a:t>
            </a:r>
            <a:r>
              <a:rPr lang="en-US" sz="1200" b="1" dirty="0" smtClean="0">
                <a:latin typeface="Segoe UI" panose="020B0502040204020203" pitchFamily="34" charset="0"/>
                <a:cs typeface="Segoe UI" panose="020B0502040204020203" pitchFamily="34" charset="0"/>
              </a:rPr>
              <a:t> ( Solution Architect at Accenture)</a:t>
            </a:r>
            <a:endParaRPr lang="en-US" sz="1200" b="1" dirty="0">
              <a:latin typeface="Segoe UI" panose="020B0502040204020203" pitchFamily="34" charset="0"/>
              <a:cs typeface="Segoe UI" panose="020B0502040204020203" pitchFamily="34" charset="0"/>
            </a:endParaRP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Date </a:t>
            </a:r>
            <a:r>
              <a:rPr lang="en-US" sz="1200" b="1" dirty="0" smtClean="0">
                <a:latin typeface="Segoe UI" panose="020B0502040204020203" pitchFamily="34" charset="0"/>
                <a:cs typeface="Segoe UI" panose="020B0502040204020203" pitchFamily="34" charset="0"/>
              </a:rPr>
              <a:t>: 30/6/2024</a:t>
            </a:r>
            <a:endParaRPr lang="en-US" sz="1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3414300"/>
          </a:xfrm>
          <a:prstGeom prst="rect">
            <a:avLst/>
          </a:prstGeom>
          <a:noFill/>
          <a:ln>
            <a:noFill/>
          </a:ln>
        </p:spPr>
        <p:txBody>
          <a:bodyPr spcFirstLastPara="1" wrap="square" lIns="91425" tIns="91425" rIns="91425" bIns="91425" anchor="t" anchorCtr="0">
            <a:noAutofit/>
          </a:bodyPr>
          <a:lstStyle/>
          <a:p>
            <a:pPr lvl="0">
              <a:buClr>
                <a:srgbClr val="000000"/>
              </a:buClr>
              <a:buSzPts val="1400"/>
            </a:pPr>
            <a:r>
              <a:rPr lang="en-IN" sz="2000" b="1" dirty="0" err="1"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Github</a:t>
            </a:r>
            <a:r>
              <a:rPr lang="en-IN" sz="2000" b="1"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 Link:</a:t>
            </a:r>
            <a:r>
              <a:rPr lang="en-IN" sz="20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rPr>
              <a:t> </a:t>
            </a:r>
          </a:p>
          <a:p>
            <a:pPr lvl="0">
              <a:buClr>
                <a:srgbClr val="000000"/>
              </a:buClr>
              <a:buSzPts val="1400"/>
            </a:pPr>
            <a:endParaRPr lang="en-IN" sz="2000" dirty="0">
              <a:solidFill>
                <a:srgbClr val="222222"/>
              </a:solidFill>
              <a:highlight>
                <a:srgbClr val="FFFFFF"/>
              </a:highlight>
              <a:latin typeface="Segoe UI" panose="020B0502040204020203" pitchFamily="34" charset="0"/>
              <a:ea typeface="Lato"/>
              <a:cs typeface="Segoe UI" panose="020B0502040204020203" pitchFamily="34" charset="0"/>
              <a:sym typeface="Lato"/>
              <a:hlinkClick r:id="rId2"/>
            </a:endParaRPr>
          </a:p>
          <a:p>
            <a:pPr lvl="0">
              <a:buClr>
                <a:srgbClr val="000000"/>
              </a:buClr>
              <a:buSzPts val="1400"/>
            </a:pPr>
            <a:r>
              <a:rPr lang="en-IN" sz="20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hlinkClick r:id="rId2"/>
              </a:rPr>
              <a:t>https</a:t>
            </a:r>
            <a:r>
              <a:rPr lang="en-IN" sz="2000" dirty="0">
                <a:solidFill>
                  <a:srgbClr val="222222"/>
                </a:solidFill>
                <a:highlight>
                  <a:srgbClr val="FFFFFF"/>
                </a:highlight>
                <a:latin typeface="Segoe UI" panose="020B0502040204020203" pitchFamily="34" charset="0"/>
                <a:ea typeface="Lato"/>
                <a:cs typeface="Segoe UI" panose="020B0502040204020203" pitchFamily="34" charset="0"/>
                <a:sym typeface="Lato"/>
                <a:hlinkClick r:id="rId2"/>
              </a:rPr>
              <a:t>://</a:t>
            </a:r>
            <a:r>
              <a:rPr lang="en-IN" sz="20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hlinkClick r:id="rId2"/>
              </a:rPr>
              <a:t>github.com/KESHAN2112/BOB_Hackathon_2024</a:t>
            </a:r>
            <a:endParaRPr lang="en-IN" sz="2000" dirty="0" smtClean="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endParaRPr lang="en-IN" sz="20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lvl="0">
              <a:buClr>
                <a:srgbClr val="000000"/>
              </a:buClr>
              <a:buSzPts val="1400"/>
            </a:pP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1663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a:buClr>
                <a:srgbClr val="000000"/>
              </a:buClr>
              <a:buSzPts val="1400"/>
              <a:buFont typeface="Arial" panose="020B0604020202020204" pitchFamily="34" charset="0"/>
              <a:buChar char="•"/>
            </a:pPr>
            <a:r>
              <a:rPr lang="en-US" sz="1400" b="1" dirty="0">
                <a:latin typeface="Segoe UI" panose="020B0502040204020203" pitchFamily="34" charset="0"/>
                <a:cs typeface="Segoe UI" panose="020B0502040204020203" pitchFamily="34" charset="0"/>
              </a:rPr>
              <a:t>Personalized Marketing </a:t>
            </a:r>
            <a:r>
              <a:rPr lang="en-US" sz="1400" b="1" dirty="0" smtClean="0">
                <a:latin typeface="Segoe UI" panose="020B0502040204020203" pitchFamily="34" charset="0"/>
                <a:cs typeface="Segoe UI" panose="020B0502040204020203" pitchFamily="34" charset="0"/>
              </a:rPr>
              <a:t>Campaigns</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Customer </a:t>
            </a:r>
            <a:r>
              <a:rPr lang="en-US" sz="1400" b="1" dirty="0">
                <a:latin typeface="Segoe UI" panose="020B0502040204020203" pitchFamily="34" charset="0"/>
                <a:cs typeface="Segoe UI" panose="020B0502040204020203" pitchFamily="34" charset="0"/>
              </a:rPr>
              <a:t>Relationship Management (CRM</a:t>
            </a:r>
            <a:r>
              <a:rPr lang="en-US" sz="1400" b="1" dirty="0" smtClean="0">
                <a:latin typeface="Segoe UI" panose="020B0502040204020203" pitchFamily="34" charset="0"/>
                <a:cs typeface="Segoe UI" panose="020B0502040204020203" pitchFamily="34" charset="0"/>
              </a:rPr>
              <a:t>)</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Financial </a:t>
            </a:r>
            <a:r>
              <a:rPr lang="en-US" sz="1400" b="1" dirty="0">
                <a:latin typeface="Segoe UI" panose="020B0502040204020203" pitchFamily="34" charset="0"/>
                <a:cs typeface="Segoe UI" panose="020B0502040204020203" pitchFamily="34" charset="0"/>
              </a:rPr>
              <a:t>Advisory </a:t>
            </a:r>
            <a:r>
              <a:rPr lang="en-US" sz="1400" b="1" dirty="0" smtClean="0">
                <a:latin typeface="Segoe UI" panose="020B0502040204020203" pitchFamily="34" charset="0"/>
                <a:cs typeface="Segoe UI" panose="020B0502040204020203" pitchFamily="34" charset="0"/>
              </a:rPr>
              <a:t>Services</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Educational </a:t>
            </a:r>
            <a:r>
              <a:rPr lang="en-US" sz="1400" b="1" dirty="0">
                <a:latin typeface="Segoe UI" panose="020B0502040204020203" pitchFamily="34" charset="0"/>
                <a:cs typeface="Segoe UI" panose="020B0502040204020203" pitchFamily="34" charset="0"/>
              </a:rPr>
              <a:t>Content </a:t>
            </a:r>
            <a:r>
              <a:rPr lang="en-US" sz="1400" b="1" dirty="0" smtClean="0">
                <a:latin typeface="Segoe UI" panose="020B0502040204020203" pitchFamily="34" charset="0"/>
                <a:cs typeface="Segoe UI" panose="020B0502040204020203" pitchFamily="34" charset="0"/>
              </a:rPr>
              <a:t>Delivery</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Product Recommendations</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Customer Support</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Targeted Promotions</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Retention Strategies</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User </a:t>
            </a:r>
            <a:r>
              <a:rPr lang="en-US" sz="1400" b="1" dirty="0">
                <a:latin typeface="Segoe UI" panose="020B0502040204020203" pitchFamily="34" charset="0"/>
                <a:cs typeface="Segoe UI" panose="020B0502040204020203" pitchFamily="34" charset="0"/>
              </a:rPr>
              <a:t>Experience </a:t>
            </a:r>
            <a:r>
              <a:rPr lang="en-US" sz="1400" b="1" dirty="0" smtClean="0">
                <a:latin typeface="Segoe UI" panose="020B0502040204020203" pitchFamily="34" charset="0"/>
                <a:cs typeface="Segoe UI" panose="020B0502040204020203" pitchFamily="34" charset="0"/>
              </a:rPr>
              <a:t>Enhancement</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Data-Driven Insights</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Regulatory Compliance</a:t>
            </a:r>
          </a:p>
          <a:p>
            <a:pPr marL="285750" lvl="0" indent="-285750">
              <a:buClr>
                <a:srgbClr val="000000"/>
              </a:buClr>
              <a:buSzPts val="1400"/>
              <a:buFont typeface="Arial" panose="020B0604020202020204" pitchFamily="34" charset="0"/>
              <a:buChar char="•"/>
            </a:pPr>
            <a:endParaRPr lang="en-US" sz="1400" b="1"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Brand Differentiation</a:t>
            </a:r>
            <a:endParaRPr lang="en-US" sz="1600" b="1"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727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Advanced AI </a:t>
            </a:r>
            <a:r>
              <a:rPr lang="en-US" sz="2000" b="1" dirty="0" smtClean="0">
                <a:latin typeface="Segoe UI" panose="020B0502040204020203" pitchFamily="34" charset="0"/>
                <a:cs typeface="Segoe UI" panose="020B0502040204020203" pitchFamily="34" charset="0"/>
              </a:rPr>
              <a:t>Capabilities</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Integration with Azure </a:t>
            </a:r>
            <a:r>
              <a:rPr lang="en-US" sz="2000" b="1" dirty="0" smtClean="0">
                <a:latin typeface="Segoe UI" panose="020B0502040204020203" pitchFamily="34" charset="0"/>
                <a:cs typeface="Segoe UI" panose="020B0502040204020203" pitchFamily="34" charset="0"/>
              </a:rPr>
              <a:t>Ecosystem</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Real-Time </a:t>
            </a:r>
            <a:r>
              <a:rPr lang="en-US" sz="2000" b="1" dirty="0" smtClean="0">
                <a:latin typeface="Segoe UI" panose="020B0502040204020203" pitchFamily="34" charset="0"/>
                <a:cs typeface="Segoe UI" panose="020B0502040204020203" pitchFamily="34" charset="0"/>
              </a:rPr>
              <a:t>Personalization</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Comprehensive Data </a:t>
            </a:r>
            <a:r>
              <a:rPr lang="en-US" sz="2000" b="1" dirty="0" smtClean="0">
                <a:latin typeface="Segoe UI" panose="020B0502040204020203" pitchFamily="34" charset="0"/>
                <a:cs typeface="Segoe UI" panose="020B0502040204020203" pitchFamily="34" charset="0"/>
              </a:rPr>
              <a:t>Utilization</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Scalability and </a:t>
            </a:r>
            <a:r>
              <a:rPr lang="en-US" sz="2000" b="1" dirty="0" smtClean="0">
                <a:latin typeface="Segoe UI" panose="020B0502040204020203" pitchFamily="34" charset="0"/>
                <a:cs typeface="Segoe UI" panose="020B0502040204020203" pitchFamily="34" charset="0"/>
              </a:rPr>
              <a:t>Flexibility</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Enhanced Customer </a:t>
            </a:r>
            <a:r>
              <a:rPr lang="en-US" sz="2000" b="1" dirty="0" smtClean="0">
                <a:latin typeface="Segoe UI" panose="020B0502040204020203" pitchFamily="34" charset="0"/>
                <a:cs typeface="Segoe UI" panose="020B0502040204020203" pitchFamily="34" charset="0"/>
              </a:rPr>
              <a:t>Experience</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Operational </a:t>
            </a:r>
            <a:r>
              <a:rPr lang="en-US" sz="2000" b="1" dirty="0" smtClean="0">
                <a:latin typeface="Segoe UI" panose="020B0502040204020203" pitchFamily="34" charset="0"/>
                <a:cs typeface="Segoe UI" panose="020B0502040204020203" pitchFamily="34" charset="0"/>
              </a:rPr>
              <a:t>Efficiency</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Innovation and Competitive Edge</a:t>
            </a:r>
            <a:endParaRPr lang="en-IN"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00575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Personalized </a:t>
            </a:r>
            <a:r>
              <a:rPr lang="en-US" sz="2000" b="1" dirty="0" smtClean="0">
                <a:latin typeface="Segoe UI" panose="020B0502040204020203" pitchFamily="34" charset="0"/>
                <a:cs typeface="Segoe UI" panose="020B0502040204020203" pitchFamily="34" charset="0"/>
              </a:rPr>
              <a:t>Interactions</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Enhanced Relevance and </a:t>
            </a:r>
            <a:r>
              <a:rPr lang="en-US" sz="2000" b="1" dirty="0" smtClean="0">
                <a:latin typeface="Segoe UI" panose="020B0502040204020203" pitchFamily="34" charset="0"/>
                <a:cs typeface="Segoe UI" panose="020B0502040204020203" pitchFamily="34" charset="0"/>
              </a:rPr>
              <a:t>Timeliness</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Improved Financial </a:t>
            </a:r>
            <a:r>
              <a:rPr lang="en-US" sz="2000" b="1" dirty="0" smtClean="0">
                <a:latin typeface="Segoe UI" panose="020B0502040204020203" pitchFamily="34" charset="0"/>
                <a:cs typeface="Segoe UI" panose="020B0502040204020203" pitchFamily="34" charset="0"/>
              </a:rPr>
              <a:t>Literacy</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Increased </a:t>
            </a:r>
            <a:r>
              <a:rPr lang="en-US" sz="2000" b="1" dirty="0" smtClean="0">
                <a:latin typeface="Segoe UI" panose="020B0502040204020203" pitchFamily="34" charset="0"/>
                <a:cs typeface="Segoe UI" panose="020B0502040204020203" pitchFamily="34" charset="0"/>
              </a:rPr>
              <a:t>Convenience</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Enhanced </a:t>
            </a:r>
            <a:r>
              <a:rPr lang="en-US" sz="2000" b="1" dirty="0" smtClean="0">
                <a:latin typeface="Segoe UI" panose="020B0502040204020203" pitchFamily="34" charset="0"/>
                <a:cs typeface="Segoe UI" panose="020B0502040204020203" pitchFamily="34" charset="0"/>
              </a:rPr>
              <a:t>Engagement</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Building Trust and </a:t>
            </a:r>
            <a:r>
              <a:rPr lang="en-US" sz="2000" b="1" dirty="0" smtClean="0">
                <a:latin typeface="Segoe UI" panose="020B0502040204020203" pitchFamily="34" charset="0"/>
                <a:cs typeface="Segoe UI" panose="020B0502040204020203" pitchFamily="34" charset="0"/>
              </a:rPr>
              <a:t>Loyalty</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Effortless Financial </a:t>
            </a:r>
            <a:r>
              <a:rPr lang="en-US" sz="2000" b="1" dirty="0" smtClean="0">
                <a:latin typeface="Segoe UI" panose="020B0502040204020203" pitchFamily="34" charset="0"/>
                <a:cs typeface="Segoe UI" panose="020B0502040204020203" pitchFamily="34" charset="0"/>
              </a:rPr>
              <a:t>Management</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Continuous Improvement</a:t>
            </a:r>
            <a:endParaRPr lang="en-IN"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91032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Cloud </a:t>
            </a:r>
            <a:r>
              <a:rPr lang="en-US" sz="2000" b="1" dirty="0" smtClean="0">
                <a:latin typeface="Segoe UI" panose="020B0502040204020203" pitchFamily="34" charset="0"/>
                <a:cs typeface="Segoe UI" panose="020B0502040204020203" pitchFamily="34" charset="0"/>
              </a:rPr>
              <a:t>Infrastructure</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Distributed </a:t>
            </a:r>
            <a:r>
              <a:rPr lang="en-US" sz="2000" b="1" dirty="0" smtClean="0">
                <a:latin typeface="Segoe UI" panose="020B0502040204020203" pitchFamily="34" charset="0"/>
                <a:cs typeface="Segoe UI" panose="020B0502040204020203" pitchFamily="34" charset="0"/>
              </a:rPr>
              <a:t>Architecture</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Data </a:t>
            </a:r>
            <a:r>
              <a:rPr lang="en-US" sz="2000" b="1" dirty="0" smtClean="0">
                <a:latin typeface="Segoe UI" panose="020B0502040204020203" pitchFamily="34" charset="0"/>
                <a:cs typeface="Segoe UI" panose="020B0502040204020203" pitchFamily="34" charset="0"/>
              </a:rPr>
              <a:t>Management</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AI and Machine </a:t>
            </a:r>
            <a:r>
              <a:rPr lang="en-US" sz="2000" b="1" dirty="0" smtClean="0">
                <a:latin typeface="Segoe UI" panose="020B0502040204020203" pitchFamily="34" charset="0"/>
                <a:cs typeface="Segoe UI" panose="020B0502040204020203" pitchFamily="34" charset="0"/>
              </a:rPr>
              <a:t>Learning</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API </a:t>
            </a:r>
            <a:r>
              <a:rPr lang="en-US" sz="2000" b="1" dirty="0" smtClean="0">
                <a:latin typeface="Segoe UI" panose="020B0502040204020203" pitchFamily="34" charset="0"/>
                <a:cs typeface="Segoe UI" panose="020B0502040204020203" pitchFamily="34" charset="0"/>
              </a:rPr>
              <a:t>Management</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Performance </a:t>
            </a:r>
            <a:r>
              <a:rPr lang="en-US" sz="2000" b="1" dirty="0" smtClean="0">
                <a:latin typeface="Segoe UI" panose="020B0502040204020203" pitchFamily="34" charset="0"/>
                <a:cs typeface="Segoe UI" panose="020B0502040204020203" pitchFamily="34" charset="0"/>
              </a:rPr>
              <a:t>Optimization</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Monitoring and </a:t>
            </a:r>
            <a:r>
              <a:rPr lang="en-US" sz="2000" b="1" dirty="0" smtClean="0">
                <a:latin typeface="Segoe UI" panose="020B0502040204020203" pitchFamily="34" charset="0"/>
                <a:cs typeface="Segoe UI" panose="020B0502040204020203" pitchFamily="34" charset="0"/>
              </a:rPr>
              <a:t>Analytics</a:t>
            </a:r>
          </a:p>
          <a:p>
            <a:pPr marL="285750" lvl="0" indent="-285750">
              <a:buClr>
                <a:srgbClr val="000000"/>
              </a:buClr>
              <a:buSzPts val="1400"/>
              <a:buFont typeface="Arial" panose="020B0604020202020204" pitchFamily="34" charset="0"/>
              <a:buChar char="•"/>
            </a:pPr>
            <a:endParaRPr lang="en-US"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2000" b="1" dirty="0">
                <a:latin typeface="Segoe UI" panose="020B0502040204020203" pitchFamily="34" charset="0"/>
                <a:cs typeface="Segoe UI" panose="020B0502040204020203" pitchFamily="34" charset="0"/>
              </a:rPr>
              <a:t>Security and Compliance</a:t>
            </a:r>
            <a:endParaRPr lang="en-IN" sz="2000" b="1"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172518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r>
              <a:rPr lang="en-US" sz="1400" b="1" dirty="0">
                <a:latin typeface="Segoe UI" panose="020B0502040204020203" pitchFamily="34" charset="0"/>
                <a:cs typeface="Segoe UI" panose="020B0502040204020203" pitchFamily="34" charset="0"/>
              </a:rPr>
              <a:t>Implementation:</a:t>
            </a:r>
            <a:endParaRPr lang="en-US" sz="1400" dirty="0">
              <a:latin typeface="Segoe UI" panose="020B0502040204020203" pitchFamily="34" charset="0"/>
              <a:cs typeface="Segoe UI" panose="020B0502040204020203" pitchFamily="34" charset="0"/>
            </a:endParaRPr>
          </a:p>
          <a:p>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Azure </a:t>
            </a:r>
            <a:r>
              <a:rPr lang="en-US" sz="1400" b="1" dirty="0">
                <a:latin typeface="Segoe UI" panose="020B0502040204020203" pitchFamily="34" charset="0"/>
                <a:cs typeface="Segoe UI" panose="020B0502040204020203" pitchFamily="34" charset="0"/>
              </a:rPr>
              <a:t>Services Integration:</a:t>
            </a:r>
            <a:r>
              <a:rPr lang="en-US" sz="1400" dirty="0">
                <a:latin typeface="Segoe UI" panose="020B0502040204020203" pitchFamily="34" charset="0"/>
                <a:cs typeface="Segoe UI" panose="020B0502040204020203" pitchFamily="34" charset="0"/>
              </a:rPr>
              <a:t> Utilize Azure services such as Azure Machine Learning, Azure Data Lake, and Azure Analytics for seamless integration of AI models and data processing.</a:t>
            </a:r>
          </a:p>
          <a:p>
            <a:pPr marL="285750" indent="-285750">
              <a:buFont typeface="Arial" panose="020B0604020202020204" pitchFamily="34" charset="0"/>
              <a:buChar char="•"/>
            </a:pPr>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Development </a:t>
            </a:r>
            <a:r>
              <a:rPr lang="en-US" sz="1400" b="1" dirty="0">
                <a:latin typeface="Segoe UI" panose="020B0502040204020203" pitchFamily="34" charset="0"/>
                <a:cs typeface="Segoe UI" panose="020B0502040204020203" pitchFamily="34" charset="0"/>
              </a:rPr>
              <a:t>Tools:</a:t>
            </a:r>
            <a:r>
              <a:rPr lang="en-US" sz="1400" dirty="0">
                <a:latin typeface="Segoe UI" panose="020B0502040204020203" pitchFamily="34" charset="0"/>
                <a:cs typeface="Segoe UI" panose="020B0502040204020203" pitchFamily="34" charset="0"/>
              </a:rPr>
              <a:t> Azure provides robust development tools and APIs, streamlining the implementation process for AI-driven content generation.</a:t>
            </a:r>
          </a:p>
          <a:p>
            <a:pPr marL="285750" indent="-285750">
              <a:buFont typeface="Arial" panose="020B0604020202020204" pitchFamily="34" charset="0"/>
              <a:buChar char="•"/>
            </a:pPr>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Scalable </a:t>
            </a:r>
            <a:r>
              <a:rPr lang="en-US" sz="1400" b="1" dirty="0">
                <a:latin typeface="Segoe UI" panose="020B0502040204020203" pitchFamily="34" charset="0"/>
                <a:cs typeface="Segoe UI" panose="020B0502040204020203" pitchFamily="34" charset="0"/>
              </a:rPr>
              <a:t>Infrastructure:</a:t>
            </a:r>
            <a:r>
              <a:rPr lang="en-US" sz="1400" dirty="0">
                <a:latin typeface="Segoe UI" panose="020B0502040204020203" pitchFamily="34" charset="0"/>
                <a:cs typeface="Segoe UI" panose="020B0502040204020203" pitchFamily="34" charset="0"/>
              </a:rPr>
              <a:t> Leverage Azure's scalable cloud infrastructure to handle varying workloads and data volumes without manual intervention.</a:t>
            </a:r>
          </a:p>
          <a:p>
            <a:pPr marL="285750" indent="-285750">
              <a:buFont typeface="Arial" panose="020B0604020202020204" pitchFamily="34" charset="0"/>
              <a:buChar char="•"/>
            </a:pPr>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Security </a:t>
            </a:r>
            <a:r>
              <a:rPr lang="en-US" sz="1400" b="1" dirty="0">
                <a:latin typeface="Segoe UI" panose="020B0502040204020203" pitchFamily="34" charset="0"/>
                <a:cs typeface="Segoe UI" panose="020B0502040204020203" pitchFamily="34" charset="0"/>
              </a:rPr>
              <a:t>and Compliance:</a:t>
            </a:r>
            <a:r>
              <a:rPr lang="en-US" sz="1400" dirty="0">
                <a:latin typeface="Segoe UI" panose="020B0502040204020203" pitchFamily="34" charset="0"/>
                <a:cs typeface="Segoe UI" panose="020B0502040204020203" pitchFamily="34" charset="0"/>
              </a:rPr>
              <a:t> Azure offers built-in security features and compliance certifications, ensuring data privacy and regulatory adherence from the outset.</a:t>
            </a:r>
          </a:p>
          <a:p>
            <a:endParaRPr lang="en-US" sz="1200" b="1" dirty="0" smtClean="0">
              <a:latin typeface="Segoe UI" panose="020B0502040204020203" pitchFamily="34" charset="0"/>
              <a:cs typeface="Segoe UI" panose="020B0502040204020203" pitchFamily="34" charset="0"/>
            </a:endParaRPr>
          </a:p>
          <a:p>
            <a:r>
              <a:rPr lang="en-US" sz="1400" b="1" dirty="0" smtClean="0">
                <a:latin typeface="Segoe UI" panose="020B0502040204020203" pitchFamily="34" charset="0"/>
                <a:cs typeface="Segoe UI" panose="020B0502040204020203" pitchFamily="34" charset="0"/>
              </a:rPr>
              <a:t>Maintenance</a:t>
            </a:r>
            <a:r>
              <a:rPr lang="en-US" sz="1400" b="1" dirty="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a:p>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Automated </a:t>
            </a:r>
            <a:r>
              <a:rPr lang="en-US" sz="1400" b="1" dirty="0">
                <a:latin typeface="Segoe UI" panose="020B0502040204020203" pitchFamily="34" charset="0"/>
                <a:cs typeface="Segoe UI" panose="020B0502040204020203" pitchFamily="34" charset="0"/>
              </a:rPr>
              <a:t>Monitoring:</a:t>
            </a:r>
            <a:r>
              <a:rPr lang="en-US" sz="1400" dirty="0">
                <a:latin typeface="Segoe UI" panose="020B0502040204020203" pitchFamily="34" charset="0"/>
                <a:cs typeface="Segoe UI" panose="020B0502040204020203" pitchFamily="34" charset="0"/>
              </a:rPr>
              <a:t> Utilize Azure Monitor and Application Insights for automated monitoring of AI model performance, system health, and user interactions.</a:t>
            </a:r>
          </a:p>
          <a:p>
            <a:pPr marL="285750" indent="-285750">
              <a:buFont typeface="Arial" panose="020B0604020202020204" pitchFamily="34" charset="0"/>
              <a:buChar char="•"/>
            </a:pPr>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Continuous </a:t>
            </a:r>
            <a:r>
              <a:rPr lang="en-US" sz="1400" b="1" dirty="0">
                <a:latin typeface="Segoe UI" panose="020B0502040204020203" pitchFamily="34" charset="0"/>
                <a:cs typeface="Segoe UI" panose="020B0502040204020203" pitchFamily="34" charset="0"/>
              </a:rPr>
              <a:t>Improvement:</a:t>
            </a:r>
            <a:r>
              <a:rPr lang="en-US" sz="1400" dirty="0">
                <a:latin typeface="Segoe UI" panose="020B0502040204020203" pitchFamily="34" charset="0"/>
                <a:cs typeface="Segoe UI" panose="020B0502040204020203" pitchFamily="34" charset="0"/>
              </a:rPr>
              <a:t> Implement Azure Machine Learning for automated model retraining and optimization based on real-time data insights and user feedback.</a:t>
            </a:r>
          </a:p>
          <a:p>
            <a:pPr marL="285750" indent="-285750">
              <a:buFont typeface="Arial" panose="020B0604020202020204" pitchFamily="34" charset="0"/>
              <a:buChar char="•"/>
            </a:pPr>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Managed </a:t>
            </a:r>
            <a:r>
              <a:rPr lang="en-US" sz="1400" b="1" dirty="0">
                <a:latin typeface="Segoe UI" panose="020B0502040204020203" pitchFamily="34" charset="0"/>
                <a:cs typeface="Segoe UI" panose="020B0502040204020203" pitchFamily="34" charset="0"/>
              </a:rPr>
              <a:t>Services:</a:t>
            </a:r>
            <a:r>
              <a:rPr lang="en-US" sz="1400" dirty="0">
                <a:latin typeface="Segoe UI" panose="020B0502040204020203" pitchFamily="34" charset="0"/>
                <a:cs typeface="Segoe UI" panose="020B0502040204020203" pitchFamily="34" charset="0"/>
              </a:rPr>
              <a:t> Azure's managed services reduce the overhead of routine maintenance tasks, allowing focus on strategic improvements rather than day-to-day operations.</a:t>
            </a:r>
          </a:p>
          <a:p>
            <a:pPr marL="285750" indent="-285750">
              <a:buFont typeface="Arial" panose="020B0604020202020204" pitchFamily="34" charset="0"/>
              <a:buChar char="•"/>
            </a:pPr>
            <a:endParaRPr lang="en-US" sz="12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Support </a:t>
            </a:r>
            <a:r>
              <a:rPr lang="en-US" sz="1400" b="1" dirty="0">
                <a:latin typeface="Segoe UI" panose="020B0502040204020203" pitchFamily="34" charset="0"/>
                <a:cs typeface="Segoe UI" panose="020B0502040204020203" pitchFamily="34" charset="0"/>
              </a:rPr>
              <a:t>and Documentation:</a:t>
            </a:r>
            <a:r>
              <a:rPr lang="en-US" sz="1400" dirty="0">
                <a:latin typeface="Segoe UI" panose="020B0502040204020203" pitchFamily="34" charset="0"/>
                <a:cs typeface="Segoe UI" panose="020B0502040204020203" pitchFamily="34" charset="0"/>
              </a:rPr>
              <a:t> Access Azure's extensive support resources and documentation to address any operational issues and stay updated on best practices.</a:t>
            </a:r>
          </a:p>
        </p:txBody>
      </p:sp>
    </p:spTree>
    <p:extLst>
      <p:ext uri="{BB962C8B-B14F-4D97-AF65-F5344CB8AC3E}">
        <p14:creationId xmlns:p14="http://schemas.microsoft.com/office/powerpoint/2010/main" val="104347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Azure Security </a:t>
            </a:r>
            <a:r>
              <a:rPr lang="en-US" b="1" dirty="0" smtClean="0">
                <a:latin typeface="Segoe UI" panose="020B0502040204020203" pitchFamily="34" charset="0"/>
                <a:cs typeface="Segoe UI" panose="020B0502040204020203" pitchFamily="34" charset="0"/>
              </a:rPr>
              <a:t>Center</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Identity and Access Management (IAM</a:t>
            </a:r>
            <a:r>
              <a:rPr lang="en-US" b="1" dirty="0" smtClean="0">
                <a:latin typeface="Segoe UI" panose="020B0502040204020203" pitchFamily="34" charset="0"/>
                <a:cs typeface="Segoe UI" panose="020B0502040204020203" pitchFamily="34" charset="0"/>
              </a:rPr>
              <a:t>)</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Data </a:t>
            </a:r>
            <a:r>
              <a:rPr lang="en-US" b="1" dirty="0" smtClean="0">
                <a:latin typeface="Segoe UI" panose="020B0502040204020203" pitchFamily="34" charset="0"/>
                <a:cs typeface="Segoe UI" panose="020B0502040204020203" pitchFamily="34" charset="0"/>
              </a:rPr>
              <a:t>Encryption</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Network </a:t>
            </a:r>
            <a:r>
              <a:rPr lang="en-US" b="1" dirty="0" smtClean="0">
                <a:latin typeface="Segoe UI" panose="020B0502040204020203" pitchFamily="34" charset="0"/>
                <a:cs typeface="Segoe UI" panose="020B0502040204020203" pitchFamily="34" charset="0"/>
              </a:rPr>
              <a:t>Security</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Data </a:t>
            </a:r>
            <a:r>
              <a:rPr lang="en-US" b="1" dirty="0" smtClean="0">
                <a:latin typeface="Segoe UI" panose="020B0502040204020203" pitchFamily="34" charset="0"/>
                <a:cs typeface="Segoe UI" panose="020B0502040204020203" pitchFamily="34" charset="0"/>
              </a:rPr>
              <a:t>Compliance</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Threat Detection and </a:t>
            </a:r>
            <a:r>
              <a:rPr lang="en-US" b="1" dirty="0" smtClean="0">
                <a:latin typeface="Segoe UI" panose="020B0502040204020203" pitchFamily="34" charset="0"/>
                <a:cs typeface="Segoe UI" panose="020B0502040204020203" pitchFamily="34" charset="0"/>
              </a:rPr>
              <a:t>Monitoring</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Patch </a:t>
            </a:r>
            <a:r>
              <a:rPr lang="en-US" b="1" dirty="0" smtClean="0">
                <a:latin typeface="Segoe UI" panose="020B0502040204020203" pitchFamily="34" charset="0"/>
                <a:cs typeface="Segoe UI" panose="020B0502040204020203" pitchFamily="34" charset="0"/>
              </a:rPr>
              <a:t>Management</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Backup and Disaster </a:t>
            </a:r>
            <a:r>
              <a:rPr lang="en-US" b="1" dirty="0" smtClean="0">
                <a:latin typeface="Segoe UI" panose="020B0502040204020203" pitchFamily="34" charset="0"/>
                <a:cs typeface="Segoe UI" panose="020B0502040204020203" pitchFamily="34" charset="0"/>
              </a:rPr>
              <a:t>Recovery</a:t>
            </a:r>
          </a:p>
          <a:p>
            <a:pPr marL="285750" lvl="0" indent="-285750">
              <a:buClr>
                <a:srgbClr val="000000"/>
              </a:buClr>
              <a:buSzPts val="1400"/>
              <a:buFont typeface="Arial" panose="020B0604020202020204" pitchFamily="34" charset="0"/>
              <a:buChar char="•"/>
            </a:pPr>
            <a:endParaRPr lang="en-US" b="1" u="none" strike="noStrike" cap="none" dirty="0">
              <a:solidFill>
                <a:srgbClr val="000000"/>
              </a:solidFill>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b="1" dirty="0">
                <a:latin typeface="Segoe UI" panose="020B0502040204020203" pitchFamily="34" charset="0"/>
                <a:cs typeface="Segoe UI" panose="020B0502040204020203" pitchFamily="34" charset="0"/>
              </a:rPr>
              <a:t>Security Best Practices</a:t>
            </a:r>
            <a:endParaRPr lang="en-IN" b="1"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03912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 xmlns:a16="http://schemas.microsoft.com/office/drawing/2014/main" id="{C0A98992-7D9F-A384-1D8D-1A105D95D0FF}"/>
              </a:ext>
            </a:extLst>
          </p:cNvPr>
          <p:cNvSpPr txBox="1">
            <a:spLocks/>
          </p:cNvSpPr>
          <p:nvPr/>
        </p:nvSpPr>
        <p:spPr>
          <a:xfrm>
            <a:off x="410051" y="378225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r>
              <a:rPr lang="en-IN" sz="1500" b="1" dirty="0" err="1" smtClean="0">
                <a:solidFill>
                  <a:schemeClr val="bg1"/>
                </a:solidFill>
                <a:latin typeface="Segoe UI" panose="020B0502040204020203" pitchFamily="34" charset="0"/>
                <a:cs typeface="Segoe UI" panose="020B0502040204020203" pitchFamily="34" charset="0"/>
              </a:rPr>
              <a:t>Keshan</a:t>
            </a:r>
            <a:r>
              <a:rPr lang="en-IN" sz="1500" b="1" dirty="0" smtClean="0">
                <a:solidFill>
                  <a:schemeClr val="bg1"/>
                </a:solidFill>
                <a:latin typeface="Segoe UI" panose="020B0502040204020203" pitchFamily="34" charset="0"/>
                <a:cs typeface="Segoe UI" panose="020B0502040204020203" pitchFamily="34" charset="0"/>
              </a:rPr>
              <a:t> Srivastava</a:t>
            </a:r>
          </a:p>
          <a:p>
            <a:pPr marL="0" indent="0">
              <a:lnSpc>
                <a:spcPct val="150000"/>
              </a:lnSpc>
              <a:spcBef>
                <a:spcPts val="0"/>
              </a:spcBef>
              <a:spcAft>
                <a:spcPts val="1600"/>
              </a:spcAft>
              <a:buSzPts val="1800"/>
              <a:buFont typeface="Arial" panose="020B0604020202020204" pitchFamily="34" charset="0"/>
              <a:buNone/>
            </a:pPr>
            <a:r>
              <a:rPr lang="en-IN" sz="1500" b="1" dirty="0" err="1" smtClean="0">
                <a:solidFill>
                  <a:schemeClr val="bg1"/>
                </a:solidFill>
                <a:latin typeface="Segoe UI" panose="020B0502040204020203" pitchFamily="34" charset="0"/>
                <a:cs typeface="Segoe UI" panose="020B0502040204020203" pitchFamily="34" charset="0"/>
              </a:rPr>
              <a:t>Tushar</a:t>
            </a:r>
            <a:r>
              <a:rPr lang="en-IN" sz="1500" b="1" dirty="0" smtClean="0">
                <a:solidFill>
                  <a:schemeClr val="bg1"/>
                </a:solidFill>
                <a:latin typeface="Segoe UI" panose="020B0502040204020203" pitchFamily="34" charset="0"/>
                <a:cs typeface="Segoe UI" panose="020B0502040204020203" pitchFamily="34" charset="0"/>
              </a:rPr>
              <a:t> Gupta</a:t>
            </a: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a:t>
            </a:r>
            <a:r>
              <a:rPr lang="en" sz="2800" b="1" dirty="0" smtClean="0">
                <a:solidFill>
                  <a:schemeClr val="tx1"/>
                </a:solidFill>
                <a:latin typeface="Segoe UI" panose="020B0502040204020203" pitchFamily="34" charset="0"/>
                <a:cs typeface="Segoe UI" panose="020B0502040204020203" pitchFamily="34" charset="0"/>
              </a:rPr>
              <a:t>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b="1" dirty="0">
                <a:latin typeface="Segoe UI" panose="020B0502040204020203" pitchFamily="34" charset="0"/>
                <a:cs typeface="Segoe UI" panose="020B0502040204020203" pitchFamily="34" charset="0"/>
              </a:rPr>
              <a:t>Enhancing Customer Experience</a:t>
            </a:r>
            <a:r>
              <a:rPr lang="en-US" sz="1400" dirty="0">
                <a:latin typeface="Segoe UI" panose="020B0502040204020203" pitchFamily="34" charset="0"/>
                <a:cs typeface="Segoe UI" panose="020B0502040204020203" pitchFamily="34" charset="0"/>
              </a:rPr>
              <a:t>:</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Personalization </a:t>
            </a:r>
            <a:r>
              <a:rPr lang="en-US" sz="1400" dirty="0">
                <a:latin typeface="Segoe UI" panose="020B0502040204020203" pitchFamily="34" charset="0"/>
                <a:cs typeface="Segoe UI" panose="020B0502040204020203" pitchFamily="34" charset="0"/>
              </a:rPr>
              <a:t>is key to meeting modern customer expectations. By creating tailored marketing content, financial reports, and educational materials, we can significantly improve customer engagement and satisfaction, leading to stronger relationships and loyalty.</a:t>
            </a:r>
          </a:p>
          <a:p>
            <a:endParaRPr lang="en-US" sz="14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Leveraging </a:t>
            </a:r>
            <a:r>
              <a:rPr lang="en-US" sz="1400" b="1" dirty="0">
                <a:latin typeface="Segoe UI" panose="020B0502040204020203" pitchFamily="34" charset="0"/>
                <a:cs typeface="Segoe UI" panose="020B0502040204020203" pitchFamily="34" charset="0"/>
              </a:rPr>
              <a:t>Advanced Technology</a:t>
            </a:r>
            <a:r>
              <a:rPr lang="en-US" sz="1400" dirty="0">
                <a:latin typeface="Segoe UI" panose="020B0502040204020203" pitchFamily="34" charset="0"/>
                <a:cs typeface="Segoe UI" panose="020B0502040204020203" pitchFamily="34" charset="0"/>
              </a:rPr>
              <a:t>:</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The </a:t>
            </a:r>
            <a:r>
              <a:rPr lang="en-US" sz="1400" dirty="0">
                <a:latin typeface="Segoe UI" panose="020B0502040204020203" pitchFamily="34" charset="0"/>
                <a:cs typeface="Segoe UI" panose="020B0502040204020203" pitchFamily="34" charset="0"/>
              </a:rPr>
              <a:t>rapid advancements in generative AI present a unique opportunity to revolutionize our approach to customer communication. By adopting AI-driven personalization, we can efficiently create content that resonates with each customer on an individual level.</a:t>
            </a:r>
          </a:p>
          <a:p>
            <a:endParaRPr lang="en-US" sz="14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Staying </a:t>
            </a:r>
            <a:r>
              <a:rPr lang="en-US" sz="1400" b="1" dirty="0">
                <a:latin typeface="Segoe UI" panose="020B0502040204020203" pitchFamily="34" charset="0"/>
                <a:cs typeface="Segoe UI" panose="020B0502040204020203" pitchFamily="34" charset="0"/>
              </a:rPr>
              <a:t>Competitive</a:t>
            </a:r>
            <a:r>
              <a:rPr lang="en-US" sz="1400" dirty="0">
                <a:latin typeface="Segoe UI" panose="020B0502040204020203" pitchFamily="34" charset="0"/>
                <a:cs typeface="Segoe UI" panose="020B0502040204020203" pitchFamily="34" charset="0"/>
              </a:rPr>
              <a:t>:</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In </a:t>
            </a:r>
            <a:r>
              <a:rPr lang="en-US" sz="1400" dirty="0">
                <a:latin typeface="Segoe UI" panose="020B0502040204020203" pitchFamily="34" charset="0"/>
                <a:cs typeface="Segoe UI" panose="020B0502040204020203" pitchFamily="34" charset="0"/>
              </a:rPr>
              <a:t>an industry where personalization is becoming the norm, solving this problem ensures that we remain competitive. Offering personalized content differentiates us from competitors and positions us as a forward-thinking, customer-centric institution.</a:t>
            </a:r>
          </a:p>
          <a:p>
            <a:endParaRPr lang="en-US" sz="14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Operational </a:t>
            </a:r>
            <a:r>
              <a:rPr lang="en-US" sz="1400" b="1" dirty="0">
                <a:latin typeface="Segoe UI" panose="020B0502040204020203" pitchFamily="34" charset="0"/>
                <a:cs typeface="Segoe UI" panose="020B0502040204020203" pitchFamily="34" charset="0"/>
              </a:rPr>
              <a:t>Efficiency</a:t>
            </a:r>
            <a:r>
              <a:rPr lang="en-US" sz="1400" dirty="0">
                <a:latin typeface="Segoe UI" panose="020B0502040204020203" pitchFamily="34" charset="0"/>
                <a:cs typeface="Segoe UI" panose="020B0502040204020203" pitchFamily="34" charset="0"/>
              </a:rPr>
              <a:t>:</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Automating </a:t>
            </a:r>
            <a:r>
              <a:rPr lang="en-US" sz="1400" dirty="0">
                <a:latin typeface="Segoe UI" panose="020B0502040204020203" pitchFamily="34" charset="0"/>
                <a:cs typeface="Segoe UI" panose="020B0502040204020203" pitchFamily="34" charset="0"/>
              </a:rPr>
              <a:t>the content creation process reduces the workload on our marketing teams and allows us to scale our personalization efforts without a proportional increase in resources. This leads to significant cost savings and operational efficiencies.</a:t>
            </a:r>
          </a:p>
          <a:p>
            <a:endParaRPr lang="en-US" sz="14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b="1" dirty="0" smtClean="0">
                <a:latin typeface="Segoe UI" panose="020B0502040204020203" pitchFamily="34" charset="0"/>
                <a:cs typeface="Segoe UI" panose="020B0502040204020203" pitchFamily="34" charset="0"/>
              </a:rPr>
              <a:t>Improving </a:t>
            </a:r>
            <a:r>
              <a:rPr lang="en-US" sz="1400" b="1" dirty="0">
                <a:latin typeface="Segoe UI" panose="020B0502040204020203" pitchFamily="34" charset="0"/>
                <a:cs typeface="Segoe UI" panose="020B0502040204020203" pitchFamily="34" charset="0"/>
              </a:rPr>
              <a:t>Financial Literacy</a:t>
            </a:r>
            <a:r>
              <a:rPr lang="en-US" sz="1400" dirty="0">
                <a:latin typeface="Segoe UI" panose="020B0502040204020203" pitchFamily="34" charset="0"/>
                <a:cs typeface="Segoe UI" panose="020B0502040204020203" pitchFamily="34" charset="0"/>
              </a:rPr>
              <a:t>:</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Providing </a:t>
            </a:r>
            <a:r>
              <a:rPr lang="en-US" sz="1400" dirty="0">
                <a:latin typeface="Segoe UI" panose="020B0502040204020203" pitchFamily="34" charset="0"/>
                <a:cs typeface="Segoe UI" panose="020B0502040204020203" pitchFamily="34" charset="0"/>
              </a:rPr>
              <a:t>personalized educational content empowers our customers to make informed financial decisions. This not only benefits our customers but also strengthens our reputation as a trusted financial advisor</a:t>
            </a:r>
            <a:r>
              <a:rPr lang="en-US"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a:t>
            </a:r>
            <a:r>
              <a:rPr lang="en" sz="2800" b="1" dirty="0" smtClean="0">
                <a:solidFill>
                  <a:schemeClr val="tx1"/>
                </a:solidFill>
                <a:latin typeface="Segoe UI" panose="020B0502040204020203" pitchFamily="34" charset="0"/>
                <a:cs typeface="Segoe UI" panose="020B0502040204020203" pitchFamily="34" charset="0"/>
              </a:rPr>
              <a:t>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b="1" dirty="0">
                <a:latin typeface="Segoe UI" panose="020B0502040204020203" pitchFamily="34" charset="0"/>
                <a:cs typeface="Segoe UI" panose="020B0502040204020203" pitchFamily="34" charset="0"/>
              </a:rPr>
              <a:t>Driving Revenue Growth</a:t>
            </a:r>
            <a:r>
              <a:rPr lang="en-US" sz="1600" dirty="0">
                <a:latin typeface="Segoe UI" panose="020B0502040204020203" pitchFamily="34" charset="0"/>
                <a:cs typeface="Segoe UI" panose="020B0502040204020203" pitchFamily="34" charset="0"/>
              </a:rPr>
              <a:t>:</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Tailored </a:t>
            </a:r>
            <a:r>
              <a:rPr lang="en-US" sz="1600" dirty="0">
                <a:latin typeface="Segoe UI" panose="020B0502040204020203" pitchFamily="34" charset="0"/>
                <a:cs typeface="Segoe UI" panose="020B0502040204020203" pitchFamily="34" charset="0"/>
              </a:rPr>
              <a:t>marketing materials have higher conversion rates, leading to increased sales of our financial products and services. Personalized content can drive revenue growth and enhance our overall business performance.</a:t>
            </a:r>
          </a:p>
          <a:p>
            <a:endParaRPr lang="en-US" sz="16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b="1" dirty="0" smtClean="0">
                <a:latin typeface="Segoe UI" panose="020B0502040204020203" pitchFamily="34" charset="0"/>
                <a:cs typeface="Segoe UI" panose="020B0502040204020203" pitchFamily="34" charset="0"/>
              </a:rPr>
              <a:t>Data-Driven </a:t>
            </a:r>
            <a:r>
              <a:rPr lang="en-US" sz="1600" b="1" dirty="0">
                <a:latin typeface="Segoe UI" panose="020B0502040204020203" pitchFamily="34" charset="0"/>
                <a:cs typeface="Segoe UI" panose="020B0502040204020203" pitchFamily="34" charset="0"/>
              </a:rPr>
              <a:t>Insights</a:t>
            </a:r>
            <a:r>
              <a:rPr lang="en-US" sz="1600" dirty="0">
                <a:latin typeface="Segoe UI" panose="020B0502040204020203" pitchFamily="34" charset="0"/>
                <a:cs typeface="Segoe UI" panose="020B0502040204020203" pitchFamily="34" charset="0"/>
              </a:rPr>
              <a:t>:</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Utilizing </a:t>
            </a:r>
            <a:r>
              <a:rPr lang="en-US" sz="1600" dirty="0">
                <a:latin typeface="Segoe UI" panose="020B0502040204020203" pitchFamily="34" charset="0"/>
                <a:cs typeface="Segoe UI" panose="020B0502040204020203" pitchFamily="34" charset="0"/>
              </a:rPr>
              <a:t>customer data to generate personalized content ensures that we make the most of the information we collect. This data-driven approach enables us to better understand our customers and tailor our offerings to meet their specific needs.</a:t>
            </a:r>
          </a:p>
          <a:p>
            <a:endParaRPr lang="en-US" sz="16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b="1" dirty="0" smtClean="0">
                <a:latin typeface="Segoe UI" panose="020B0502040204020203" pitchFamily="34" charset="0"/>
                <a:cs typeface="Segoe UI" panose="020B0502040204020203" pitchFamily="34" charset="0"/>
              </a:rPr>
              <a:t>Building </a:t>
            </a:r>
            <a:r>
              <a:rPr lang="en-US" sz="1600" b="1" dirty="0">
                <a:latin typeface="Segoe UI" panose="020B0502040204020203" pitchFamily="34" charset="0"/>
                <a:cs typeface="Segoe UI" panose="020B0502040204020203" pitchFamily="34" charset="0"/>
              </a:rPr>
              <a:t>Brand Loyalty</a:t>
            </a:r>
            <a:r>
              <a:rPr lang="en-US" sz="1600" dirty="0">
                <a:latin typeface="Segoe UI" panose="020B0502040204020203" pitchFamily="34" charset="0"/>
                <a:cs typeface="Segoe UI" panose="020B0502040204020203" pitchFamily="34" charset="0"/>
              </a:rPr>
              <a:t>:</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Personalized </a:t>
            </a:r>
            <a:r>
              <a:rPr lang="en-US" sz="1600" dirty="0">
                <a:latin typeface="Segoe UI" panose="020B0502040204020203" pitchFamily="34" charset="0"/>
                <a:cs typeface="Segoe UI" panose="020B0502040204020203" pitchFamily="34" charset="0"/>
              </a:rPr>
              <a:t>communication fosters a sense of being valued and understood. By meeting individual customer needs, we can enhance brand loyalty and encourage positive word-of-mouth referrals.</a:t>
            </a:r>
          </a:p>
          <a:p>
            <a:endParaRPr lang="en-US" sz="1600" b="1"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b="1" dirty="0" smtClean="0">
                <a:latin typeface="Segoe UI" panose="020B0502040204020203" pitchFamily="34" charset="0"/>
                <a:cs typeface="Segoe UI" panose="020B0502040204020203" pitchFamily="34" charset="0"/>
              </a:rPr>
              <a:t>Strategic </a:t>
            </a:r>
            <a:r>
              <a:rPr lang="en-US" sz="1600" b="1" dirty="0">
                <a:latin typeface="Segoe UI" panose="020B0502040204020203" pitchFamily="34" charset="0"/>
                <a:cs typeface="Segoe UI" panose="020B0502040204020203" pitchFamily="34" charset="0"/>
              </a:rPr>
              <a:t>Alignment</a:t>
            </a:r>
            <a:r>
              <a:rPr lang="en-US" sz="1600" dirty="0">
                <a:latin typeface="Segoe UI" panose="020B0502040204020203" pitchFamily="34" charset="0"/>
                <a:cs typeface="Segoe UI" panose="020B0502040204020203" pitchFamily="34" charset="0"/>
              </a:rPr>
              <a:t>:</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Solving </a:t>
            </a:r>
            <a:r>
              <a:rPr lang="en-US" sz="1600" dirty="0">
                <a:latin typeface="Segoe UI" panose="020B0502040204020203" pitchFamily="34" charset="0"/>
                <a:cs typeface="Segoe UI" panose="020B0502040204020203" pitchFamily="34" charset="0"/>
              </a:rPr>
              <a:t>this problem aligns with our strategic goals of innovation, customer satisfaction, and growth. It demonstrates our commitment to leveraging technology to deliver exceptional customer experiences and ensures our long-term success in a competitive market.</a:t>
            </a:r>
          </a:p>
        </p:txBody>
      </p:sp>
    </p:spTree>
    <p:extLst>
      <p:ext uri="{BB962C8B-B14F-4D97-AF65-F5344CB8AC3E}">
        <p14:creationId xmlns:p14="http://schemas.microsoft.com/office/powerpoint/2010/main" val="335675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Current market alternatives/competitive products:</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1600" dirty="0">
                <a:latin typeface="Segoe UI" panose="020B0502040204020203" pitchFamily="34" charset="0"/>
                <a:cs typeface="Segoe UI" panose="020B0502040204020203" pitchFamily="34" charset="0"/>
              </a:rPr>
              <a:t>Salesforce Marketing </a:t>
            </a:r>
            <a:r>
              <a:rPr lang="en-US" sz="1600" dirty="0" smtClean="0">
                <a:latin typeface="Segoe UI" panose="020B0502040204020203" pitchFamily="34" charset="0"/>
                <a:cs typeface="Segoe UI" panose="020B0502040204020203" pitchFamily="34" charset="0"/>
              </a:rPr>
              <a:t>Cloud</a:t>
            </a:r>
          </a:p>
          <a:p>
            <a:pPr marL="285750" lvl="0" indent="-285750">
              <a:buClr>
                <a:srgbClr val="000000"/>
              </a:buClr>
              <a:buSzPts val="1400"/>
              <a:buFont typeface="Arial" panose="020B0604020202020204" pitchFamily="34" charset="0"/>
              <a:buChar char="•"/>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1600" dirty="0">
                <a:latin typeface="Segoe UI" panose="020B0502040204020203" pitchFamily="34" charset="0"/>
                <a:cs typeface="Segoe UI" panose="020B0502040204020203" pitchFamily="34" charset="0"/>
              </a:rPr>
              <a:t>Adobe Experience </a:t>
            </a:r>
            <a:r>
              <a:rPr lang="en-US" sz="1600" dirty="0" smtClean="0">
                <a:latin typeface="Segoe UI" panose="020B0502040204020203" pitchFamily="34" charset="0"/>
                <a:cs typeface="Segoe UI" panose="020B0502040204020203" pitchFamily="34" charset="0"/>
              </a:rPr>
              <a:t>Cloud</a:t>
            </a:r>
          </a:p>
          <a:p>
            <a:pPr marL="285750" lvl="0" indent="-285750">
              <a:buClr>
                <a:srgbClr val="000000"/>
              </a:buClr>
              <a:buSzPts val="1400"/>
              <a:buFont typeface="Arial" panose="020B0604020202020204" pitchFamily="34" charset="0"/>
              <a:buChar char="•"/>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1600" dirty="0" err="1" smtClean="0">
                <a:latin typeface="Segoe UI" panose="020B0502040204020203" pitchFamily="34" charset="0"/>
                <a:cs typeface="Segoe UI" panose="020B0502040204020203" pitchFamily="34" charset="0"/>
              </a:rPr>
              <a:t>HubSpot</a:t>
            </a:r>
            <a:endParaRPr lang="en-US" sz="1600" dirty="0" smtClean="0">
              <a:latin typeface="Segoe UI" panose="020B0502040204020203" pitchFamily="34" charset="0"/>
              <a:cs typeface="Segoe UI" panose="020B0502040204020203" pitchFamily="34" charset="0"/>
            </a:endParaRPr>
          </a:p>
          <a:p>
            <a:pPr marL="285750" lvl="0" indent="-285750">
              <a:buClr>
                <a:srgbClr val="000000"/>
              </a:buClr>
              <a:buSzPts val="1400"/>
              <a:buFont typeface="Arial" panose="020B0604020202020204" pitchFamily="34" charset="0"/>
              <a:buChar char="•"/>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1600" dirty="0">
                <a:latin typeface="Segoe UI" panose="020B0502040204020203" pitchFamily="34" charset="0"/>
                <a:cs typeface="Segoe UI" panose="020B0502040204020203" pitchFamily="34" charset="0"/>
              </a:rPr>
              <a:t>Oracle Marketing </a:t>
            </a:r>
            <a:r>
              <a:rPr lang="en-US" sz="1600" dirty="0" smtClean="0">
                <a:latin typeface="Segoe UI" panose="020B0502040204020203" pitchFamily="34" charset="0"/>
                <a:cs typeface="Segoe UI" panose="020B0502040204020203" pitchFamily="34" charset="0"/>
              </a:rPr>
              <a:t>Cloud</a:t>
            </a:r>
          </a:p>
          <a:p>
            <a:pPr marL="285750" lvl="0" indent="-285750">
              <a:buClr>
                <a:srgbClr val="000000"/>
              </a:buClr>
              <a:buSzPts val="1400"/>
              <a:buFont typeface="Arial" panose="020B0604020202020204" pitchFamily="34" charset="0"/>
              <a:buChar char="•"/>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US" sz="1600" dirty="0">
                <a:latin typeface="Segoe UI" panose="020B0502040204020203" pitchFamily="34" charset="0"/>
                <a:cs typeface="Segoe UI" panose="020B0502040204020203" pitchFamily="34" charset="0"/>
              </a:rPr>
              <a:t>IBM Watson </a:t>
            </a:r>
            <a:r>
              <a:rPr lang="en-US" sz="1600" dirty="0" smtClean="0">
                <a:latin typeface="Segoe UI" panose="020B0502040204020203" pitchFamily="34" charset="0"/>
                <a:cs typeface="Segoe UI" panose="020B0502040204020203" pitchFamily="34" charset="0"/>
              </a:rPr>
              <a:t>Marketing</a:t>
            </a:r>
          </a:p>
          <a:p>
            <a:pPr marL="285750" lvl="0" indent="-285750">
              <a:buClr>
                <a:srgbClr val="000000"/>
              </a:buClr>
              <a:buSzPts val="1400"/>
              <a:buFont typeface="Arial" panose="020B0604020202020204" pitchFamily="34" charset="0"/>
              <a:buChar char="•"/>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lvl="0" algn="just">
              <a:buClr>
                <a:srgbClr val="000000"/>
              </a:buClr>
              <a:buSzPts val="1400"/>
            </a:pPr>
            <a:r>
              <a:rPr lang="en-US" sz="2000" b="1" dirty="0">
                <a:latin typeface="Segoe UI" panose="020B0502040204020203" pitchFamily="34" charset="0"/>
                <a:cs typeface="Segoe UI" panose="020B0502040204020203" pitchFamily="34" charset="0"/>
              </a:rPr>
              <a:t>While these products offer various personalization features, they do not fully cater to individualized user needs. Our solution leverages Generative AI to provide deeply personalized recommendations, overcoming these limitations and delivering a truly customized experience.</a:t>
            </a:r>
            <a:endParaRPr lang="en-US" sz="1600" b="1" dirty="0" smtClean="0">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tools or resources which are likely to be used by you for the prototype, if your idea gets </a:t>
            </a:r>
            <a:r>
              <a:rPr lang="en-IN" sz="1600" u="none" strike="noStrike" cap="none" dirty="0" smtClean="0">
                <a:solidFill>
                  <a:schemeClr val="tx1"/>
                </a:solidFill>
                <a:highlight>
                  <a:srgbClr val="FFFFFF"/>
                </a:highlight>
                <a:latin typeface="Segoe UI" panose="020B0502040204020203" pitchFamily="34" charset="0"/>
                <a:ea typeface="Lato"/>
                <a:cs typeface="Segoe UI" panose="020B0502040204020203" pitchFamily="34" charset="0"/>
                <a:sym typeface="Lato"/>
              </a:rPr>
              <a:t>selected</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lvl="0" indent="-342900" eaLnBrk="0" fontAlgn="base" hangingPunct="0">
              <a:spcBef>
                <a:spcPct val="0"/>
              </a:spcBef>
              <a:spcAft>
                <a:spcPct val="0"/>
              </a:spcAft>
              <a:buFont typeface="+mj-lt"/>
              <a:buAutoNum type="arabicPeriod"/>
            </a:pPr>
            <a:r>
              <a:rPr lang="en-US" altLang="en-US" sz="1600" dirty="0">
                <a:latin typeface="Segoe UI" panose="020B0502040204020203" pitchFamily="34" charset="0"/>
                <a:cs typeface="Segoe UI" panose="020B0502040204020203" pitchFamily="34" charset="0"/>
              </a:rPr>
              <a:t>Azure AD B2C (Azure Active Directory B2C</a:t>
            </a:r>
            <a:r>
              <a:rPr lang="en-US" altLang="en-US" sz="1600" dirty="0" smtClean="0">
                <a:latin typeface="Segoe UI" panose="020B0502040204020203" pitchFamily="34" charset="0"/>
                <a:cs typeface="Segoe UI" panose="020B0502040204020203" pitchFamily="34" charset="0"/>
              </a:rPr>
              <a:t>)</a:t>
            </a:r>
            <a:endParaRPr lang="en-US" altLang="en-US" sz="1600" dirty="0">
              <a:latin typeface="Segoe UI" panose="020B0502040204020203" pitchFamily="34" charset="0"/>
              <a:cs typeface="Segoe UI" panose="020B0502040204020203" pitchFamily="34" charset="0"/>
            </a:endParaRPr>
          </a:p>
          <a:p>
            <a:pPr marL="342900" lvl="0" indent="-342900" eaLnBrk="0" fontAlgn="base" hangingPunct="0">
              <a:spcBef>
                <a:spcPct val="0"/>
              </a:spcBef>
              <a:spcAft>
                <a:spcPct val="0"/>
              </a:spcAft>
              <a:buFont typeface="+mj-lt"/>
              <a:buAutoNum type="arabicPeriod"/>
            </a:pPr>
            <a:r>
              <a:rPr lang="en-US" altLang="en-US" sz="1600" dirty="0">
                <a:latin typeface="Segoe UI" panose="020B0502040204020203" pitchFamily="34" charset="0"/>
                <a:cs typeface="Segoe UI" panose="020B0502040204020203" pitchFamily="34" charset="0"/>
              </a:rPr>
              <a:t>Azure API Management</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Front Door</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App Service</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Functions</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Open AI</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Cognitive Services</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SQL Database / Cosmos DB</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Azure </a:t>
            </a:r>
            <a:r>
              <a:rPr lang="en-US" altLang="en-US" sz="1600" dirty="0">
                <a:latin typeface="Segoe UI" panose="020B0502040204020203" pitchFamily="34" charset="0"/>
                <a:cs typeface="Segoe UI" panose="020B0502040204020203" pitchFamily="34" charset="0"/>
              </a:rPr>
              <a:t>Monitor</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Managed </a:t>
            </a:r>
            <a:r>
              <a:rPr lang="en-US" altLang="en-US" sz="1600" dirty="0">
                <a:latin typeface="Segoe UI" panose="020B0502040204020203" pitchFamily="34" charset="0"/>
                <a:cs typeface="Segoe UI" panose="020B0502040204020203" pitchFamily="34" charset="0"/>
              </a:rPr>
              <a:t>Identity</a:t>
            </a:r>
          </a:p>
          <a:p>
            <a:pPr marL="342900" lvl="0" indent="-342900" eaLnBrk="0" fontAlgn="base" hangingPunct="0">
              <a:spcBef>
                <a:spcPct val="0"/>
              </a:spcBef>
              <a:spcAft>
                <a:spcPct val="0"/>
              </a:spcAft>
              <a:buFont typeface="+mj-lt"/>
              <a:buAutoNum type="arabicPeriod"/>
            </a:pPr>
            <a:r>
              <a:rPr lang="en-US" altLang="en-US" sz="1600" dirty="0" smtClean="0">
                <a:latin typeface="Segoe UI" panose="020B0502040204020203" pitchFamily="34" charset="0"/>
                <a:cs typeface="Segoe UI" panose="020B0502040204020203" pitchFamily="34" charset="0"/>
              </a:rPr>
              <a:t>Key </a:t>
            </a:r>
            <a:r>
              <a:rPr lang="en-US" altLang="en-US" sz="1600" dirty="0" smtClean="0">
                <a:latin typeface="Segoe UI" panose="020B0502040204020203" pitchFamily="34" charset="0"/>
                <a:cs typeface="Segoe UI" panose="020B0502040204020203" pitchFamily="34" charset="0"/>
              </a:rPr>
              <a:t>Vault</a:t>
            </a:r>
            <a:endParaRPr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7121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3" y="805550"/>
            <a:ext cx="10486031" cy="5568287"/>
          </a:xfrm>
          <a:prstGeom prst="rect">
            <a:avLst/>
          </a:prstGeom>
        </p:spPr>
      </p:pic>
    </p:spTree>
    <p:extLst>
      <p:ext uri="{BB962C8B-B14F-4D97-AF65-F5344CB8AC3E}">
        <p14:creationId xmlns:p14="http://schemas.microsoft.com/office/powerpoint/2010/main" val="343837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557178"/>
          </a:xfrm>
          <a:prstGeom prst="rect">
            <a:avLst/>
          </a:prstGeom>
          <a:noFill/>
          <a:ln>
            <a:noFill/>
          </a:ln>
        </p:spPr>
        <p:txBody>
          <a:bodyPr spcFirstLastPara="1" wrap="square" lIns="91425" tIns="91425" rIns="91425" bIns="91425" anchor="t" anchorCtr="0">
            <a:noAutofit/>
          </a:bodyPr>
          <a:lstStyle/>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User Authentication:</a:t>
            </a:r>
            <a:r>
              <a:rPr lang="en-IN" dirty="0" smtClean="0">
                <a:highlight>
                  <a:srgbClr val="FFFFFF"/>
                </a:highlight>
                <a:latin typeface="Segoe UI" panose="020B0502040204020203" pitchFamily="34" charset="0"/>
                <a:ea typeface="Lato"/>
                <a:cs typeface="Segoe UI" panose="020B0502040204020203" pitchFamily="34" charset="0"/>
                <a:sym typeface="Lato"/>
              </a:rPr>
              <a:t> Customers authenticate via Azure AD B2C.</a:t>
            </a:r>
          </a:p>
          <a:p>
            <a:pPr marL="285750" lvl="0" indent="-285750">
              <a:buClr>
                <a:srgbClr val="000000"/>
              </a:buClr>
              <a:buSzPts val="1400"/>
              <a:buFont typeface="Arial" panose="020B0604020202020204" pitchFamily="34" charset="0"/>
              <a:buChar char="•"/>
            </a:pPr>
            <a:endParaRPr lang="en-IN" b="1" dirty="0" smtClean="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Data Ingestion:</a:t>
            </a:r>
            <a:r>
              <a:rPr lang="en-IN" dirty="0" smtClean="0">
                <a:highlight>
                  <a:srgbClr val="FFFFFF"/>
                </a:highlight>
                <a:latin typeface="Segoe UI" panose="020B0502040204020203" pitchFamily="34" charset="0"/>
                <a:ea typeface="Lato"/>
                <a:cs typeface="Segoe UI" panose="020B0502040204020203" pitchFamily="34" charset="0"/>
                <a:sym typeface="Lato"/>
              </a:rPr>
              <a:t> Customer data is ingested and processed using Azure Data Factory and stored in Azure SQL Database or Cosmos DB.</a:t>
            </a:r>
          </a:p>
          <a:p>
            <a:pPr marL="285750" lvl="0" indent="-285750">
              <a:buClr>
                <a:srgbClr val="000000"/>
              </a:buClr>
              <a:buSzPts val="1400"/>
              <a:buFont typeface="Arial" panose="020B0604020202020204" pitchFamily="34" charset="0"/>
              <a:buChar char="•"/>
            </a:pPr>
            <a:endParaRPr lang="en-IN" b="1" dirty="0" smtClean="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Data Processing:</a:t>
            </a:r>
            <a:r>
              <a:rPr lang="en-IN" dirty="0" smtClean="0">
                <a:highlight>
                  <a:srgbClr val="FFFFFF"/>
                </a:highlight>
                <a:latin typeface="Segoe UI" panose="020B0502040204020203" pitchFamily="34" charset="0"/>
                <a:ea typeface="Lato"/>
                <a:cs typeface="Segoe UI" panose="020B0502040204020203" pitchFamily="34" charset="0"/>
                <a:sym typeface="Lato"/>
              </a:rPr>
              <a:t> Azure </a:t>
            </a:r>
            <a:r>
              <a:rPr lang="en-IN" dirty="0" err="1" smtClean="0">
                <a:highlight>
                  <a:srgbClr val="FFFFFF"/>
                </a:highlight>
                <a:latin typeface="Segoe UI" panose="020B0502040204020203" pitchFamily="34" charset="0"/>
                <a:ea typeface="Lato"/>
                <a:cs typeface="Segoe UI" panose="020B0502040204020203" pitchFamily="34" charset="0"/>
                <a:sym typeface="Lato"/>
              </a:rPr>
              <a:t>Databricks</a:t>
            </a:r>
            <a:r>
              <a:rPr lang="en-IN" dirty="0" smtClean="0">
                <a:highlight>
                  <a:srgbClr val="FFFFFF"/>
                </a:highlight>
                <a:latin typeface="Segoe UI" panose="020B0502040204020203" pitchFamily="34" charset="0"/>
                <a:ea typeface="Lato"/>
                <a:cs typeface="Segoe UI" panose="020B0502040204020203" pitchFamily="34" charset="0"/>
                <a:sym typeface="Lato"/>
              </a:rPr>
              <a:t> processes the data, performing analytics and preparing it for model training.</a:t>
            </a:r>
          </a:p>
          <a:p>
            <a:pPr marL="285750" lvl="0" indent="-285750">
              <a:buClr>
                <a:srgbClr val="000000"/>
              </a:buClr>
              <a:buSzPts val="1400"/>
              <a:buFont typeface="Arial" panose="020B0604020202020204" pitchFamily="34" charset="0"/>
              <a:buChar char="•"/>
            </a:pPr>
            <a:endParaRPr lang="en-IN" b="1" dirty="0" smtClean="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Model Training:</a:t>
            </a:r>
            <a:r>
              <a:rPr lang="en-IN" dirty="0" smtClean="0">
                <a:highlight>
                  <a:srgbClr val="FFFFFF"/>
                </a:highlight>
                <a:latin typeface="Segoe UI" panose="020B0502040204020203" pitchFamily="34" charset="0"/>
                <a:ea typeface="Lato"/>
                <a:cs typeface="Segoe UI" panose="020B0502040204020203" pitchFamily="34" charset="0"/>
                <a:sym typeface="Lato"/>
              </a:rPr>
              <a:t> Generative AI models are trained and fine-tuned using Azure </a:t>
            </a:r>
            <a:r>
              <a:rPr lang="en-IN" dirty="0" err="1" smtClean="0">
                <a:highlight>
                  <a:srgbClr val="FFFFFF"/>
                </a:highlight>
                <a:latin typeface="Segoe UI" panose="020B0502040204020203" pitchFamily="34" charset="0"/>
                <a:ea typeface="Lato"/>
                <a:cs typeface="Segoe UI" panose="020B0502040204020203" pitchFamily="34" charset="0"/>
                <a:sym typeface="Lato"/>
              </a:rPr>
              <a:t>Databricks</a:t>
            </a:r>
            <a:r>
              <a:rPr lang="en-IN" dirty="0" smtClean="0">
                <a:highlight>
                  <a:srgbClr val="FFFFFF"/>
                </a:highlight>
                <a:latin typeface="Segoe UI" panose="020B0502040204020203" pitchFamily="34" charset="0"/>
                <a:ea typeface="Lato"/>
                <a:cs typeface="Segoe UI" panose="020B0502040204020203" pitchFamily="34" charset="0"/>
                <a:sym typeface="Lato"/>
              </a:rPr>
              <a:t> and Azure Cognitive Services.</a:t>
            </a:r>
          </a:p>
          <a:p>
            <a:pPr marL="285750" lvl="0" indent="-285750">
              <a:buClr>
                <a:srgbClr val="000000"/>
              </a:buClr>
              <a:buSzPts val="1400"/>
              <a:buFont typeface="Arial" panose="020B0604020202020204" pitchFamily="34" charset="0"/>
              <a:buChar char="•"/>
            </a:pPr>
            <a:endParaRPr lang="en-IN" b="1" dirty="0" smtClean="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Content Generation:</a:t>
            </a:r>
            <a:r>
              <a:rPr lang="en-IN" dirty="0" smtClean="0">
                <a:highlight>
                  <a:srgbClr val="FFFFFF"/>
                </a:highlight>
                <a:latin typeface="Segoe UI" panose="020B0502040204020203" pitchFamily="34" charset="0"/>
                <a:ea typeface="Lato"/>
                <a:cs typeface="Segoe UI" panose="020B0502040204020203" pitchFamily="34" charset="0"/>
                <a:sym typeface="Lato"/>
              </a:rPr>
              <a:t> Personalized content is generated using the trained AI models and delivered through Azure Functions and Logic Apps.</a:t>
            </a:r>
          </a:p>
          <a:p>
            <a:pPr marL="285750" lvl="0" indent="-285750">
              <a:buClr>
                <a:srgbClr val="000000"/>
              </a:buClr>
              <a:buSzPts val="1400"/>
              <a:buFont typeface="Arial" panose="020B0604020202020204" pitchFamily="34" charset="0"/>
              <a:buChar char="•"/>
            </a:pPr>
            <a:endParaRPr lang="en-IN" b="1" dirty="0" smtClean="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Content Delivery:</a:t>
            </a:r>
            <a:r>
              <a:rPr lang="en-IN" dirty="0" smtClean="0">
                <a:highlight>
                  <a:srgbClr val="FFFFFF"/>
                </a:highlight>
                <a:latin typeface="Segoe UI" panose="020B0502040204020203" pitchFamily="34" charset="0"/>
                <a:ea typeface="Lato"/>
                <a:cs typeface="Segoe UI" panose="020B0502040204020203" pitchFamily="34" charset="0"/>
                <a:sym typeface="Lato"/>
              </a:rPr>
              <a:t> The personalized content is served to customers via the frontend web app hosted on Azure App Service.</a:t>
            </a:r>
          </a:p>
          <a:p>
            <a:pPr marL="285750" lvl="0" indent="-285750">
              <a:buClr>
                <a:srgbClr val="000000"/>
              </a:buClr>
              <a:buSzPts val="1400"/>
              <a:buFont typeface="Arial" panose="020B0604020202020204" pitchFamily="34" charset="0"/>
              <a:buChar char="•"/>
            </a:pPr>
            <a:endParaRPr lang="en-IN" b="1" dirty="0" smtClean="0">
              <a:highlight>
                <a:srgbClr val="FFFFFF"/>
              </a:highlight>
              <a:latin typeface="Segoe UI" panose="020B0502040204020203" pitchFamily="34" charset="0"/>
              <a:ea typeface="Lato"/>
              <a:cs typeface="Segoe UI" panose="020B0502040204020203" pitchFamily="34" charset="0"/>
              <a:sym typeface="Lato"/>
            </a:endParaRPr>
          </a:p>
          <a:p>
            <a:pPr marL="285750" lvl="0" indent="-285750">
              <a:buClr>
                <a:srgbClr val="000000"/>
              </a:buClr>
              <a:buSzPts val="1400"/>
              <a:buFont typeface="Arial" panose="020B0604020202020204" pitchFamily="34" charset="0"/>
              <a:buChar char="•"/>
            </a:pPr>
            <a:r>
              <a:rPr lang="en-IN" b="1" dirty="0" smtClean="0">
                <a:highlight>
                  <a:srgbClr val="FFFFFF"/>
                </a:highlight>
                <a:latin typeface="Segoe UI" panose="020B0502040204020203" pitchFamily="34" charset="0"/>
                <a:ea typeface="Lato"/>
                <a:cs typeface="Segoe UI" panose="020B0502040204020203" pitchFamily="34" charset="0"/>
                <a:sym typeface="Lato"/>
              </a:rPr>
              <a:t>Monitoring and Security:</a:t>
            </a:r>
            <a:r>
              <a:rPr lang="en-IN" dirty="0" smtClean="0">
                <a:highlight>
                  <a:srgbClr val="FFFFFF"/>
                </a:highlight>
                <a:latin typeface="Segoe UI" panose="020B0502040204020203" pitchFamily="34" charset="0"/>
                <a:ea typeface="Lato"/>
                <a:cs typeface="Segoe UI" panose="020B0502040204020203" pitchFamily="34" charset="0"/>
                <a:sym typeface="Lato"/>
              </a:rPr>
              <a:t> The entire system is monitored and secured using Azure Monitor and other security services.</a:t>
            </a:r>
            <a:endParaRPr lang="en-IN"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9576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Segoe UI" panose="020B0502040204020203" pitchFamily="34" charset="0"/>
                <a:cs typeface="Segoe UI" panose="020B0502040204020203" pitchFamily="34" charset="0"/>
              </a:rPr>
              <a:t>Scalability and </a:t>
            </a:r>
            <a:r>
              <a:rPr lang="en-US" altLang="en-US" sz="1400" b="1" dirty="0" smtClean="0">
                <a:latin typeface="Segoe UI" panose="020B0502040204020203" pitchFamily="34" charset="0"/>
                <a:cs typeface="Segoe UI" panose="020B0502040204020203" pitchFamily="34" charset="0"/>
              </a:rPr>
              <a:t>Flexibility</a:t>
            </a:r>
            <a:r>
              <a:rPr lang="en-US" altLang="en-US" sz="1400" dirty="0" smtClean="0">
                <a:latin typeface="Segoe UI" panose="020B0502040204020203" pitchFamily="34" charset="0"/>
                <a:cs typeface="Segoe UI" panose="020B0502040204020203" pitchFamily="34" charset="0"/>
              </a:rPr>
              <a:t>:</a:t>
            </a:r>
          </a:p>
          <a:p>
            <a:pPr lvl="0" eaLnBrk="0" fontAlgn="base" hangingPunct="0">
              <a:spcBef>
                <a:spcPct val="0"/>
              </a:spcBef>
              <a:spcAft>
                <a:spcPct val="0"/>
              </a:spcAft>
              <a:buFontTx/>
              <a:buChar char="•"/>
            </a:pPr>
            <a:endParaRPr lang="en-US" altLang="en-US" sz="1400" dirty="0" smtClean="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1400" dirty="0" smtClean="0">
                <a:latin typeface="Segoe UI" panose="020B0502040204020203" pitchFamily="34" charset="0"/>
                <a:cs typeface="Segoe UI" panose="020B0502040204020203" pitchFamily="34" charset="0"/>
              </a:rPr>
              <a:t>Utilizes Azure's scalable services like Azure Functions, Azure </a:t>
            </a:r>
            <a:r>
              <a:rPr lang="en-US" altLang="en-US" sz="1400" dirty="0" err="1" smtClean="0">
                <a:latin typeface="Segoe UI" panose="020B0502040204020203" pitchFamily="34" charset="0"/>
                <a:cs typeface="Segoe UI" panose="020B0502040204020203" pitchFamily="34" charset="0"/>
              </a:rPr>
              <a:t>Databricks</a:t>
            </a:r>
            <a:r>
              <a:rPr lang="en-US" altLang="en-US" sz="1400" dirty="0" smtClean="0">
                <a:latin typeface="Segoe UI" panose="020B0502040204020203" pitchFamily="34" charset="0"/>
                <a:cs typeface="Segoe UI" panose="020B0502040204020203" pitchFamily="34" charset="0"/>
              </a:rPr>
              <a:t>, and Azure Synapse Analytics, allowing the system to handle varying loads efficiently.</a:t>
            </a:r>
          </a:p>
          <a:p>
            <a:pPr lvl="0" eaLnBrk="0" fontAlgn="base" hangingPunct="0">
              <a:spcBef>
                <a:spcPct val="0"/>
              </a:spcBef>
              <a:spcAft>
                <a:spcPct val="0"/>
              </a:spcAft>
            </a:pPr>
            <a:endParaRPr lang="en-US" altLang="en-US" sz="1400"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Segoe UI" panose="020B0502040204020203" pitchFamily="34" charset="0"/>
                <a:cs typeface="Segoe UI" panose="020B0502040204020203" pitchFamily="34" charset="0"/>
              </a:rPr>
              <a:t>Integrated AI and Machine Learning</a:t>
            </a:r>
            <a:r>
              <a:rPr lang="en-US" altLang="en-US" sz="1400" dirty="0" smtClean="0">
                <a:latin typeface="Segoe UI" panose="020B0502040204020203" pitchFamily="34" charset="0"/>
                <a:cs typeface="Segoe UI" panose="020B0502040204020203" pitchFamily="34" charset="0"/>
              </a:rPr>
              <a:t>:</a:t>
            </a:r>
          </a:p>
          <a:p>
            <a:pPr lvl="0" eaLnBrk="0" fontAlgn="base" hangingPunct="0">
              <a:spcBef>
                <a:spcPct val="0"/>
              </a:spcBef>
              <a:spcAft>
                <a:spcPct val="0"/>
              </a:spcAft>
              <a:buFontTx/>
              <a:buChar char="•"/>
            </a:pPr>
            <a:endParaRPr lang="en-US" altLang="en-US" sz="1400" dirty="0" smtClean="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1400" dirty="0" smtClean="0">
                <a:latin typeface="Segoe UI" panose="020B0502040204020203" pitchFamily="34" charset="0"/>
                <a:cs typeface="Segoe UI" panose="020B0502040204020203" pitchFamily="34" charset="0"/>
              </a:rPr>
              <a:t>Employs Azure Cognitive Services and Azure </a:t>
            </a:r>
            <a:r>
              <a:rPr lang="en-US" altLang="en-US" sz="1400" dirty="0" err="1" smtClean="0">
                <a:latin typeface="Segoe UI" panose="020B0502040204020203" pitchFamily="34" charset="0"/>
                <a:cs typeface="Segoe UI" panose="020B0502040204020203" pitchFamily="34" charset="0"/>
              </a:rPr>
              <a:t>Databricks</a:t>
            </a:r>
            <a:r>
              <a:rPr lang="en-US" altLang="en-US" sz="1400" dirty="0" smtClean="0">
                <a:latin typeface="Segoe UI" panose="020B0502040204020203" pitchFamily="34" charset="0"/>
                <a:cs typeface="Segoe UI" panose="020B0502040204020203" pitchFamily="34" charset="0"/>
              </a:rPr>
              <a:t> for generative AI and machine learning, enabling advanced content personalization based on customer data.</a:t>
            </a:r>
          </a:p>
          <a:p>
            <a:pPr lvl="0" eaLnBrk="0" fontAlgn="base" hangingPunct="0">
              <a:spcBef>
                <a:spcPct val="0"/>
              </a:spcBef>
              <a:spcAft>
                <a:spcPct val="0"/>
              </a:spcAft>
            </a:pPr>
            <a:endParaRPr lang="en-US" altLang="en-US" sz="1400"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Segoe UI" panose="020B0502040204020203" pitchFamily="34" charset="0"/>
                <a:cs typeface="Segoe UI" panose="020B0502040204020203" pitchFamily="34" charset="0"/>
              </a:rPr>
              <a:t>Seamless Data Integration</a:t>
            </a:r>
            <a:r>
              <a:rPr lang="en-US" altLang="en-US" sz="1400" dirty="0" smtClean="0">
                <a:latin typeface="Segoe UI" panose="020B0502040204020203" pitchFamily="34" charset="0"/>
                <a:cs typeface="Segoe UI" panose="020B0502040204020203" pitchFamily="34" charset="0"/>
              </a:rPr>
              <a:t>:</a:t>
            </a:r>
          </a:p>
          <a:p>
            <a:pPr lvl="0" eaLnBrk="0" fontAlgn="base" hangingPunct="0">
              <a:spcBef>
                <a:spcPct val="0"/>
              </a:spcBef>
              <a:spcAft>
                <a:spcPct val="0"/>
              </a:spcAft>
              <a:buFontTx/>
              <a:buChar char="•"/>
            </a:pPr>
            <a:endParaRPr lang="en-US" altLang="en-US" sz="1400" dirty="0" smtClean="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1400" dirty="0" smtClean="0">
                <a:latin typeface="Segoe UI" panose="020B0502040204020203" pitchFamily="34" charset="0"/>
                <a:cs typeface="Segoe UI" panose="020B0502040204020203" pitchFamily="34" charset="0"/>
              </a:rPr>
              <a:t>Azure Data Factory facilitates seamless integration and ETL processes from multiple data sources, ensuring comprehensive and up-to-date customer data.</a:t>
            </a:r>
          </a:p>
          <a:p>
            <a:pPr lvl="0" eaLnBrk="0" fontAlgn="base" hangingPunct="0">
              <a:spcBef>
                <a:spcPct val="0"/>
              </a:spcBef>
              <a:spcAft>
                <a:spcPct val="0"/>
              </a:spcAft>
            </a:pPr>
            <a:endParaRPr lang="en-US" altLang="en-US" sz="1400"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Segoe UI" panose="020B0502040204020203" pitchFamily="34" charset="0"/>
                <a:cs typeface="Segoe UI" panose="020B0502040204020203" pitchFamily="34" charset="0"/>
              </a:rPr>
              <a:t>Global Reach and High Availability</a:t>
            </a:r>
            <a:r>
              <a:rPr lang="en-US" altLang="en-US" sz="1400" dirty="0" smtClean="0">
                <a:latin typeface="Segoe UI" panose="020B0502040204020203" pitchFamily="34" charset="0"/>
                <a:cs typeface="Segoe UI" panose="020B0502040204020203" pitchFamily="34" charset="0"/>
              </a:rPr>
              <a:t>:</a:t>
            </a:r>
          </a:p>
          <a:p>
            <a:pPr lvl="0" eaLnBrk="0" fontAlgn="base" hangingPunct="0">
              <a:spcBef>
                <a:spcPct val="0"/>
              </a:spcBef>
              <a:spcAft>
                <a:spcPct val="0"/>
              </a:spcAft>
              <a:buFontTx/>
              <a:buChar char="•"/>
            </a:pPr>
            <a:endParaRPr lang="en-US" altLang="en-US" sz="1400" dirty="0" smtClean="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1400" dirty="0" smtClean="0">
                <a:latin typeface="Segoe UI" panose="020B0502040204020203" pitchFamily="34" charset="0"/>
                <a:cs typeface="Segoe UI" panose="020B0502040204020203" pitchFamily="34" charset="0"/>
              </a:rPr>
              <a:t>Azure Front Door provides global load balancing and routing, ensuring low latency and high availability of the system for customers worldwide.</a:t>
            </a:r>
          </a:p>
          <a:p>
            <a:pPr lvl="0" eaLnBrk="0" fontAlgn="base" hangingPunct="0">
              <a:spcBef>
                <a:spcPct val="0"/>
              </a:spcBef>
              <a:spcAft>
                <a:spcPct val="0"/>
              </a:spcAft>
            </a:pPr>
            <a:endParaRPr lang="en-US" altLang="en-US" sz="1400" dirty="0">
              <a:latin typeface="Segoe UI" panose="020B0502040204020203" pitchFamily="34" charset="0"/>
              <a:cs typeface="Segoe UI" panose="020B0502040204020203"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Segoe UI" panose="020B0502040204020203" pitchFamily="34" charset="0"/>
                <a:cs typeface="Segoe UI" panose="020B0502040204020203" pitchFamily="34" charset="0"/>
              </a:rPr>
              <a:t>Security and Compliance</a:t>
            </a:r>
            <a:r>
              <a:rPr lang="en-US" altLang="en-US" sz="1400" dirty="0" smtClean="0">
                <a:latin typeface="Segoe UI" panose="020B0502040204020203" pitchFamily="34" charset="0"/>
                <a:cs typeface="Segoe UI" panose="020B0502040204020203" pitchFamily="34" charset="0"/>
              </a:rPr>
              <a:t>:</a:t>
            </a:r>
          </a:p>
          <a:p>
            <a:pPr lvl="0" eaLnBrk="0" fontAlgn="base" hangingPunct="0">
              <a:spcBef>
                <a:spcPct val="0"/>
              </a:spcBef>
              <a:spcAft>
                <a:spcPct val="0"/>
              </a:spcAft>
              <a:buFontTx/>
              <a:buChar char="•"/>
            </a:pPr>
            <a:endParaRPr lang="en-US" altLang="en-US" sz="1400" dirty="0" smtClean="0">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1400" dirty="0" smtClean="0">
                <a:latin typeface="Segoe UI" panose="020B0502040204020203" pitchFamily="34" charset="0"/>
                <a:cs typeface="Segoe UI" panose="020B0502040204020203" pitchFamily="34" charset="0"/>
              </a:rPr>
              <a:t>Azure AD B2C ensures secure user authentication, while Azure Monitor and security services </a:t>
            </a:r>
          </a:p>
          <a:p>
            <a:pPr lvl="0" eaLnBrk="0" fontAlgn="base" hangingPunct="0">
              <a:spcBef>
                <a:spcPct val="0"/>
              </a:spcBef>
              <a:spcAft>
                <a:spcPct val="0"/>
              </a:spcAft>
            </a:pPr>
            <a:r>
              <a:rPr lang="en-US" altLang="en-US" sz="1400" dirty="0" smtClean="0">
                <a:latin typeface="Segoe UI" panose="020B0502040204020203" pitchFamily="34" charset="0"/>
                <a:cs typeface="Segoe UI" panose="020B0502040204020203" pitchFamily="34" charset="0"/>
              </a:rPr>
              <a:t>maintain </a:t>
            </a:r>
            <a:r>
              <a:rPr lang="en-US" altLang="en-US" sz="1400" dirty="0">
                <a:latin typeface="Segoe UI" panose="020B0502040204020203" pitchFamily="34" charset="0"/>
                <a:cs typeface="Segoe UI" panose="020B0502040204020203" pitchFamily="34" charset="0"/>
              </a:rPr>
              <a:t>system security and compliance with industry regulations</a:t>
            </a:r>
            <a:r>
              <a:rPr lang="en-US" altLang="en-US" sz="1400" dirty="0" smtClean="0">
                <a:latin typeface="Segoe UI" panose="020B0502040204020203" pitchFamily="34" charset="0"/>
                <a:cs typeface="Segoe UI" panose="020B0502040204020203" pitchFamily="34" charset="0"/>
              </a:rPr>
              <a:t>.</a:t>
            </a:r>
          </a:p>
          <a:p>
            <a:pPr lvl="0" eaLnBrk="0" fontAlgn="base" hangingPunct="0">
              <a:spcBef>
                <a:spcPct val="0"/>
              </a:spcBef>
              <a:spcAft>
                <a:spcPct val="0"/>
              </a:spcAft>
            </a:pPr>
            <a:endParaRPr lang="en-US" alt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484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 xmlns:a16="http://schemas.microsoft.com/office/drawing/2014/main" id="{043E84EA-1268-70A0-4809-F6B461B3FF36}"/>
              </a:ext>
            </a:extLst>
          </p:cNvPr>
          <p:cNvSpPr txBox="1"/>
          <p:nvPr/>
        </p:nvSpPr>
        <p:spPr>
          <a:xfrm>
            <a:off x="0" y="1151300"/>
            <a:ext cx="12192000" cy="3414300"/>
          </a:xfrm>
          <a:prstGeom prst="rect">
            <a:avLst/>
          </a:prstGeom>
          <a:noFill/>
          <a:ln>
            <a:noFill/>
          </a:ln>
        </p:spPr>
        <p:txBody>
          <a:bodyPr spcFirstLastPara="1" wrap="square" lIns="91425" tIns="91425" rIns="91425" bIns="91425"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en-US" altLang="en-US" sz="1400" b="1" dirty="0" err="1">
                <a:latin typeface="Arial" panose="020B0604020202020204" pitchFamily="34" charset="0"/>
              </a:rPr>
              <a:t>Serverless</a:t>
            </a:r>
            <a:r>
              <a:rPr lang="en-US" altLang="en-US" sz="1400" b="1" dirty="0">
                <a:latin typeface="Arial" panose="020B0604020202020204" pitchFamily="34" charset="0"/>
              </a:rPr>
              <a:t> Architecture</a:t>
            </a:r>
            <a:r>
              <a:rPr lang="en-US" altLang="en-US" sz="1400" dirty="0">
                <a:latin typeface="Arial" panose="020B0604020202020204" pitchFamily="34" charset="0"/>
              </a:rPr>
              <a:t>:</a:t>
            </a:r>
          </a:p>
          <a:p>
            <a:pPr lvl="0" eaLnBrk="0" fontAlgn="base" hangingPunct="0">
              <a:spcBef>
                <a:spcPct val="0"/>
              </a:spcBef>
              <a:spcAft>
                <a:spcPct val="0"/>
              </a:spcAft>
              <a:buFontTx/>
              <a:buChar char="•"/>
            </a:pPr>
            <a:endParaRPr lang="en-US" altLang="en-US" sz="1400" dirty="0">
              <a:latin typeface="Arial" panose="020B0604020202020204" pitchFamily="34" charset="0"/>
            </a:endParaRPr>
          </a:p>
          <a:p>
            <a:pPr lvl="0" eaLnBrk="0" fontAlgn="base" hangingPunct="0">
              <a:spcBef>
                <a:spcPct val="0"/>
              </a:spcBef>
              <a:spcAft>
                <a:spcPct val="0"/>
              </a:spcAft>
            </a:pPr>
            <a:r>
              <a:rPr lang="en-US" altLang="en-US" sz="1400" dirty="0">
                <a:latin typeface="Arial" panose="020B0604020202020204" pitchFamily="34" charset="0"/>
              </a:rPr>
              <a:t>Azure Functions and Logic Apps enable a </a:t>
            </a:r>
            <a:r>
              <a:rPr lang="en-US" altLang="en-US" sz="1400" dirty="0" err="1">
                <a:latin typeface="Arial" panose="020B0604020202020204" pitchFamily="34" charset="0"/>
              </a:rPr>
              <a:t>serverless</a:t>
            </a:r>
            <a:r>
              <a:rPr lang="en-US" altLang="en-US" sz="1400" dirty="0">
                <a:latin typeface="Arial" panose="020B0604020202020204" pitchFamily="34" charset="0"/>
              </a:rPr>
              <a:t> architecture, reducing infrastructure management overhead </a:t>
            </a:r>
          </a:p>
          <a:p>
            <a:pPr lvl="0" eaLnBrk="0" fontAlgn="base" hangingPunct="0">
              <a:spcBef>
                <a:spcPct val="0"/>
              </a:spcBef>
              <a:spcAft>
                <a:spcPct val="0"/>
              </a:spcAft>
            </a:pPr>
            <a:r>
              <a:rPr lang="en-US" altLang="en-US" sz="1400" dirty="0">
                <a:latin typeface="Arial" panose="020B0604020202020204" pitchFamily="34" charset="0"/>
              </a:rPr>
              <a:t>and allowing focus on business logic and workflows.</a:t>
            </a:r>
          </a:p>
          <a:p>
            <a:pPr lvl="0" eaLnBrk="0" fontAlgn="base" hangingPunct="0">
              <a:spcBef>
                <a:spcPct val="0"/>
              </a:spcBef>
              <a:spcAft>
                <a:spcPct val="0"/>
              </a:spcAft>
            </a:pPr>
            <a:endParaRPr lang="en-US" altLang="en-US"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Arial" panose="020B0604020202020204" pitchFamily="34" charset="0"/>
              </a:rPr>
              <a:t>Advanced Analytics</a:t>
            </a:r>
            <a:r>
              <a:rPr lang="en-US" altLang="en-US" sz="1400" dirty="0">
                <a:latin typeface="Arial" panose="020B0604020202020204" pitchFamily="34" charset="0"/>
              </a:rPr>
              <a:t>:</a:t>
            </a:r>
          </a:p>
          <a:p>
            <a:pPr lvl="0" eaLnBrk="0" fontAlgn="base" hangingPunct="0">
              <a:spcBef>
                <a:spcPct val="0"/>
              </a:spcBef>
              <a:spcAft>
                <a:spcPct val="0"/>
              </a:spcAft>
              <a:buFontTx/>
              <a:buChar char="•"/>
            </a:pPr>
            <a:endParaRPr lang="en-US" altLang="en-US" sz="1400" dirty="0">
              <a:latin typeface="Arial" panose="020B0604020202020204" pitchFamily="34" charset="0"/>
            </a:endParaRPr>
          </a:p>
          <a:p>
            <a:pPr lvl="0" eaLnBrk="0" fontAlgn="base" hangingPunct="0">
              <a:spcBef>
                <a:spcPct val="0"/>
              </a:spcBef>
              <a:spcAft>
                <a:spcPct val="0"/>
              </a:spcAft>
            </a:pPr>
            <a:r>
              <a:rPr lang="en-US" altLang="en-US" sz="1400" dirty="0">
                <a:latin typeface="Arial" panose="020B0604020202020204" pitchFamily="34" charset="0"/>
              </a:rPr>
              <a:t>Azure Synapse Analytics offers powerful data warehousing and analytics capabilities, enabling detailed insights </a:t>
            </a:r>
          </a:p>
          <a:p>
            <a:pPr lvl="0" eaLnBrk="0" fontAlgn="base" hangingPunct="0">
              <a:spcBef>
                <a:spcPct val="0"/>
              </a:spcBef>
              <a:spcAft>
                <a:spcPct val="0"/>
              </a:spcAft>
            </a:pPr>
            <a:r>
              <a:rPr lang="en-US" altLang="en-US" sz="1400" dirty="0">
                <a:latin typeface="Arial" panose="020B0604020202020204" pitchFamily="34" charset="0"/>
              </a:rPr>
              <a:t>and data-driven decision-making.</a:t>
            </a:r>
          </a:p>
          <a:p>
            <a:pPr lvl="0" eaLnBrk="0" fontAlgn="base" hangingPunct="0">
              <a:spcBef>
                <a:spcPct val="0"/>
              </a:spcBef>
              <a:spcAft>
                <a:spcPct val="0"/>
              </a:spcAft>
            </a:pPr>
            <a:endParaRPr lang="en-US" altLang="en-US"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Arial" panose="020B0604020202020204" pitchFamily="34" charset="0"/>
              </a:rPr>
              <a:t>Customizable and Extensible</a:t>
            </a:r>
            <a:r>
              <a:rPr lang="en-US" altLang="en-US" sz="1400" dirty="0">
                <a:latin typeface="Arial" panose="020B0604020202020204" pitchFamily="34" charset="0"/>
              </a:rPr>
              <a:t>:</a:t>
            </a:r>
          </a:p>
          <a:p>
            <a:pPr lvl="0" eaLnBrk="0" fontAlgn="base" hangingPunct="0">
              <a:spcBef>
                <a:spcPct val="0"/>
              </a:spcBef>
              <a:spcAft>
                <a:spcPct val="0"/>
              </a:spcAft>
              <a:buFontTx/>
              <a:buChar char="•"/>
            </a:pPr>
            <a:endParaRPr lang="en-US" altLang="en-US" sz="1400" dirty="0">
              <a:latin typeface="Arial" panose="020B0604020202020204" pitchFamily="34" charset="0"/>
            </a:endParaRPr>
          </a:p>
          <a:p>
            <a:pPr lvl="0" eaLnBrk="0" fontAlgn="base" hangingPunct="0">
              <a:spcBef>
                <a:spcPct val="0"/>
              </a:spcBef>
              <a:spcAft>
                <a:spcPct val="0"/>
              </a:spcAft>
            </a:pPr>
            <a:r>
              <a:rPr lang="en-US" altLang="en-US" sz="1400" dirty="0">
                <a:latin typeface="Arial" panose="020B0604020202020204" pitchFamily="34" charset="0"/>
              </a:rPr>
              <a:t>Azure API Management provides a flexible API gateway, allowing easy integration with external applications </a:t>
            </a:r>
          </a:p>
          <a:p>
            <a:pPr lvl="0" eaLnBrk="0" fontAlgn="base" hangingPunct="0">
              <a:spcBef>
                <a:spcPct val="0"/>
              </a:spcBef>
              <a:spcAft>
                <a:spcPct val="0"/>
              </a:spcAft>
            </a:pPr>
            <a:r>
              <a:rPr lang="en-US" altLang="en-US" sz="1400" dirty="0">
                <a:latin typeface="Arial" panose="020B0604020202020204" pitchFamily="34" charset="0"/>
              </a:rPr>
              <a:t>and services, and enabling future extensibility.</a:t>
            </a:r>
          </a:p>
          <a:p>
            <a:pPr lvl="0" eaLnBrk="0" fontAlgn="base" hangingPunct="0">
              <a:spcBef>
                <a:spcPct val="0"/>
              </a:spcBef>
              <a:spcAft>
                <a:spcPct val="0"/>
              </a:spcAft>
            </a:pPr>
            <a:endParaRPr lang="en-US" altLang="en-US"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Arial" panose="020B0604020202020204" pitchFamily="34" charset="0"/>
              </a:rPr>
              <a:t>Cost Efficiency</a:t>
            </a:r>
            <a:r>
              <a:rPr lang="en-US" altLang="en-US" sz="1400" dirty="0">
                <a:latin typeface="Arial" panose="020B0604020202020204" pitchFamily="34" charset="0"/>
              </a:rPr>
              <a:t>:</a:t>
            </a:r>
          </a:p>
          <a:p>
            <a:pPr lvl="0" eaLnBrk="0" fontAlgn="base" hangingPunct="0">
              <a:spcBef>
                <a:spcPct val="0"/>
              </a:spcBef>
              <a:spcAft>
                <a:spcPct val="0"/>
              </a:spcAft>
              <a:buFontTx/>
              <a:buChar char="•"/>
            </a:pPr>
            <a:endParaRPr lang="en-US" altLang="en-US" sz="1400" dirty="0">
              <a:latin typeface="Arial" panose="020B0604020202020204" pitchFamily="34" charset="0"/>
            </a:endParaRPr>
          </a:p>
          <a:p>
            <a:pPr lvl="0" eaLnBrk="0" fontAlgn="base" hangingPunct="0">
              <a:spcBef>
                <a:spcPct val="0"/>
              </a:spcBef>
              <a:spcAft>
                <a:spcPct val="0"/>
              </a:spcAft>
            </a:pPr>
            <a:r>
              <a:rPr lang="en-US" altLang="en-US" sz="1400" dirty="0">
                <a:latin typeface="Arial" panose="020B0604020202020204" pitchFamily="34" charset="0"/>
              </a:rPr>
              <a:t>The pay-as-you-go model of Azure services ensures cost efficiency by only charging for actual usage, </a:t>
            </a:r>
          </a:p>
          <a:p>
            <a:pPr lvl="0" eaLnBrk="0" fontAlgn="base" hangingPunct="0">
              <a:spcBef>
                <a:spcPct val="0"/>
              </a:spcBef>
              <a:spcAft>
                <a:spcPct val="0"/>
              </a:spcAft>
            </a:pPr>
            <a:r>
              <a:rPr lang="en-US" altLang="en-US" sz="1400" dirty="0">
                <a:latin typeface="Arial" panose="020B0604020202020204" pitchFamily="34" charset="0"/>
              </a:rPr>
              <a:t>making it suitable for both large and small-scale deployments.</a:t>
            </a:r>
          </a:p>
          <a:p>
            <a:pPr lvl="0" eaLnBrk="0" fontAlgn="base" hangingPunct="0">
              <a:spcBef>
                <a:spcPct val="0"/>
              </a:spcBef>
              <a:spcAft>
                <a:spcPct val="0"/>
              </a:spcAft>
            </a:pPr>
            <a:endParaRPr lang="en-US" altLang="en-US"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b="1" dirty="0">
                <a:latin typeface="Arial" panose="020B0604020202020204" pitchFamily="34" charset="0"/>
              </a:rPr>
              <a:t>User-Centric Design</a:t>
            </a:r>
            <a:r>
              <a:rPr lang="en-US" altLang="en-US" sz="1400" dirty="0">
                <a:latin typeface="Arial" panose="020B0604020202020204" pitchFamily="34" charset="0"/>
              </a:rPr>
              <a:t>:</a:t>
            </a:r>
          </a:p>
          <a:p>
            <a:pPr lvl="0" eaLnBrk="0" fontAlgn="base" hangingPunct="0">
              <a:spcBef>
                <a:spcPct val="0"/>
              </a:spcBef>
              <a:spcAft>
                <a:spcPct val="0"/>
              </a:spcAft>
            </a:pPr>
            <a:endParaRPr lang="en-US" altLang="en-US" sz="1400" dirty="0">
              <a:latin typeface="Arial" panose="020B0604020202020204" pitchFamily="34" charset="0"/>
            </a:endParaRPr>
          </a:p>
          <a:p>
            <a:pPr lvl="0" eaLnBrk="0" fontAlgn="base" hangingPunct="0">
              <a:spcBef>
                <a:spcPct val="0"/>
              </a:spcBef>
              <a:spcAft>
                <a:spcPct val="0"/>
              </a:spcAft>
            </a:pPr>
            <a:r>
              <a:rPr lang="en-US" altLang="en-US" sz="1400" dirty="0">
                <a:latin typeface="Arial" panose="020B0604020202020204" pitchFamily="34" charset="0"/>
              </a:rPr>
              <a:t>The solution prioritizes customer engagement and satisfaction by leveraging personalized content generation, </a:t>
            </a:r>
          </a:p>
          <a:p>
            <a:pPr lvl="0" eaLnBrk="0" fontAlgn="base" hangingPunct="0">
              <a:spcBef>
                <a:spcPct val="0"/>
              </a:spcBef>
              <a:spcAft>
                <a:spcPct val="0"/>
              </a:spcAft>
            </a:pPr>
            <a:r>
              <a:rPr lang="en-US" altLang="en-US" sz="1400" dirty="0">
                <a:latin typeface="Arial" panose="020B0604020202020204" pitchFamily="34" charset="0"/>
              </a:rPr>
              <a:t>enhancing the overall customer experience with the bank.</a:t>
            </a:r>
          </a:p>
          <a:p>
            <a:pPr lvl="0" eaLnBrk="0" fontAlgn="base" hangingPunct="0">
              <a:spcBef>
                <a:spcPct val="0"/>
              </a:spcBef>
              <a:spcAft>
                <a:spcPct val="0"/>
              </a:spcAft>
            </a:pPr>
            <a:endParaRPr lang="en-US" altLang="en-US" sz="1400" dirty="0">
              <a:latin typeface="Arial" panose="020B0604020202020204" pitchFamily="34" charset="0"/>
            </a:endParaRPr>
          </a:p>
        </p:txBody>
      </p:sp>
    </p:spTree>
    <p:extLst>
      <p:ext uri="{BB962C8B-B14F-4D97-AF65-F5344CB8AC3E}">
        <p14:creationId xmlns:p14="http://schemas.microsoft.com/office/powerpoint/2010/main" val="4218508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1275</Words>
  <Application>Microsoft Office PowerPoint</Application>
  <PresentationFormat>Widescreen</PresentationFormat>
  <Paragraphs>250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vt:lpstr>
      <vt:lpstr>Segoe UI</vt:lpstr>
      <vt:lpstr>Office Theme</vt:lpstr>
      <vt:lpstr>PowerPoint Presentation</vt:lpstr>
      <vt:lpstr>Problem Statement</vt:lpstr>
      <vt:lpstr>Problem Statement</vt:lpstr>
      <vt:lpstr>Pre-Requisite</vt:lpstr>
      <vt:lpstr>Tools or resources</vt:lpstr>
      <vt:lpstr>Any Supporting Functional Documents</vt:lpstr>
      <vt:lpstr>Any Supporting Functional Documents</vt:lpstr>
      <vt:lpstr>Key Differentiators &amp; Adoption Plan</vt:lpstr>
      <vt:lpstr>Key Differentiators &amp; Adoption Plan</vt:lpstr>
      <vt:lpstr>GitHub Repository Link &amp; supporting diagrams, screenshots, if any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Kishan</cp:lastModifiedBy>
  <cp:revision>14</cp:revision>
  <dcterms:created xsi:type="dcterms:W3CDTF">2024-06-09T08:34:46Z</dcterms:created>
  <dcterms:modified xsi:type="dcterms:W3CDTF">2024-06-30T17:53:44Z</dcterms:modified>
</cp:coreProperties>
</file>