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64" r:id="rId2"/>
    <p:sldId id="268" r:id="rId3"/>
    <p:sldId id="257" r:id="rId4"/>
    <p:sldId id="265" r:id="rId5"/>
    <p:sldId id="263" r:id="rId6"/>
    <p:sldId id="267" r:id="rId7"/>
    <p:sldId id="266" r:id="rId8"/>
    <p:sldId id="260" r:id="rId9"/>
    <p:sldId id="262" r:id="rId10"/>
    <p:sldId id="261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9EBDC-4295-440B-822C-B8F8996B0296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6BEDD-3AAA-4AF1-9972-CED7E955CC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48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6BEDD-3AAA-4AF1-9972-CED7E955CC0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82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7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43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07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0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0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6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5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6839B8-4B8B-46DA-852A-97C996DD76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35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E583E5-3D44-C382-0D59-FE003A29A66B}"/>
              </a:ext>
            </a:extLst>
          </p:cNvPr>
          <p:cNvSpPr/>
          <p:nvPr/>
        </p:nvSpPr>
        <p:spPr>
          <a:xfrm>
            <a:off x="0" y="-13439"/>
            <a:ext cx="12192000" cy="3867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7C2E79-16B9-505F-9D24-E09384943DF4}"/>
              </a:ext>
            </a:extLst>
          </p:cNvPr>
          <p:cNvSpPr txBox="1"/>
          <p:nvPr/>
        </p:nvSpPr>
        <p:spPr>
          <a:xfrm>
            <a:off x="3216499" y="208593"/>
            <a:ext cx="609814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RÉPUBLIQUE DE GUINÉE </a:t>
            </a:r>
          </a:p>
          <a:p>
            <a:pPr algn="ctr"/>
            <a:r>
              <a:rPr lang="fr-F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Travail</a:t>
            </a:r>
            <a:r>
              <a:rPr lang="fr-FR" sz="2400" dirty="0">
                <a:solidFill>
                  <a:schemeClr val="bg1"/>
                </a:solidFill>
                <a:latin typeface="Arial Black" panose="020B0A04020102020204" pitchFamily="34" charset="0"/>
              </a:rPr>
              <a:t>-</a:t>
            </a:r>
            <a:r>
              <a:rPr lang="fr-FR" sz="2400" dirty="0">
                <a:solidFill>
                  <a:srgbClr val="FFC000"/>
                </a:solidFill>
                <a:latin typeface="Arial Black" panose="020B0A04020102020204" pitchFamily="34" charset="0"/>
              </a:rPr>
              <a:t>Justice</a:t>
            </a:r>
            <a:r>
              <a:rPr lang="fr-FR" sz="2400" dirty="0">
                <a:solidFill>
                  <a:schemeClr val="bg1"/>
                </a:solidFill>
                <a:latin typeface="Arial Black" panose="020B0A04020102020204" pitchFamily="34" charset="0"/>
              </a:rPr>
              <a:t>-</a:t>
            </a:r>
            <a:r>
              <a:rPr lang="fr-FR" sz="2400" dirty="0">
                <a:solidFill>
                  <a:srgbClr val="00B050"/>
                </a:solidFill>
                <a:latin typeface="Arial Black" panose="020B0A04020102020204" pitchFamily="34" charset="0"/>
              </a:rPr>
              <a:t>Solidarité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395082-9447-6AE2-0328-1B1449BE9962}"/>
              </a:ext>
            </a:extLst>
          </p:cNvPr>
          <p:cNvSpPr txBox="1"/>
          <p:nvPr/>
        </p:nvSpPr>
        <p:spPr>
          <a:xfrm>
            <a:off x="270456" y="1442854"/>
            <a:ext cx="116746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MINISTÈRE DE L’ENSEIGNEMENT SUPÉRIEUR DE LA RECHERCHE SCIENTIFIQUE ET DE L’INNOVATION (</a:t>
            </a:r>
            <a:r>
              <a:rPr lang="fr-FR" sz="2800" b="1" dirty="0" err="1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MESRSI</a:t>
            </a:r>
            <a:r>
              <a:rPr lang="fr-FR" sz="2800" b="1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563C57D-75E9-5795-D7FC-58D553B47B54}"/>
              </a:ext>
            </a:extLst>
          </p:cNvPr>
          <p:cNvSpPr/>
          <p:nvPr/>
        </p:nvSpPr>
        <p:spPr>
          <a:xfrm>
            <a:off x="476518" y="2511381"/>
            <a:ext cx="11238963" cy="1020651"/>
          </a:xfrm>
          <a:prstGeom prst="roundRect">
            <a:avLst>
              <a:gd name="adj" fmla="val 50000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5C37D-E469-3D9D-BFA5-4C67EC2C1E1C}"/>
              </a:ext>
            </a:extLst>
          </p:cNvPr>
          <p:cNvSpPr/>
          <p:nvPr/>
        </p:nvSpPr>
        <p:spPr>
          <a:xfrm>
            <a:off x="601418" y="2494037"/>
            <a:ext cx="1098916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UNIVERSITÉ </a:t>
            </a:r>
            <a:r>
              <a:rPr lang="fr-FR" sz="6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NONGO</a:t>
            </a:r>
            <a:r>
              <a:rPr lang="fr-FR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CONAKRY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C7EA6EF-BB63-0FFA-B3BF-959F8C7941B2}"/>
              </a:ext>
            </a:extLst>
          </p:cNvPr>
          <p:cNvSpPr/>
          <p:nvPr/>
        </p:nvSpPr>
        <p:spPr>
          <a:xfrm>
            <a:off x="928640" y="4028275"/>
            <a:ext cx="10334720" cy="2102065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F5B47B-00AD-6BBB-B7A9-D14DE57EF204}"/>
              </a:ext>
            </a:extLst>
          </p:cNvPr>
          <p:cNvSpPr/>
          <p:nvPr/>
        </p:nvSpPr>
        <p:spPr>
          <a:xfrm>
            <a:off x="1256148" y="4330934"/>
            <a:ext cx="96797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>
                <a:ln>
                  <a:solidFill>
                    <a:schemeClr val="tx1"/>
                  </a:solidFill>
                </a:ln>
                <a:effectLst/>
                <a:latin typeface="Copperplate Gothic Light" panose="020E0507020206020404" pitchFamily="34" charset="0"/>
              </a:rPr>
              <a:t>APPLICATION GESTION </a:t>
            </a:r>
          </a:p>
          <a:p>
            <a:pPr algn="ctr"/>
            <a:r>
              <a:rPr lang="fr-FR" sz="5400" b="1" cap="none" spc="0" dirty="0">
                <a:ln>
                  <a:solidFill>
                    <a:schemeClr val="tx1"/>
                  </a:solidFill>
                </a:ln>
                <a:effectLst/>
                <a:latin typeface="Copperplate Gothic Light" panose="020E0507020206020404" pitchFamily="34" charset="0"/>
              </a:rPr>
              <a:t>DE VENTE DES ARTICLES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CFFC1-5148-ADCF-0DD5-F76B55A4D3D8}"/>
              </a:ext>
            </a:extLst>
          </p:cNvPr>
          <p:cNvSpPr/>
          <p:nvPr/>
        </p:nvSpPr>
        <p:spPr>
          <a:xfrm>
            <a:off x="5100035" y="3665641"/>
            <a:ext cx="1794456" cy="725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THÈME: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B18259-2913-FE3A-7B51-15F87C26EC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6" b="6090"/>
          <a:stretch/>
        </p:blipFill>
        <p:spPr>
          <a:xfrm>
            <a:off x="0" y="-17134"/>
            <a:ext cx="1737840" cy="13963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A5B4660-AD1C-C6CD-39CD-6DCD0BC60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6" b="6090"/>
          <a:stretch/>
        </p:blipFill>
        <p:spPr>
          <a:xfrm>
            <a:off x="10454160" y="-17134"/>
            <a:ext cx="1737840" cy="139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56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53F2BDC-5579-C0A9-68C1-FC7F2CD7A86F}"/>
              </a:ext>
            </a:extLst>
          </p:cNvPr>
          <p:cNvSpPr txBox="1"/>
          <p:nvPr/>
        </p:nvSpPr>
        <p:spPr>
          <a:xfrm>
            <a:off x="2346636" y="64395"/>
            <a:ext cx="74987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ll Sans MT" panose="020B0502020104020203" pitchFamily="34" charset="0"/>
              </a:rPr>
              <a:t>GESTION DES </a:t>
            </a:r>
            <a:r>
              <a:rPr lang="fr-FR" sz="4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ll Sans MT" panose="020B0502020104020203" pitchFamily="34" charset="0"/>
              </a:rPr>
              <a:t>VENTES</a:t>
            </a:r>
            <a:endParaRPr lang="fr-FR" sz="4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0A9848-2189-05D5-12BB-D17CE887E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1064"/>
          <a:stretch/>
        </p:blipFill>
        <p:spPr>
          <a:xfrm>
            <a:off x="967196" y="899172"/>
            <a:ext cx="10257602" cy="32091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DC14BE-1AAD-F191-00F6-887B64BB43E4}"/>
              </a:ext>
            </a:extLst>
          </p:cNvPr>
          <p:cNvSpPr txBox="1"/>
          <p:nvPr/>
        </p:nvSpPr>
        <p:spPr>
          <a:xfrm>
            <a:off x="824786" y="4674963"/>
            <a:ext cx="5498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ll Sans MT" panose="020B0502020104020203" pitchFamily="34" charset="0"/>
              </a:rPr>
              <a:t>LES PROTOTYPES </a:t>
            </a:r>
          </a:p>
          <a:p>
            <a:pPr algn="ctr"/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ll Sans MT" panose="020B0502020104020203" pitchFamily="34" charset="0"/>
              </a:rPr>
              <a:t>DES VENTES </a:t>
            </a:r>
            <a:endParaRPr lang="fr-FR" sz="40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B43140D-4BB4-97A3-1247-69C503C1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99578"/>
            <a:ext cx="3888608" cy="229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36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F717FA-6271-7818-0275-CBAF62E40E61}"/>
              </a:ext>
            </a:extLst>
          </p:cNvPr>
          <p:cNvSpPr/>
          <p:nvPr/>
        </p:nvSpPr>
        <p:spPr>
          <a:xfrm>
            <a:off x="0" y="0"/>
            <a:ext cx="12192000" cy="1674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496E83-038D-30C6-05F0-FC60E614677D}"/>
              </a:ext>
            </a:extLst>
          </p:cNvPr>
          <p:cNvSpPr txBox="1"/>
          <p:nvPr/>
        </p:nvSpPr>
        <p:spPr>
          <a:xfrm>
            <a:off x="2346638" y="502277"/>
            <a:ext cx="74987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ll Sans MT" panose="020B0502020104020203" pitchFamily="34" charset="0"/>
              </a:rPr>
              <a:t>L’APPLICATION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46E92-320E-E0AB-1624-B0618E33ED34}"/>
              </a:ext>
            </a:extLst>
          </p:cNvPr>
          <p:cNvSpPr/>
          <p:nvPr/>
        </p:nvSpPr>
        <p:spPr>
          <a:xfrm>
            <a:off x="4124453" y="2835793"/>
            <a:ext cx="806754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b="1" i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&lt;&lt; Il est assez difficile trouver une erreur dans son code quand on la cherche. </a:t>
            </a:r>
          </a:p>
          <a:p>
            <a:pPr algn="ctr"/>
            <a:r>
              <a:rPr lang="fr-FR" sz="3200" b="1" i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C’est encore bien plus dure quand on est convaincu que le code est juste </a:t>
            </a:r>
            <a:r>
              <a:rPr lang="fr-FR" sz="3200" b="1" i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</a:t>
            </a:r>
          </a:p>
          <a:p>
            <a:pPr algn="ctr"/>
            <a:r>
              <a:rPr lang="fr-FR" sz="32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Steve McConnell</a:t>
            </a:r>
            <a:endParaRPr lang="fr-FR" sz="3200" b="1" i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396EFEF-370B-DFC6-E730-7CEFFBC6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4" y="1936804"/>
            <a:ext cx="3659920" cy="472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6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0DE898-D0A6-BA6E-3DAA-0BEBF8840BEF}"/>
              </a:ext>
            </a:extLst>
          </p:cNvPr>
          <p:cNvSpPr/>
          <p:nvPr/>
        </p:nvSpPr>
        <p:spPr>
          <a:xfrm>
            <a:off x="313623" y="2967335"/>
            <a:ext cx="11564769" cy="923330"/>
          </a:xfrm>
          <a:prstGeom prst="rect">
            <a:avLst/>
          </a:prstGeom>
          <a:solidFill>
            <a:srgbClr val="00B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MERCI POUR VOTRE ATTENTION </a:t>
            </a:r>
            <a:endParaRPr lang="fr-F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1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E583E5-3D44-C382-0D59-FE003A29A66B}"/>
              </a:ext>
            </a:extLst>
          </p:cNvPr>
          <p:cNvSpPr/>
          <p:nvPr/>
        </p:nvSpPr>
        <p:spPr>
          <a:xfrm>
            <a:off x="0" y="-13439"/>
            <a:ext cx="12192000" cy="2305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7E664BA-A14E-9260-D3F4-74A7698F00D1}"/>
              </a:ext>
            </a:extLst>
          </p:cNvPr>
          <p:cNvSpPr/>
          <p:nvPr/>
        </p:nvSpPr>
        <p:spPr>
          <a:xfrm>
            <a:off x="928640" y="4565562"/>
            <a:ext cx="10334720" cy="2102065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CA505D-8943-9CEC-94B4-51D443B21AAD}"/>
              </a:ext>
            </a:extLst>
          </p:cNvPr>
          <p:cNvSpPr/>
          <p:nvPr/>
        </p:nvSpPr>
        <p:spPr>
          <a:xfrm>
            <a:off x="1256148" y="4816705"/>
            <a:ext cx="96797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>
                <a:ln>
                  <a:solidFill>
                    <a:schemeClr val="tx1"/>
                  </a:solidFill>
                </a:ln>
                <a:effectLst/>
                <a:latin typeface="Copperplate Gothic Light" panose="020E0507020206020404" pitchFamily="34" charset="0"/>
              </a:rPr>
              <a:t>APPLICATION GESTION </a:t>
            </a:r>
          </a:p>
          <a:p>
            <a:pPr algn="ctr"/>
            <a:r>
              <a:rPr lang="fr-FR" sz="5400" b="1" cap="none" spc="0" dirty="0">
                <a:ln>
                  <a:solidFill>
                    <a:schemeClr val="tx1"/>
                  </a:solidFill>
                </a:ln>
                <a:effectLst/>
                <a:latin typeface="Copperplate Gothic Light" panose="020E0507020206020404" pitchFamily="34" charset="0"/>
              </a:rPr>
              <a:t>DE VENTE DES ARTICLES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A9FB6C-D449-EE85-9919-031C178BFD12}"/>
              </a:ext>
            </a:extLst>
          </p:cNvPr>
          <p:cNvSpPr/>
          <p:nvPr/>
        </p:nvSpPr>
        <p:spPr>
          <a:xfrm>
            <a:off x="2924362" y="376993"/>
            <a:ext cx="634327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sto MT" panose="02040603050505030304" pitchFamily="18" charset="0"/>
              </a:rPr>
              <a:t>PROJET  16</a:t>
            </a:r>
            <a:endParaRPr lang="fr-FR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listo MT" panose="020406030505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BE95E7-1C49-6059-B13D-110E098A23FA}"/>
              </a:ext>
            </a:extLst>
          </p:cNvPr>
          <p:cNvSpPr/>
          <p:nvPr/>
        </p:nvSpPr>
        <p:spPr>
          <a:xfrm>
            <a:off x="5100035" y="4202928"/>
            <a:ext cx="1794456" cy="725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THÈME: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3858E6-142C-6DD0-5467-3AD265019E9B}"/>
              </a:ext>
            </a:extLst>
          </p:cNvPr>
          <p:cNvSpPr/>
          <p:nvPr/>
        </p:nvSpPr>
        <p:spPr>
          <a:xfrm>
            <a:off x="2450610" y="2738568"/>
            <a:ext cx="7290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rlow Condensed Black" panose="00000A06000000000000" pitchFamily="2" charset="0"/>
              </a:rPr>
              <a:t>Mr. BALDE MAMADOU ALPHA</a:t>
            </a:r>
          </a:p>
        </p:txBody>
      </p:sp>
    </p:spTree>
    <p:extLst>
      <p:ext uri="{BB962C8B-B14F-4D97-AF65-F5344CB8AC3E}">
        <p14:creationId xmlns:p14="http://schemas.microsoft.com/office/powerpoint/2010/main" val="27961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56A802C9-FF8A-8BDA-3375-DE8D63FD442C}"/>
              </a:ext>
            </a:extLst>
          </p:cNvPr>
          <p:cNvGrpSpPr/>
          <p:nvPr/>
        </p:nvGrpSpPr>
        <p:grpSpPr>
          <a:xfrm>
            <a:off x="1173962" y="1350415"/>
            <a:ext cx="4194453" cy="4482074"/>
            <a:chOff x="1173962" y="1286020"/>
            <a:chExt cx="4194453" cy="4482074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962" y="1286020"/>
              <a:ext cx="4194453" cy="44820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455226A4-4B26-EE12-917D-344500427DFF}"/>
                </a:ext>
              </a:extLst>
            </p:cNvPr>
            <p:cNvSpPr/>
            <p:nvPr/>
          </p:nvSpPr>
          <p:spPr>
            <a:xfrm>
              <a:off x="1173962" y="4739425"/>
              <a:ext cx="4194453" cy="695460"/>
            </a:xfrm>
            <a:prstGeom prst="roundRect">
              <a:avLst>
                <a:gd name="adj" fmla="val 50000"/>
              </a:avLst>
            </a:prstGeom>
            <a:ln w="57150">
              <a:solidFill>
                <a:schemeClr val="tx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BDF738-45C4-BC8B-307A-37BC7AF2F1C1}"/>
                </a:ext>
              </a:extLst>
            </p:cNvPr>
            <p:cNvSpPr txBox="1"/>
            <p:nvPr/>
          </p:nvSpPr>
          <p:spPr>
            <a:xfrm>
              <a:off x="1866680" y="4856322"/>
              <a:ext cx="29635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Forte" panose="03060902040502070203" pitchFamily="66" charset="0"/>
                </a:rPr>
                <a:t>SOULEYMANE</a:t>
              </a:r>
              <a:r>
                <a:rPr lang="fr-FR" sz="2400" dirty="0">
                  <a:latin typeface="Forte" panose="03060902040502070203" pitchFamily="66" charset="0"/>
                </a:rPr>
                <a:t> </a:t>
              </a:r>
              <a:r>
                <a:rPr lang="fr-FR" sz="2400" dirty="0">
                  <a:solidFill>
                    <a:schemeClr val="bg1"/>
                  </a:solidFill>
                  <a:latin typeface="Forte" panose="03060902040502070203" pitchFamily="66" charset="0"/>
                </a:rPr>
                <a:t>BAH</a:t>
              </a:r>
              <a:endParaRPr lang="en-US" sz="2400" dirty="0">
                <a:solidFill>
                  <a:schemeClr val="bg1"/>
                </a:solidFill>
                <a:latin typeface="Forte" panose="03060902040502070203" pitchFamily="66" charset="0"/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A36AC0B6-A5D1-22A7-7768-265D349088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02" b="32790"/>
          <a:stretch/>
        </p:blipFill>
        <p:spPr>
          <a:xfrm>
            <a:off x="7336377" y="1182988"/>
            <a:ext cx="3938056" cy="4707066"/>
          </a:xfrm>
          <a:prstGeom prst="ellipse">
            <a:avLst/>
          </a:prstGeom>
          <a:ln w="762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D04DE4-1234-6026-242D-1EB24F0B6CE0}"/>
              </a:ext>
            </a:extLst>
          </p:cNvPr>
          <p:cNvSpPr/>
          <p:nvPr/>
        </p:nvSpPr>
        <p:spPr>
          <a:xfrm>
            <a:off x="7201999" y="4753290"/>
            <a:ext cx="4194453" cy="947894"/>
          </a:xfrm>
          <a:prstGeom prst="roundRect">
            <a:avLst>
              <a:gd name="adj" fmla="val 50000"/>
            </a:avLst>
          </a:prstGeom>
          <a:ln w="571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DEE8211-F79E-6FE6-103E-D2A7C68655C0}"/>
              </a:ext>
            </a:extLst>
          </p:cNvPr>
          <p:cNvSpPr txBox="1"/>
          <p:nvPr/>
        </p:nvSpPr>
        <p:spPr>
          <a:xfrm>
            <a:off x="7837288" y="4870187"/>
            <a:ext cx="2923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Forte" panose="03060902040502070203" pitchFamily="66" charset="0"/>
              </a:rPr>
              <a:t>FATOUMATA</a:t>
            </a:r>
            <a:r>
              <a:rPr lang="en-US" sz="2400" dirty="0">
                <a:solidFill>
                  <a:schemeClr val="bg1"/>
                </a:solidFill>
                <a:latin typeface="Forte" panose="03060902040502070203" pitchFamily="66" charset="0"/>
              </a:rPr>
              <a:t> NABY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Forte" panose="03060902040502070203" pitchFamily="66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Forte" panose="03060902040502070203" pitchFamily="66" charset="0"/>
              </a:rPr>
              <a:t>BANGOURA</a:t>
            </a:r>
            <a:endParaRPr lang="en-US" sz="24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4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B90C005-B14E-CB4C-A1C1-C10C55B1FBBC}"/>
              </a:ext>
            </a:extLst>
          </p:cNvPr>
          <p:cNvGrpSpPr/>
          <p:nvPr/>
        </p:nvGrpSpPr>
        <p:grpSpPr>
          <a:xfrm>
            <a:off x="486983" y="1286290"/>
            <a:ext cx="11421681" cy="5571710"/>
            <a:chOff x="486983" y="1286290"/>
            <a:chExt cx="11421681" cy="557171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816040A4-5834-E115-8FAE-D9615A4F7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4" b="96309" l="7109" r="9984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7" t="30091" r="3494" b="5222"/>
            <a:stretch/>
          </p:blipFill>
          <p:spPr>
            <a:xfrm>
              <a:off x="486983" y="1286290"/>
              <a:ext cx="11421681" cy="5571710"/>
            </a:xfrm>
            <a:prstGeom prst="rect">
              <a:avLst/>
            </a:prstGeom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E508CA88-3AA3-B5BA-C971-FA542D0D0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12134" y="2829590"/>
              <a:ext cx="626322" cy="59941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401CDC7-39F1-6493-9F54-D3D127D3A8E2}"/>
              </a:ext>
            </a:extLst>
          </p:cNvPr>
          <p:cNvSpPr/>
          <p:nvPr/>
        </p:nvSpPr>
        <p:spPr>
          <a:xfrm>
            <a:off x="1403838" y="4972300"/>
            <a:ext cx="54409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dirty="0">
                <a:ln w="0"/>
                <a:latin typeface="Copperplate Gothic Light" panose="020E0507020206020404" pitchFamily="34" charset="0"/>
              </a:rPr>
              <a:t>SUPERMARCHÉ</a:t>
            </a:r>
          </a:p>
        </p:txBody>
      </p:sp>
    </p:spTree>
    <p:extLst>
      <p:ext uri="{BB962C8B-B14F-4D97-AF65-F5344CB8AC3E}">
        <p14:creationId xmlns:p14="http://schemas.microsoft.com/office/powerpoint/2010/main" val="33310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0107EE6-4C40-08FB-FCFC-86F046D9B7DE}"/>
              </a:ext>
            </a:extLst>
          </p:cNvPr>
          <p:cNvGrpSpPr/>
          <p:nvPr/>
        </p:nvGrpSpPr>
        <p:grpSpPr>
          <a:xfrm>
            <a:off x="0" y="2651437"/>
            <a:ext cx="5344732" cy="1442434"/>
            <a:chOff x="0" y="2651437"/>
            <a:chExt cx="5344732" cy="1442434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880A8F10-9B4C-CB5C-F372-3B77EE945C71}"/>
                </a:ext>
              </a:extLst>
            </p:cNvPr>
            <p:cNvSpPr/>
            <p:nvPr/>
          </p:nvSpPr>
          <p:spPr>
            <a:xfrm>
              <a:off x="3578180" y="2651437"/>
              <a:ext cx="1766552" cy="1442434"/>
            </a:xfrm>
            <a:custGeom>
              <a:avLst/>
              <a:gdLst>
                <a:gd name="connsiteX0" fmla="*/ 123752 w 1766552"/>
                <a:gd name="connsiteY0" fmla="*/ 0 h 1442434"/>
                <a:gd name="connsiteX1" fmla="*/ 1045335 w 1766552"/>
                <a:gd name="connsiteY1" fmla="*/ 0 h 1442434"/>
                <a:gd name="connsiteX2" fmla="*/ 1766552 w 1766552"/>
                <a:gd name="connsiteY2" fmla="*/ 721217 h 1442434"/>
                <a:gd name="connsiteX3" fmla="*/ 1045335 w 1766552"/>
                <a:gd name="connsiteY3" fmla="*/ 1442434 h 1442434"/>
                <a:gd name="connsiteX4" fmla="*/ 91635 w 1766552"/>
                <a:gd name="connsiteY4" fmla="*/ 1442434 h 1442434"/>
                <a:gd name="connsiteX5" fmla="*/ 51153 w 1766552"/>
                <a:gd name="connsiteY5" fmla="*/ 1284992 h 1442434"/>
                <a:gd name="connsiteX6" fmla="*/ 0 w 1766552"/>
                <a:gd name="connsiteY6" fmla="*/ 777563 h 1442434"/>
                <a:gd name="connsiteX7" fmla="*/ 113196 w 1766552"/>
                <a:gd name="connsiteY7" fmla="*/ 28840 h 1442434"/>
                <a:gd name="connsiteX8" fmla="*/ 123752 w 1766552"/>
                <a:gd name="connsiteY8" fmla="*/ 0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6552" h="1442434">
                  <a:moveTo>
                    <a:pt x="123752" y="0"/>
                  </a:moveTo>
                  <a:lnTo>
                    <a:pt x="1045335" y="0"/>
                  </a:lnTo>
                  <a:cubicBezTo>
                    <a:pt x="1443652" y="0"/>
                    <a:pt x="1766552" y="322900"/>
                    <a:pt x="1766552" y="721217"/>
                  </a:cubicBezTo>
                  <a:cubicBezTo>
                    <a:pt x="1766552" y="1119534"/>
                    <a:pt x="1443652" y="1442434"/>
                    <a:pt x="1045335" y="1442434"/>
                  </a:cubicBezTo>
                  <a:lnTo>
                    <a:pt x="91635" y="1442434"/>
                  </a:lnTo>
                  <a:lnTo>
                    <a:pt x="51153" y="1284992"/>
                  </a:lnTo>
                  <a:cubicBezTo>
                    <a:pt x="17613" y="1121088"/>
                    <a:pt x="0" y="951382"/>
                    <a:pt x="0" y="777563"/>
                  </a:cubicBezTo>
                  <a:cubicBezTo>
                    <a:pt x="0" y="516834"/>
                    <a:pt x="39630" y="265362"/>
                    <a:pt x="113196" y="28840"/>
                  </a:cubicBezTo>
                  <a:lnTo>
                    <a:pt x="123752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A540E272-3A35-0E54-F4F0-197F299CE709}"/>
                </a:ext>
              </a:extLst>
            </p:cNvPr>
            <p:cNvSpPr/>
            <p:nvPr/>
          </p:nvSpPr>
          <p:spPr>
            <a:xfrm>
              <a:off x="0" y="2651437"/>
              <a:ext cx="3701932" cy="1442434"/>
            </a:xfrm>
            <a:custGeom>
              <a:avLst/>
              <a:gdLst>
                <a:gd name="connsiteX0" fmla="*/ 721217 w 3701932"/>
                <a:gd name="connsiteY0" fmla="*/ 0 h 1442434"/>
                <a:gd name="connsiteX1" fmla="*/ 3701932 w 3701932"/>
                <a:gd name="connsiteY1" fmla="*/ 0 h 1442434"/>
                <a:gd name="connsiteX2" fmla="*/ 3691376 w 3701932"/>
                <a:gd name="connsiteY2" fmla="*/ 28840 h 1442434"/>
                <a:gd name="connsiteX3" fmla="*/ 3578180 w 3701932"/>
                <a:gd name="connsiteY3" fmla="*/ 777563 h 1442434"/>
                <a:gd name="connsiteX4" fmla="*/ 3629333 w 3701932"/>
                <a:gd name="connsiteY4" fmla="*/ 1284992 h 1442434"/>
                <a:gd name="connsiteX5" fmla="*/ 3669815 w 3701932"/>
                <a:gd name="connsiteY5" fmla="*/ 1442434 h 1442434"/>
                <a:gd name="connsiteX6" fmla="*/ 721217 w 3701932"/>
                <a:gd name="connsiteY6" fmla="*/ 1442434 h 1442434"/>
                <a:gd name="connsiteX7" fmla="*/ 0 w 3701932"/>
                <a:gd name="connsiteY7" fmla="*/ 721217 h 1442434"/>
                <a:gd name="connsiteX8" fmla="*/ 721217 w 3701932"/>
                <a:gd name="connsiteY8" fmla="*/ 0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1932" h="1442434">
                  <a:moveTo>
                    <a:pt x="721217" y="0"/>
                  </a:moveTo>
                  <a:lnTo>
                    <a:pt x="3701932" y="0"/>
                  </a:lnTo>
                  <a:lnTo>
                    <a:pt x="3691376" y="28840"/>
                  </a:lnTo>
                  <a:cubicBezTo>
                    <a:pt x="3617810" y="265362"/>
                    <a:pt x="3578180" y="516834"/>
                    <a:pt x="3578180" y="777563"/>
                  </a:cubicBezTo>
                  <a:cubicBezTo>
                    <a:pt x="3578180" y="951382"/>
                    <a:pt x="3595793" y="1121088"/>
                    <a:pt x="3629333" y="1284992"/>
                  </a:cubicBezTo>
                  <a:lnTo>
                    <a:pt x="3669815" y="1442434"/>
                  </a:lnTo>
                  <a:lnTo>
                    <a:pt x="721217" y="1442434"/>
                  </a:lnTo>
                  <a:cubicBezTo>
                    <a:pt x="322900" y="1442434"/>
                    <a:pt x="0" y="1119534"/>
                    <a:pt x="0" y="721217"/>
                  </a:cubicBezTo>
                  <a:cubicBezTo>
                    <a:pt x="0" y="322900"/>
                    <a:pt x="322900" y="0"/>
                    <a:pt x="721217" y="0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DB9E2E-3543-1E73-1069-1A4820B17B1D}"/>
                </a:ext>
              </a:extLst>
            </p:cNvPr>
            <p:cNvSpPr/>
            <p:nvPr/>
          </p:nvSpPr>
          <p:spPr>
            <a:xfrm>
              <a:off x="37710" y="2967335"/>
              <a:ext cx="3829463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 algn="ctr">
                <a:buAutoNum type="arabicPeriod"/>
              </a:pPr>
              <a:r>
                <a:rPr lang="fr-FR" sz="2000" b="1" dirty="0">
                  <a:solidFill>
                    <a:sysClr val="windowText" lastClr="000000"/>
                  </a:solidFill>
                </a:rPr>
                <a:t>Ajout, Modifier, Supprimer</a:t>
              </a:r>
            </a:p>
            <a:p>
              <a:pPr marL="342900" indent="-342900" algn="ctr">
                <a:buAutoNum type="arabicPeriod"/>
              </a:pPr>
              <a:r>
                <a:rPr lang="fr-FR" sz="2000" b="1" dirty="0">
                  <a:solidFill>
                    <a:sysClr val="windowText" lastClr="000000"/>
                  </a:solidFill>
                </a:rPr>
                <a:t>Afficher la liste par ordre alphabétique </a:t>
              </a:r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9A3C3C53-EF2A-ED69-ACB8-E61660601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31587" l="0" r="2535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643" b="68867"/>
            <a:stretch/>
          </p:blipFill>
          <p:spPr>
            <a:xfrm>
              <a:off x="3723768" y="2726071"/>
              <a:ext cx="1494608" cy="1293165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CC3DDE62-CA94-5443-3A25-C6510A85535B}"/>
              </a:ext>
            </a:extLst>
          </p:cNvPr>
          <p:cNvGrpSpPr/>
          <p:nvPr/>
        </p:nvGrpSpPr>
        <p:grpSpPr>
          <a:xfrm>
            <a:off x="6847270" y="2651437"/>
            <a:ext cx="5344732" cy="1442434"/>
            <a:chOff x="6847270" y="2651437"/>
            <a:chExt cx="5344732" cy="1442434"/>
          </a:xfrm>
        </p:grpSpPr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A71F8E99-1512-F0C1-2DA1-16A91ACB4062}"/>
                </a:ext>
              </a:extLst>
            </p:cNvPr>
            <p:cNvSpPr/>
            <p:nvPr/>
          </p:nvSpPr>
          <p:spPr>
            <a:xfrm>
              <a:off x="6847270" y="2651437"/>
              <a:ext cx="1766550" cy="1442434"/>
            </a:xfrm>
            <a:custGeom>
              <a:avLst/>
              <a:gdLst>
                <a:gd name="connsiteX0" fmla="*/ 721217 w 1766550"/>
                <a:gd name="connsiteY0" fmla="*/ 0 h 1442434"/>
                <a:gd name="connsiteX1" fmla="*/ 1642798 w 1766550"/>
                <a:gd name="connsiteY1" fmla="*/ 0 h 1442434"/>
                <a:gd name="connsiteX2" fmla="*/ 1653354 w 1766550"/>
                <a:gd name="connsiteY2" fmla="*/ 28840 h 1442434"/>
                <a:gd name="connsiteX3" fmla="*/ 1766550 w 1766550"/>
                <a:gd name="connsiteY3" fmla="*/ 777563 h 1442434"/>
                <a:gd name="connsiteX4" fmla="*/ 1715397 w 1766550"/>
                <a:gd name="connsiteY4" fmla="*/ 1284992 h 1442434"/>
                <a:gd name="connsiteX5" fmla="*/ 1674915 w 1766550"/>
                <a:gd name="connsiteY5" fmla="*/ 1442434 h 1442434"/>
                <a:gd name="connsiteX6" fmla="*/ 721217 w 1766550"/>
                <a:gd name="connsiteY6" fmla="*/ 1442434 h 1442434"/>
                <a:gd name="connsiteX7" fmla="*/ 0 w 1766550"/>
                <a:gd name="connsiteY7" fmla="*/ 721217 h 1442434"/>
                <a:gd name="connsiteX8" fmla="*/ 721217 w 1766550"/>
                <a:gd name="connsiteY8" fmla="*/ 0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6550" h="1442434">
                  <a:moveTo>
                    <a:pt x="721217" y="0"/>
                  </a:moveTo>
                  <a:lnTo>
                    <a:pt x="1642798" y="0"/>
                  </a:lnTo>
                  <a:lnTo>
                    <a:pt x="1653354" y="28840"/>
                  </a:lnTo>
                  <a:cubicBezTo>
                    <a:pt x="1726920" y="265362"/>
                    <a:pt x="1766550" y="516834"/>
                    <a:pt x="1766550" y="777563"/>
                  </a:cubicBezTo>
                  <a:cubicBezTo>
                    <a:pt x="1766550" y="951382"/>
                    <a:pt x="1748936" y="1121088"/>
                    <a:pt x="1715397" y="1284992"/>
                  </a:cubicBezTo>
                  <a:lnTo>
                    <a:pt x="1674915" y="1442434"/>
                  </a:lnTo>
                  <a:lnTo>
                    <a:pt x="721217" y="1442434"/>
                  </a:lnTo>
                  <a:cubicBezTo>
                    <a:pt x="322900" y="1442434"/>
                    <a:pt x="0" y="1119534"/>
                    <a:pt x="0" y="721217"/>
                  </a:cubicBezTo>
                  <a:cubicBezTo>
                    <a:pt x="0" y="322900"/>
                    <a:pt x="322900" y="0"/>
                    <a:pt x="72121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ADF7E634-8EAC-A449-ACB7-B96BBDBFF694}"/>
                </a:ext>
              </a:extLst>
            </p:cNvPr>
            <p:cNvSpPr/>
            <p:nvPr/>
          </p:nvSpPr>
          <p:spPr>
            <a:xfrm>
              <a:off x="8490068" y="2651437"/>
              <a:ext cx="3701934" cy="1442434"/>
            </a:xfrm>
            <a:custGeom>
              <a:avLst/>
              <a:gdLst>
                <a:gd name="connsiteX0" fmla="*/ 0 w 3701934"/>
                <a:gd name="connsiteY0" fmla="*/ 0 h 1442434"/>
                <a:gd name="connsiteX1" fmla="*/ 2980717 w 3701934"/>
                <a:gd name="connsiteY1" fmla="*/ 0 h 1442434"/>
                <a:gd name="connsiteX2" fmla="*/ 3701934 w 3701934"/>
                <a:gd name="connsiteY2" fmla="*/ 721217 h 1442434"/>
                <a:gd name="connsiteX3" fmla="*/ 2980717 w 3701934"/>
                <a:gd name="connsiteY3" fmla="*/ 1442434 h 1442434"/>
                <a:gd name="connsiteX4" fmla="*/ 32117 w 3701934"/>
                <a:gd name="connsiteY4" fmla="*/ 1442434 h 1442434"/>
                <a:gd name="connsiteX5" fmla="*/ 72599 w 3701934"/>
                <a:gd name="connsiteY5" fmla="*/ 1284992 h 1442434"/>
                <a:gd name="connsiteX6" fmla="*/ 123752 w 3701934"/>
                <a:gd name="connsiteY6" fmla="*/ 777563 h 1442434"/>
                <a:gd name="connsiteX7" fmla="*/ 10556 w 3701934"/>
                <a:gd name="connsiteY7" fmla="*/ 28840 h 1442434"/>
                <a:gd name="connsiteX8" fmla="*/ 0 w 3701934"/>
                <a:gd name="connsiteY8" fmla="*/ 0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1934" h="1442434">
                  <a:moveTo>
                    <a:pt x="0" y="0"/>
                  </a:moveTo>
                  <a:lnTo>
                    <a:pt x="2980717" y="0"/>
                  </a:lnTo>
                  <a:cubicBezTo>
                    <a:pt x="3379034" y="0"/>
                    <a:pt x="3701934" y="322900"/>
                    <a:pt x="3701934" y="721217"/>
                  </a:cubicBezTo>
                  <a:cubicBezTo>
                    <a:pt x="3701934" y="1119534"/>
                    <a:pt x="3379034" y="1442434"/>
                    <a:pt x="2980717" y="1442434"/>
                  </a:cubicBezTo>
                  <a:lnTo>
                    <a:pt x="32117" y="1442434"/>
                  </a:lnTo>
                  <a:lnTo>
                    <a:pt x="72599" y="1284992"/>
                  </a:lnTo>
                  <a:cubicBezTo>
                    <a:pt x="106138" y="1121088"/>
                    <a:pt x="123752" y="951382"/>
                    <a:pt x="123752" y="777563"/>
                  </a:cubicBezTo>
                  <a:cubicBezTo>
                    <a:pt x="123752" y="516834"/>
                    <a:pt x="84122" y="265362"/>
                    <a:pt x="10556" y="2884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165A01A-B043-5A1F-9BED-DCC1A1D08833}"/>
                </a:ext>
              </a:extLst>
            </p:cNvPr>
            <p:cNvSpPr/>
            <p:nvPr/>
          </p:nvSpPr>
          <p:spPr>
            <a:xfrm>
              <a:off x="8634806" y="2790668"/>
              <a:ext cx="3519484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 algn="ctr">
                <a:buFont typeface="+mj-lt"/>
                <a:buAutoNum type="arabicPeriod"/>
              </a:pPr>
              <a:r>
                <a:rPr lang="fr-FR" sz="1600" b="1" dirty="0">
                  <a:solidFill>
                    <a:sysClr val="windowText" lastClr="000000"/>
                  </a:solidFill>
                </a:rPr>
                <a:t>Ajout, Modifier, Supprimer</a:t>
              </a:r>
            </a:p>
            <a:p>
              <a:pPr marL="342900" indent="-342900" algn="ctr">
                <a:buFont typeface="+mj-lt"/>
                <a:buAutoNum type="arabicPeriod"/>
              </a:pPr>
              <a:r>
                <a:rPr lang="fr-FR" sz="1600" b="1" dirty="0">
                  <a:solidFill>
                    <a:sysClr val="windowText" lastClr="000000"/>
                  </a:solidFill>
                </a:rPr>
                <a:t>Afficher la liste par Ordre Alp</a:t>
              </a:r>
            </a:p>
            <a:p>
              <a:pPr marL="342900" indent="-342900" algn="ctr">
                <a:buFont typeface="+mj-lt"/>
                <a:buAutoNum type="arabicPeriod"/>
              </a:pPr>
              <a:r>
                <a:rPr lang="fr-FR" sz="1600" b="1" dirty="0">
                  <a:solidFill>
                    <a:sysClr val="windowText" lastClr="000000"/>
                  </a:solidFill>
                </a:rPr>
                <a:t>Afficher la liste par ordre croissant de quantité en stock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FB06A09-4CD6-B575-36DA-EA888AABC688}"/>
                </a:ext>
              </a:extLst>
            </p:cNvPr>
            <p:cNvSpPr/>
            <p:nvPr/>
          </p:nvSpPr>
          <p:spPr>
            <a:xfrm>
              <a:off x="7548629" y="2906966"/>
              <a:ext cx="1847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fr-FR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endParaRPr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F62E525B-11A9-3F25-A083-466CE42AF9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72" t="24108" r="36587" b="46525"/>
            <a:stretch/>
          </p:blipFill>
          <p:spPr>
            <a:xfrm>
              <a:off x="7233707" y="2819077"/>
              <a:ext cx="992619" cy="1219845"/>
            </a:xfrm>
            <a:prstGeom prst="rect">
              <a:avLst/>
            </a:prstGeom>
          </p:spPr>
        </p:pic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FDA53ED7-D7C5-1F42-3918-9C59FB9C86FF}"/>
              </a:ext>
            </a:extLst>
          </p:cNvPr>
          <p:cNvGrpSpPr/>
          <p:nvPr/>
        </p:nvGrpSpPr>
        <p:grpSpPr>
          <a:xfrm>
            <a:off x="334851" y="4504385"/>
            <a:ext cx="5344733" cy="1442434"/>
            <a:chOff x="334851" y="4504385"/>
            <a:chExt cx="5344733" cy="1442434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FB619310-CA7A-FEA0-A605-5D6C7C8FD3D8}"/>
                </a:ext>
              </a:extLst>
            </p:cNvPr>
            <p:cNvSpPr/>
            <p:nvPr/>
          </p:nvSpPr>
          <p:spPr>
            <a:xfrm>
              <a:off x="3821969" y="4504386"/>
              <a:ext cx="1857615" cy="1328353"/>
            </a:xfrm>
            <a:custGeom>
              <a:avLst/>
              <a:gdLst>
                <a:gd name="connsiteX0" fmla="*/ 0 w 1857615"/>
                <a:gd name="connsiteY0" fmla="*/ 0 h 1328353"/>
                <a:gd name="connsiteX1" fmla="*/ 1136398 w 1857615"/>
                <a:gd name="connsiteY1" fmla="*/ 0 h 1328353"/>
                <a:gd name="connsiteX2" fmla="*/ 1857615 w 1857615"/>
                <a:gd name="connsiteY2" fmla="*/ 721217 h 1328353"/>
                <a:gd name="connsiteX3" fmla="*/ 1539637 w 1857615"/>
                <a:gd name="connsiteY3" fmla="*/ 1319261 h 1328353"/>
                <a:gd name="connsiteX4" fmla="*/ 1522887 w 1857615"/>
                <a:gd name="connsiteY4" fmla="*/ 1328353 h 1328353"/>
                <a:gd name="connsiteX5" fmla="*/ 1293983 w 1857615"/>
                <a:gd name="connsiteY5" fmla="*/ 1244572 h 1328353"/>
                <a:gd name="connsiteX6" fmla="*/ 60099 w 1857615"/>
                <a:gd name="connsiteY6" fmla="*/ 124758 h 1328353"/>
                <a:gd name="connsiteX7" fmla="*/ 0 w 1857615"/>
                <a:gd name="connsiteY7" fmla="*/ 0 h 132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7615" h="1328353">
                  <a:moveTo>
                    <a:pt x="0" y="0"/>
                  </a:moveTo>
                  <a:lnTo>
                    <a:pt x="1136398" y="0"/>
                  </a:lnTo>
                  <a:cubicBezTo>
                    <a:pt x="1534715" y="0"/>
                    <a:pt x="1857615" y="322900"/>
                    <a:pt x="1857615" y="721217"/>
                  </a:cubicBezTo>
                  <a:cubicBezTo>
                    <a:pt x="1857615" y="970165"/>
                    <a:pt x="1731482" y="1189654"/>
                    <a:pt x="1539637" y="1319261"/>
                  </a:cubicBezTo>
                  <a:lnTo>
                    <a:pt x="1522887" y="1328353"/>
                  </a:lnTo>
                  <a:lnTo>
                    <a:pt x="1293983" y="1244572"/>
                  </a:lnTo>
                  <a:cubicBezTo>
                    <a:pt x="766834" y="1021607"/>
                    <a:pt x="331423" y="624219"/>
                    <a:pt x="60099" y="1247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79A2A5B6-95C1-8E8E-BEEA-1AC7D5A3D7C8}"/>
                </a:ext>
              </a:extLst>
            </p:cNvPr>
            <p:cNvSpPr/>
            <p:nvPr/>
          </p:nvSpPr>
          <p:spPr>
            <a:xfrm>
              <a:off x="334851" y="4504385"/>
              <a:ext cx="5010004" cy="1442434"/>
            </a:xfrm>
            <a:custGeom>
              <a:avLst/>
              <a:gdLst>
                <a:gd name="connsiteX0" fmla="*/ 721217 w 5010004"/>
                <a:gd name="connsiteY0" fmla="*/ 0 h 1442434"/>
                <a:gd name="connsiteX1" fmla="*/ 3487117 w 5010004"/>
                <a:gd name="connsiteY1" fmla="*/ 0 h 1442434"/>
                <a:gd name="connsiteX2" fmla="*/ 3547216 w 5010004"/>
                <a:gd name="connsiteY2" fmla="*/ 124758 h 1442434"/>
                <a:gd name="connsiteX3" fmla="*/ 4781100 w 5010004"/>
                <a:gd name="connsiteY3" fmla="*/ 1244572 h 1442434"/>
                <a:gd name="connsiteX4" fmla="*/ 5010004 w 5010004"/>
                <a:gd name="connsiteY4" fmla="*/ 1328353 h 1442434"/>
                <a:gd name="connsiteX5" fmla="*/ 4904245 w 5010004"/>
                <a:gd name="connsiteY5" fmla="*/ 1385757 h 1442434"/>
                <a:gd name="connsiteX6" fmla="*/ 4623515 w 5010004"/>
                <a:gd name="connsiteY6" fmla="*/ 1442434 h 1442434"/>
                <a:gd name="connsiteX7" fmla="*/ 721217 w 5010004"/>
                <a:gd name="connsiteY7" fmla="*/ 1442434 h 1442434"/>
                <a:gd name="connsiteX8" fmla="*/ 0 w 5010004"/>
                <a:gd name="connsiteY8" fmla="*/ 721217 h 1442434"/>
                <a:gd name="connsiteX9" fmla="*/ 721217 w 5010004"/>
                <a:gd name="connsiteY9" fmla="*/ 0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0004" h="1442434">
                  <a:moveTo>
                    <a:pt x="721217" y="0"/>
                  </a:moveTo>
                  <a:lnTo>
                    <a:pt x="3487117" y="0"/>
                  </a:lnTo>
                  <a:lnTo>
                    <a:pt x="3547216" y="124758"/>
                  </a:lnTo>
                  <a:cubicBezTo>
                    <a:pt x="3818540" y="624219"/>
                    <a:pt x="4253951" y="1021607"/>
                    <a:pt x="4781100" y="1244572"/>
                  </a:cubicBezTo>
                  <a:lnTo>
                    <a:pt x="5010004" y="1328353"/>
                  </a:lnTo>
                  <a:lnTo>
                    <a:pt x="4904245" y="1385757"/>
                  </a:lnTo>
                  <a:cubicBezTo>
                    <a:pt x="4817960" y="1422253"/>
                    <a:pt x="4723094" y="1442434"/>
                    <a:pt x="4623515" y="1442434"/>
                  </a:cubicBezTo>
                  <a:lnTo>
                    <a:pt x="721217" y="1442434"/>
                  </a:lnTo>
                  <a:cubicBezTo>
                    <a:pt x="322900" y="1442434"/>
                    <a:pt x="0" y="1119534"/>
                    <a:pt x="0" y="721217"/>
                  </a:cubicBezTo>
                  <a:cubicBezTo>
                    <a:pt x="0" y="322900"/>
                    <a:pt x="322900" y="0"/>
                    <a:pt x="721217" y="0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AE99A4F-644D-0224-4D55-2D665B1D0588}"/>
                </a:ext>
              </a:extLst>
            </p:cNvPr>
            <p:cNvSpPr/>
            <p:nvPr/>
          </p:nvSpPr>
          <p:spPr>
            <a:xfrm>
              <a:off x="394793" y="4817076"/>
              <a:ext cx="398781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 algn="ctr">
                <a:buAutoNum type="arabicPeriod"/>
              </a:pPr>
              <a:r>
                <a:rPr lang="fr-FR" sz="2000" b="1" dirty="0">
                  <a:solidFill>
                    <a:sysClr val="windowText" lastClr="000000"/>
                  </a:solidFill>
                </a:rPr>
                <a:t>Calcul et affichage du bénéfice </a:t>
              </a:r>
            </a:p>
            <a:p>
              <a:pPr marL="342900" indent="-342900" algn="ctr">
                <a:buAutoNum type="arabicPeriod"/>
              </a:pPr>
              <a:r>
                <a:rPr lang="fr-FR" sz="2000" b="1" dirty="0">
                  <a:solidFill>
                    <a:sysClr val="windowText" lastClr="000000"/>
                  </a:solidFill>
                </a:rPr>
                <a:t>Calcul et affichage le bénéfice Total</a:t>
              </a:r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8ECA1E32-D5B7-F930-D0BE-ADEAFEA01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96" r="44870" b="74066"/>
            <a:stretch/>
          </p:blipFill>
          <p:spPr>
            <a:xfrm>
              <a:off x="4511268" y="4546459"/>
              <a:ext cx="956829" cy="1077218"/>
            </a:xfrm>
            <a:prstGeom prst="rect">
              <a:avLst/>
            </a:prstGeom>
          </p:spPr>
        </p:pic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ABF06-C1C3-8E94-AF17-059F542FA92A}"/>
              </a:ext>
            </a:extLst>
          </p:cNvPr>
          <p:cNvGrpSpPr/>
          <p:nvPr/>
        </p:nvGrpSpPr>
        <p:grpSpPr>
          <a:xfrm>
            <a:off x="6585398" y="4504384"/>
            <a:ext cx="5344732" cy="1442434"/>
            <a:chOff x="6585398" y="4504384"/>
            <a:chExt cx="5344732" cy="1442434"/>
          </a:xfrm>
        </p:grpSpPr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3DB501F3-1C03-4122-067C-A1881664BF3C}"/>
                </a:ext>
              </a:extLst>
            </p:cNvPr>
            <p:cNvSpPr/>
            <p:nvPr/>
          </p:nvSpPr>
          <p:spPr>
            <a:xfrm>
              <a:off x="6585398" y="4504385"/>
              <a:ext cx="1784635" cy="1311303"/>
            </a:xfrm>
            <a:custGeom>
              <a:avLst/>
              <a:gdLst>
                <a:gd name="connsiteX0" fmla="*/ 721217 w 1784635"/>
                <a:gd name="connsiteY0" fmla="*/ 0 h 1311303"/>
                <a:gd name="connsiteX1" fmla="*/ 1784635 w 1784635"/>
                <a:gd name="connsiteY1" fmla="*/ 0 h 1311303"/>
                <a:gd name="connsiteX2" fmla="*/ 1724536 w 1784635"/>
                <a:gd name="connsiteY2" fmla="*/ 124759 h 1311303"/>
                <a:gd name="connsiteX3" fmla="*/ 490652 w 1784635"/>
                <a:gd name="connsiteY3" fmla="*/ 1244573 h 1311303"/>
                <a:gd name="connsiteX4" fmla="*/ 308333 w 1784635"/>
                <a:gd name="connsiteY4" fmla="*/ 1311303 h 1311303"/>
                <a:gd name="connsiteX5" fmla="*/ 211240 w 1784635"/>
                <a:gd name="connsiteY5" fmla="*/ 1231194 h 1311303"/>
                <a:gd name="connsiteX6" fmla="*/ 0 w 1784635"/>
                <a:gd name="connsiteY6" fmla="*/ 721217 h 1311303"/>
                <a:gd name="connsiteX7" fmla="*/ 721217 w 1784635"/>
                <a:gd name="connsiteY7" fmla="*/ 0 h 131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4635" h="1311303">
                  <a:moveTo>
                    <a:pt x="721217" y="0"/>
                  </a:moveTo>
                  <a:lnTo>
                    <a:pt x="1784635" y="0"/>
                  </a:lnTo>
                  <a:lnTo>
                    <a:pt x="1724536" y="124759"/>
                  </a:lnTo>
                  <a:cubicBezTo>
                    <a:pt x="1453212" y="624220"/>
                    <a:pt x="1017801" y="1021608"/>
                    <a:pt x="490652" y="1244573"/>
                  </a:cubicBezTo>
                  <a:lnTo>
                    <a:pt x="308333" y="1311303"/>
                  </a:lnTo>
                  <a:lnTo>
                    <a:pt x="211240" y="1231194"/>
                  </a:lnTo>
                  <a:cubicBezTo>
                    <a:pt x="80725" y="1100680"/>
                    <a:pt x="0" y="920376"/>
                    <a:pt x="0" y="721217"/>
                  </a:cubicBezTo>
                  <a:cubicBezTo>
                    <a:pt x="0" y="322900"/>
                    <a:pt x="322900" y="0"/>
                    <a:pt x="72121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5A52DA3-B80C-D471-A992-B9AA113A294F}"/>
                </a:ext>
              </a:extLst>
            </p:cNvPr>
            <p:cNvSpPr/>
            <p:nvPr/>
          </p:nvSpPr>
          <p:spPr>
            <a:xfrm>
              <a:off x="6893731" y="4504384"/>
              <a:ext cx="5036399" cy="1442434"/>
            </a:xfrm>
            <a:custGeom>
              <a:avLst/>
              <a:gdLst>
                <a:gd name="connsiteX0" fmla="*/ 1476302 w 5036399"/>
                <a:gd name="connsiteY0" fmla="*/ 0 h 1442434"/>
                <a:gd name="connsiteX1" fmla="*/ 4315182 w 5036399"/>
                <a:gd name="connsiteY1" fmla="*/ 0 h 1442434"/>
                <a:gd name="connsiteX2" fmla="*/ 5036399 w 5036399"/>
                <a:gd name="connsiteY2" fmla="*/ 721217 h 1442434"/>
                <a:gd name="connsiteX3" fmla="*/ 4315182 w 5036399"/>
                <a:gd name="connsiteY3" fmla="*/ 1442434 h 1442434"/>
                <a:gd name="connsiteX4" fmla="*/ 412884 w 5036399"/>
                <a:gd name="connsiteY4" fmla="*/ 1442434 h 1442434"/>
                <a:gd name="connsiteX5" fmla="*/ 9645 w 5036399"/>
                <a:gd name="connsiteY5" fmla="*/ 1319261 h 1442434"/>
                <a:gd name="connsiteX6" fmla="*/ 0 w 5036399"/>
                <a:gd name="connsiteY6" fmla="*/ 1311303 h 1442434"/>
                <a:gd name="connsiteX7" fmla="*/ 182319 w 5036399"/>
                <a:gd name="connsiteY7" fmla="*/ 1244573 h 1442434"/>
                <a:gd name="connsiteX8" fmla="*/ 1416203 w 5036399"/>
                <a:gd name="connsiteY8" fmla="*/ 124759 h 1442434"/>
                <a:gd name="connsiteX9" fmla="*/ 1476302 w 5036399"/>
                <a:gd name="connsiteY9" fmla="*/ 0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6399" h="1442434">
                  <a:moveTo>
                    <a:pt x="1476302" y="0"/>
                  </a:moveTo>
                  <a:lnTo>
                    <a:pt x="4315182" y="0"/>
                  </a:lnTo>
                  <a:cubicBezTo>
                    <a:pt x="4713499" y="0"/>
                    <a:pt x="5036399" y="322900"/>
                    <a:pt x="5036399" y="721217"/>
                  </a:cubicBezTo>
                  <a:cubicBezTo>
                    <a:pt x="5036399" y="1119534"/>
                    <a:pt x="4713499" y="1442434"/>
                    <a:pt x="4315182" y="1442434"/>
                  </a:cubicBezTo>
                  <a:lnTo>
                    <a:pt x="412884" y="1442434"/>
                  </a:lnTo>
                  <a:cubicBezTo>
                    <a:pt x="263515" y="1442434"/>
                    <a:pt x="124752" y="1397026"/>
                    <a:pt x="9645" y="1319261"/>
                  </a:cubicBezTo>
                  <a:lnTo>
                    <a:pt x="0" y="1311303"/>
                  </a:lnTo>
                  <a:lnTo>
                    <a:pt x="182319" y="1244573"/>
                  </a:lnTo>
                  <a:cubicBezTo>
                    <a:pt x="709468" y="1021608"/>
                    <a:pt x="1144879" y="624220"/>
                    <a:pt x="1416203" y="124759"/>
                  </a:cubicBezTo>
                  <a:lnTo>
                    <a:pt x="1476302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F4AEF7-57E9-3903-5DCD-4CE3579906C5}"/>
                </a:ext>
              </a:extLst>
            </p:cNvPr>
            <p:cNvSpPr/>
            <p:nvPr/>
          </p:nvSpPr>
          <p:spPr>
            <a:xfrm>
              <a:off x="7979675" y="4682921"/>
              <a:ext cx="3928990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b="1" dirty="0">
                  <a:solidFill>
                    <a:sysClr val="windowText" lastClr="000000"/>
                  </a:solidFill>
                </a:rPr>
                <a:t>4. Calcul et affichage de la liste ayant une quantité en stock sup à 20</a:t>
              </a:r>
            </a:p>
            <a:p>
              <a:pPr algn="ctr"/>
              <a:r>
                <a:rPr lang="fr-FR" b="1" dirty="0">
                  <a:solidFill>
                    <a:sysClr val="windowText" lastClr="000000"/>
                  </a:solidFill>
                </a:rPr>
                <a:t>5. Affichage de la liste qui doivent périmer dans de 2 mois</a:t>
              </a:r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21C42613-8863-AE43-724E-31DDC755A5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96" t="52879" r="42309" b="23873"/>
            <a:stretch/>
          </p:blipFill>
          <p:spPr>
            <a:xfrm>
              <a:off x="6672778" y="4546459"/>
              <a:ext cx="1060582" cy="965699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736C3261-BB78-79CE-2A5B-8381679A0C79}"/>
              </a:ext>
            </a:extLst>
          </p:cNvPr>
          <p:cNvGrpSpPr/>
          <p:nvPr/>
        </p:nvGrpSpPr>
        <p:grpSpPr>
          <a:xfrm>
            <a:off x="96444" y="798490"/>
            <a:ext cx="5583140" cy="1442435"/>
            <a:chOff x="96444" y="798490"/>
            <a:chExt cx="5583140" cy="1442435"/>
          </a:xfrm>
        </p:grpSpPr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8E0CBC9-28BB-C5DB-B342-72BBD0640DFB}"/>
                </a:ext>
              </a:extLst>
            </p:cNvPr>
            <p:cNvSpPr/>
            <p:nvPr/>
          </p:nvSpPr>
          <p:spPr>
            <a:xfrm>
              <a:off x="3876255" y="997164"/>
              <a:ext cx="1803329" cy="1243761"/>
            </a:xfrm>
            <a:custGeom>
              <a:avLst/>
              <a:gdLst>
                <a:gd name="connsiteX0" fmla="*/ 1576858 w 1803329"/>
                <a:gd name="connsiteY0" fmla="*/ 0 h 1243761"/>
                <a:gd name="connsiteX1" fmla="*/ 1592089 w 1803329"/>
                <a:gd name="connsiteY1" fmla="*/ 12567 h 1243761"/>
                <a:gd name="connsiteX2" fmla="*/ 1803329 w 1803329"/>
                <a:gd name="connsiteY2" fmla="*/ 522544 h 1243761"/>
                <a:gd name="connsiteX3" fmla="*/ 1082112 w 1803329"/>
                <a:gd name="connsiteY3" fmla="*/ 1243761 h 1243761"/>
                <a:gd name="connsiteX4" fmla="*/ 0 w 1803329"/>
                <a:gd name="connsiteY4" fmla="*/ 1243761 h 1243761"/>
                <a:gd name="connsiteX5" fmla="*/ 5813 w 1803329"/>
                <a:gd name="connsiteY5" fmla="*/ 1231694 h 1243761"/>
                <a:gd name="connsiteX6" fmla="*/ 1471023 w 1803329"/>
                <a:gd name="connsiteY6" fmla="*/ 27213 h 1243761"/>
                <a:gd name="connsiteX7" fmla="*/ 1576858 w 1803329"/>
                <a:gd name="connsiteY7" fmla="*/ 0 h 124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3329" h="1243761">
                  <a:moveTo>
                    <a:pt x="1576858" y="0"/>
                  </a:moveTo>
                  <a:lnTo>
                    <a:pt x="1592089" y="12567"/>
                  </a:lnTo>
                  <a:cubicBezTo>
                    <a:pt x="1722604" y="143081"/>
                    <a:pt x="1803329" y="323386"/>
                    <a:pt x="1803329" y="522544"/>
                  </a:cubicBezTo>
                  <a:cubicBezTo>
                    <a:pt x="1803329" y="920861"/>
                    <a:pt x="1480429" y="1243761"/>
                    <a:pt x="1082112" y="1243761"/>
                  </a:cubicBezTo>
                  <a:lnTo>
                    <a:pt x="0" y="1243761"/>
                  </a:lnTo>
                  <a:lnTo>
                    <a:pt x="5813" y="1231694"/>
                  </a:lnTo>
                  <a:cubicBezTo>
                    <a:pt x="315897" y="660881"/>
                    <a:pt x="840300" y="223388"/>
                    <a:pt x="1471023" y="27213"/>
                  </a:cubicBezTo>
                  <a:lnTo>
                    <a:pt x="15768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DDB39F52-AD11-5007-8377-B3094E394FE1}"/>
                </a:ext>
              </a:extLst>
            </p:cNvPr>
            <p:cNvSpPr/>
            <p:nvPr/>
          </p:nvSpPr>
          <p:spPr>
            <a:xfrm>
              <a:off x="334852" y="798490"/>
              <a:ext cx="5118261" cy="1442434"/>
            </a:xfrm>
            <a:custGeom>
              <a:avLst/>
              <a:gdLst>
                <a:gd name="connsiteX0" fmla="*/ 721217 w 5118261"/>
                <a:gd name="connsiteY0" fmla="*/ 0 h 1442434"/>
                <a:gd name="connsiteX1" fmla="*/ 4623515 w 5118261"/>
                <a:gd name="connsiteY1" fmla="*/ 0 h 1442434"/>
                <a:gd name="connsiteX2" fmla="*/ 5026754 w 5118261"/>
                <a:gd name="connsiteY2" fmla="*/ 123173 h 1442434"/>
                <a:gd name="connsiteX3" fmla="*/ 5118261 w 5118261"/>
                <a:gd name="connsiteY3" fmla="*/ 198673 h 1442434"/>
                <a:gd name="connsiteX4" fmla="*/ 5012426 w 5118261"/>
                <a:gd name="connsiteY4" fmla="*/ 225886 h 1442434"/>
                <a:gd name="connsiteX5" fmla="*/ 3547216 w 5118261"/>
                <a:gd name="connsiteY5" fmla="*/ 1430367 h 1442434"/>
                <a:gd name="connsiteX6" fmla="*/ 3541403 w 5118261"/>
                <a:gd name="connsiteY6" fmla="*/ 1442434 h 1442434"/>
                <a:gd name="connsiteX7" fmla="*/ 721217 w 5118261"/>
                <a:gd name="connsiteY7" fmla="*/ 1442434 h 1442434"/>
                <a:gd name="connsiteX8" fmla="*/ 0 w 5118261"/>
                <a:gd name="connsiteY8" fmla="*/ 721217 h 1442434"/>
                <a:gd name="connsiteX9" fmla="*/ 721217 w 5118261"/>
                <a:gd name="connsiteY9" fmla="*/ 0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18261" h="1442434">
                  <a:moveTo>
                    <a:pt x="721217" y="0"/>
                  </a:moveTo>
                  <a:lnTo>
                    <a:pt x="4623515" y="0"/>
                  </a:lnTo>
                  <a:cubicBezTo>
                    <a:pt x="4772884" y="0"/>
                    <a:pt x="4911647" y="45408"/>
                    <a:pt x="5026754" y="123173"/>
                  </a:cubicBezTo>
                  <a:lnTo>
                    <a:pt x="5118261" y="198673"/>
                  </a:lnTo>
                  <a:lnTo>
                    <a:pt x="5012426" y="225886"/>
                  </a:lnTo>
                  <a:cubicBezTo>
                    <a:pt x="4381703" y="422061"/>
                    <a:pt x="3857300" y="859554"/>
                    <a:pt x="3547216" y="1430367"/>
                  </a:cubicBezTo>
                  <a:lnTo>
                    <a:pt x="3541403" y="1442434"/>
                  </a:lnTo>
                  <a:lnTo>
                    <a:pt x="721217" y="1442434"/>
                  </a:lnTo>
                  <a:cubicBezTo>
                    <a:pt x="322900" y="1442434"/>
                    <a:pt x="0" y="1119534"/>
                    <a:pt x="0" y="721217"/>
                  </a:cubicBezTo>
                  <a:cubicBezTo>
                    <a:pt x="0" y="322900"/>
                    <a:pt x="322900" y="0"/>
                    <a:pt x="721217" y="0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B46FF07-9A98-0BAC-4F07-86A50740D587}"/>
                </a:ext>
              </a:extLst>
            </p:cNvPr>
            <p:cNvSpPr/>
            <p:nvPr/>
          </p:nvSpPr>
          <p:spPr>
            <a:xfrm>
              <a:off x="96444" y="1035610"/>
              <a:ext cx="4518298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3200" b="1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doni MT Black" panose="02070A03080606020203" pitchFamily="18" charset="0"/>
                </a:rPr>
                <a:t>GESTION DES VENTES</a:t>
              </a: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38AC7D75-B745-1EA8-6F07-07799CCEB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08025" y="1045730"/>
              <a:ext cx="1192994" cy="1141732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86900CF-725B-9FB4-F710-B53BE328D0A2}"/>
              </a:ext>
            </a:extLst>
          </p:cNvPr>
          <p:cNvGrpSpPr/>
          <p:nvPr/>
        </p:nvGrpSpPr>
        <p:grpSpPr>
          <a:xfrm>
            <a:off x="6585398" y="798489"/>
            <a:ext cx="5452256" cy="1442436"/>
            <a:chOff x="6585398" y="798489"/>
            <a:chExt cx="5452256" cy="1442436"/>
          </a:xfrm>
        </p:grpSpPr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992857FB-DEBD-3431-20A3-550E3A72A9D5}"/>
                </a:ext>
              </a:extLst>
            </p:cNvPr>
            <p:cNvSpPr/>
            <p:nvPr/>
          </p:nvSpPr>
          <p:spPr>
            <a:xfrm>
              <a:off x="6585398" y="1011613"/>
              <a:ext cx="209687" cy="508095"/>
            </a:xfrm>
            <a:custGeom>
              <a:avLst/>
              <a:gdLst>
                <a:gd name="connsiteX0" fmla="*/ 209686 w 209687"/>
                <a:gd name="connsiteY0" fmla="*/ 0 h 508095"/>
                <a:gd name="connsiteX1" fmla="*/ 209687 w 209687"/>
                <a:gd name="connsiteY1" fmla="*/ 0 h 508095"/>
                <a:gd name="connsiteX2" fmla="*/ 123173 w 209687"/>
                <a:gd name="connsiteY2" fmla="*/ 104856 h 508095"/>
                <a:gd name="connsiteX3" fmla="*/ 3724 w 209687"/>
                <a:gd name="connsiteY3" fmla="*/ 434355 h 508095"/>
                <a:gd name="connsiteX4" fmla="*/ 0 w 209687"/>
                <a:gd name="connsiteY4" fmla="*/ 508095 h 508095"/>
                <a:gd name="connsiteX5" fmla="*/ 0 w 209687"/>
                <a:gd name="connsiteY5" fmla="*/ 508094 h 508095"/>
                <a:gd name="connsiteX6" fmla="*/ 123173 w 209687"/>
                <a:gd name="connsiteY6" fmla="*/ 104855 h 508095"/>
                <a:gd name="connsiteX7" fmla="*/ 209686 w 209687"/>
                <a:gd name="connsiteY7" fmla="*/ 0 h 50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87" h="508095">
                  <a:moveTo>
                    <a:pt x="209686" y="0"/>
                  </a:moveTo>
                  <a:lnTo>
                    <a:pt x="209687" y="0"/>
                  </a:lnTo>
                  <a:lnTo>
                    <a:pt x="123173" y="104856"/>
                  </a:lnTo>
                  <a:cubicBezTo>
                    <a:pt x="58369" y="200778"/>
                    <a:pt x="16035" y="313129"/>
                    <a:pt x="3724" y="434355"/>
                  </a:cubicBezTo>
                  <a:lnTo>
                    <a:pt x="0" y="508095"/>
                  </a:lnTo>
                  <a:lnTo>
                    <a:pt x="0" y="508094"/>
                  </a:lnTo>
                  <a:cubicBezTo>
                    <a:pt x="0" y="358725"/>
                    <a:pt x="45408" y="219962"/>
                    <a:pt x="123173" y="104855"/>
                  </a:cubicBezTo>
                  <a:lnTo>
                    <a:pt x="209686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215B3120-9386-6C71-5F8E-256395015F11}"/>
                </a:ext>
              </a:extLst>
            </p:cNvPr>
            <p:cNvSpPr/>
            <p:nvPr/>
          </p:nvSpPr>
          <p:spPr>
            <a:xfrm>
              <a:off x="6585398" y="1519708"/>
              <a:ext cx="1730349" cy="721217"/>
            </a:xfrm>
            <a:custGeom>
              <a:avLst/>
              <a:gdLst>
                <a:gd name="connsiteX0" fmla="*/ 0 w 1730349"/>
                <a:gd name="connsiteY0" fmla="*/ 0 h 721217"/>
                <a:gd name="connsiteX1" fmla="*/ 3724 w 1730349"/>
                <a:gd name="connsiteY1" fmla="*/ 73739 h 721217"/>
                <a:gd name="connsiteX2" fmla="*/ 721217 w 1730349"/>
                <a:gd name="connsiteY2" fmla="*/ 721216 h 721217"/>
                <a:gd name="connsiteX3" fmla="*/ 1730349 w 1730349"/>
                <a:gd name="connsiteY3" fmla="*/ 721216 h 721217"/>
                <a:gd name="connsiteX4" fmla="*/ 1730349 w 1730349"/>
                <a:gd name="connsiteY4" fmla="*/ 721217 h 721217"/>
                <a:gd name="connsiteX5" fmla="*/ 721217 w 1730349"/>
                <a:gd name="connsiteY5" fmla="*/ 721217 h 721217"/>
                <a:gd name="connsiteX6" fmla="*/ 0 w 1730349"/>
                <a:gd name="connsiteY6" fmla="*/ 0 h 721217"/>
                <a:gd name="connsiteX7" fmla="*/ 0 w 1730349"/>
                <a:gd name="connsiteY7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0349" h="721217">
                  <a:moveTo>
                    <a:pt x="0" y="0"/>
                  </a:moveTo>
                  <a:lnTo>
                    <a:pt x="3724" y="73739"/>
                  </a:lnTo>
                  <a:cubicBezTo>
                    <a:pt x="40657" y="437417"/>
                    <a:pt x="347795" y="721216"/>
                    <a:pt x="721217" y="721216"/>
                  </a:cubicBezTo>
                  <a:lnTo>
                    <a:pt x="1730349" y="721216"/>
                  </a:lnTo>
                  <a:lnTo>
                    <a:pt x="1730349" y="721217"/>
                  </a:lnTo>
                  <a:lnTo>
                    <a:pt x="721217" y="721217"/>
                  </a:lnTo>
                  <a:cubicBezTo>
                    <a:pt x="322900" y="721217"/>
                    <a:pt x="0" y="39831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CE533075-FCB0-599D-36AE-B807A101B364}"/>
                </a:ext>
              </a:extLst>
            </p:cNvPr>
            <p:cNvSpPr/>
            <p:nvPr/>
          </p:nvSpPr>
          <p:spPr>
            <a:xfrm>
              <a:off x="6795083" y="798489"/>
              <a:ext cx="5135046" cy="721218"/>
            </a:xfrm>
            <a:custGeom>
              <a:avLst/>
              <a:gdLst>
                <a:gd name="connsiteX0" fmla="*/ 511531 w 5135046"/>
                <a:gd name="connsiteY0" fmla="*/ 0 h 721218"/>
                <a:gd name="connsiteX1" fmla="*/ 4413829 w 5135046"/>
                <a:gd name="connsiteY1" fmla="*/ 0 h 721218"/>
                <a:gd name="connsiteX2" fmla="*/ 5135046 w 5135046"/>
                <a:gd name="connsiteY2" fmla="*/ 721217 h 721218"/>
                <a:gd name="connsiteX3" fmla="*/ 5135046 w 5135046"/>
                <a:gd name="connsiteY3" fmla="*/ 721218 h 721218"/>
                <a:gd name="connsiteX4" fmla="*/ 5131322 w 5135046"/>
                <a:gd name="connsiteY4" fmla="*/ 647478 h 721218"/>
                <a:gd name="connsiteX5" fmla="*/ 4413829 w 5135046"/>
                <a:gd name="connsiteY5" fmla="*/ 1 h 721218"/>
                <a:gd name="connsiteX6" fmla="*/ 511531 w 5135046"/>
                <a:gd name="connsiteY6" fmla="*/ 1 h 721218"/>
                <a:gd name="connsiteX7" fmla="*/ 1554 w 5135046"/>
                <a:gd name="connsiteY7" fmla="*/ 211241 h 721218"/>
                <a:gd name="connsiteX8" fmla="*/ 1 w 5135046"/>
                <a:gd name="connsiteY8" fmla="*/ 213123 h 721218"/>
                <a:gd name="connsiteX9" fmla="*/ 0 w 5135046"/>
                <a:gd name="connsiteY9" fmla="*/ 213123 h 721218"/>
                <a:gd name="connsiteX10" fmla="*/ 1554 w 5135046"/>
                <a:gd name="connsiteY10" fmla="*/ 211240 h 721218"/>
                <a:gd name="connsiteX11" fmla="*/ 511531 w 5135046"/>
                <a:gd name="connsiteY11" fmla="*/ 0 h 72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35046" h="721218">
                  <a:moveTo>
                    <a:pt x="511531" y="0"/>
                  </a:moveTo>
                  <a:lnTo>
                    <a:pt x="4413829" y="0"/>
                  </a:lnTo>
                  <a:cubicBezTo>
                    <a:pt x="4812146" y="0"/>
                    <a:pt x="5135046" y="322900"/>
                    <a:pt x="5135046" y="721217"/>
                  </a:cubicBezTo>
                  <a:lnTo>
                    <a:pt x="5135046" y="721218"/>
                  </a:lnTo>
                  <a:lnTo>
                    <a:pt x="5131322" y="647478"/>
                  </a:lnTo>
                  <a:cubicBezTo>
                    <a:pt x="5094389" y="283800"/>
                    <a:pt x="4787251" y="1"/>
                    <a:pt x="4413829" y="1"/>
                  </a:cubicBezTo>
                  <a:lnTo>
                    <a:pt x="511531" y="1"/>
                  </a:lnTo>
                  <a:cubicBezTo>
                    <a:pt x="312373" y="1"/>
                    <a:pt x="132068" y="80726"/>
                    <a:pt x="1554" y="211241"/>
                  </a:cubicBezTo>
                  <a:lnTo>
                    <a:pt x="1" y="213123"/>
                  </a:lnTo>
                  <a:lnTo>
                    <a:pt x="0" y="213123"/>
                  </a:lnTo>
                  <a:lnTo>
                    <a:pt x="1554" y="211240"/>
                  </a:lnTo>
                  <a:cubicBezTo>
                    <a:pt x="132068" y="80725"/>
                    <a:pt x="312373" y="0"/>
                    <a:pt x="511531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DAAACF1A-8D97-80D7-FB1C-B7A7C20C27E1}"/>
                </a:ext>
              </a:extLst>
            </p:cNvPr>
            <p:cNvGrpSpPr/>
            <p:nvPr/>
          </p:nvGrpSpPr>
          <p:grpSpPr>
            <a:xfrm>
              <a:off x="6585398" y="798491"/>
              <a:ext cx="5344732" cy="1442433"/>
              <a:chOff x="6585398" y="798491"/>
              <a:chExt cx="5344732" cy="1442433"/>
            </a:xfrm>
          </p:grpSpPr>
          <p:sp>
            <p:nvSpPr>
              <p:cNvPr id="66" name="Forme libre : forme 65">
                <a:extLst>
                  <a:ext uri="{FF2B5EF4-FFF2-40B4-BE49-F238E27FC236}">
                    <a16:creationId xmlns:a16="http://schemas.microsoft.com/office/drawing/2014/main" id="{7BD50E97-D3EC-F44D-5F07-6D3A104EA6A8}"/>
                  </a:ext>
                </a:extLst>
              </p:cNvPr>
              <p:cNvSpPr/>
              <p:nvPr/>
            </p:nvSpPr>
            <p:spPr>
              <a:xfrm>
                <a:off x="6795085" y="798491"/>
                <a:ext cx="5135045" cy="1442433"/>
              </a:xfrm>
              <a:custGeom>
                <a:avLst/>
                <a:gdLst>
                  <a:gd name="connsiteX0" fmla="*/ 511530 w 5135045"/>
                  <a:gd name="connsiteY0" fmla="*/ 0 h 1442433"/>
                  <a:gd name="connsiteX1" fmla="*/ 4413828 w 5135045"/>
                  <a:gd name="connsiteY1" fmla="*/ 0 h 1442433"/>
                  <a:gd name="connsiteX2" fmla="*/ 5131321 w 5135045"/>
                  <a:gd name="connsiteY2" fmla="*/ 647477 h 1442433"/>
                  <a:gd name="connsiteX3" fmla="*/ 5135045 w 5135045"/>
                  <a:gd name="connsiteY3" fmla="*/ 721217 h 1442433"/>
                  <a:gd name="connsiteX4" fmla="*/ 5131321 w 5135045"/>
                  <a:gd name="connsiteY4" fmla="*/ 794956 h 1442433"/>
                  <a:gd name="connsiteX5" fmla="*/ 4413828 w 5135045"/>
                  <a:gd name="connsiteY5" fmla="*/ 1442433 h 1442433"/>
                  <a:gd name="connsiteX6" fmla="*/ 1520662 w 5135045"/>
                  <a:gd name="connsiteY6" fmla="*/ 1442433 h 1442433"/>
                  <a:gd name="connsiteX7" fmla="*/ 1514849 w 5135045"/>
                  <a:gd name="connsiteY7" fmla="*/ 1430367 h 1442433"/>
                  <a:gd name="connsiteX8" fmla="*/ 49639 w 5135045"/>
                  <a:gd name="connsiteY8" fmla="*/ 225886 h 1442433"/>
                  <a:gd name="connsiteX9" fmla="*/ 0 w 5135045"/>
                  <a:gd name="connsiteY9" fmla="*/ 213122 h 1442433"/>
                  <a:gd name="connsiteX10" fmla="*/ 1553 w 5135045"/>
                  <a:gd name="connsiteY10" fmla="*/ 211240 h 1442433"/>
                  <a:gd name="connsiteX11" fmla="*/ 511530 w 5135045"/>
                  <a:gd name="connsiteY11" fmla="*/ 0 h 144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35045" h="1442433">
                    <a:moveTo>
                      <a:pt x="511530" y="0"/>
                    </a:moveTo>
                    <a:lnTo>
                      <a:pt x="4413828" y="0"/>
                    </a:lnTo>
                    <a:cubicBezTo>
                      <a:pt x="4787250" y="0"/>
                      <a:pt x="5094388" y="283799"/>
                      <a:pt x="5131321" y="647477"/>
                    </a:cubicBezTo>
                    <a:lnTo>
                      <a:pt x="5135045" y="721217"/>
                    </a:lnTo>
                    <a:lnTo>
                      <a:pt x="5131321" y="794956"/>
                    </a:lnTo>
                    <a:cubicBezTo>
                      <a:pt x="5094388" y="1158634"/>
                      <a:pt x="4787250" y="1442433"/>
                      <a:pt x="4413828" y="1442433"/>
                    </a:cubicBezTo>
                    <a:lnTo>
                      <a:pt x="1520662" y="1442433"/>
                    </a:lnTo>
                    <a:lnTo>
                      <a:pt x="1514849" y="1430367"/>
                    </a:lnTo>
                    <a:cubicBezTo>
                      <a:pt x="1204765" y="859554"/>
                      <a:pt x="680362" y="422061"/>
                      <a:pt x="49639" y="225886"/>
                    </a:cubicBezTo>
                    <a:lnTo>
                      <a:pt x="0" y="213122"/>
                    </a:lnTo>
                    <a:lnTo>
                      <a:pt x="1553" y="211240"/>
                    </a:lnTo>
                    <a:cubicBezTo>
                      <a:pt x="132067" y="80725"/>
                      <a:pt x="312372" y="0"/>
                      <a:pt x="5115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50800" dir="5400000" algn="ctr" rotWithShape="0">
                  <a:schemeClr val="bg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035D6D66-9B4A-3892-F518-B0AE5B1F71AA}"/>
                  </a:ext>
                </a:extLst>
              </p:cNvPr>
              <p:cNvSpPr/>
              <p:nvPr/>
            </p:nvSpPr>
            <p:spPr>
              <a:xfrm>
                <a:off x="6585398" y="1011613"/>
                <a:ext cx="1730349" cy="1229311"/>
              </a:xfrm>
              <a:custGeom>
                <a:avLst/>
                <a:gdLst>
                  <a:gd name="connsiteX0" fmla="*/ 209687 w 1730349"/>
                  <a:gd name="connsiteY0" fmla="*/ 0 h 1229311"/>
                  <a:gd name="connsiteX1" fmla="*/ 259326 w 1730349"/>
                  <a:gd name="connsiteY1" fmla="*/ 12764 h 1229311"/>
                  <a:gd name="connsiteX2" fmla="*/ 1724536 w 1730349"/>
                  <a:gd name="connsiteY2" fmla="*/ 1217245 h 1229311"/>
                  <a:gd name="connsiteX3" fmla="*/ 1730349 w 1730349"/>
                  <a:gd name="connsiteY3" fmla="*/ 1229311 h 1229311"/>
                  <a:gd name="connsiteX4" fmla="*/ 721217 w 1730349"/>
                  <a:gd name="connsiteY4" fmla="*/ 1229311 h 1229311"/>
                  <a:gd name="connsiteX5" fmla="*/ 3724 w 1730349"/>
                  <a:gd name="connsiteY5" fmla="*/ 581834 h 1229311"/>
                  <a:gd name="connsiteX6" fmla="*/ 0 w 1730349"/>
                  <a:gd name="connsiteY6" fmla="*/ 508095 h 1229311"/>
                  <a:gd name="connsiteX7" fmla="*/ 3724 w 1730349"/>
                  <a:gd name="connsiteY7" fmla="*/ 434355 h 1229311"/>
                  <a:gd name="connsiteX8" fmla="*/ 123173 w 1730349"/>
                  <a:gd name="connsiteY8" fmla="*/ 104856 h 1229311"/>
                  <a:gd name="connsiteX9" fmla="*/ 209687 w 1730349"/>
                  <a:gd name="connsiteY9" fmla="*/ 0 h 1229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0349" h="1229311">
                    <a:moveTo>
                      <a:pt x="209687" y="0"/>
                    </a:moveTo>
                    <a:lnTo>
                      <a:pt x="259326" y="12764"/>
                    </a:lnTo>
                    <a:cubicBezTo>
                      <a:pt x="890049" y="208939"/>
                      <a:pt x="1414452" y="646432"/>
                      <a:pt x="1724536" y="1217245"/>
                    </a:cubicBezTo>
                    <a:lnTo>
                      <a:pt x="1730349" y="1229311"/>
                    </a:lnTo>
                    <a:lnTo>
                      <a:pt x="721217" y="1229311"/>
                    </a:lnTo>
                    <a:cubicBezTo>
                      <a:pt x="347795" y="1229311"/>
                      <a:pt x="40657" y="945512"/>
                      <a:pt x="3724" y="581834"/>
                    </a:cubicBezTo>
                    <a:lnTo>
                      <a:pt x="0" y="508095"/>
                    </a:lnTo>
                    <a:lnTo>
                      <a:pt x="3724" y="434355"/>
                    </a:lnTo>
                    <a:cubicBezTo>
                      <a:pt x="16035" y="313129"/>
                      <a:pt x="58369" y="200778"/>
                      <a:pt x="123173" y="104856"/>
                    </a:cubicBezTo>
                    <a:lnTo>
                      <a:pt x="20968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B7C4F424-349A-9CDE-5871-56D45FF0AAA3}"/>
                </a:ext>
              </a:extLst>
            </p:cNvPr>
            <p:cNvSpPr/>
            <p:nvPr/>
          </p:nvSpPr>
          <p:spPr>
            <a:xfrm>
              <a:off x="8315747" y="1519708"/>
              <a:ext cx="3614383" cy="721217"/>
            </a:xfrm>
            <a:custGeom>
              <a:avLst/>
              <a:gdLst>
                <a:gd name="connsiteX0" fmla="*/ 3614383 w 3614383"/>
                <a:gd name="connsiteY0" fmla="*/ 0 h 721217"/>
                <a:gd name="connsiteX1" fmla="*/ 3614383 w 3614383"/>
                <a:gd name="connsiteY1" fmla="*/ 0 h 721217"/>
                <a:gd name="connsiteX2" fmla="*/ 2893166 w 3614383"/>
                <a:gd name="connsiteY2" fmla="*/ 721217 h 721217"/>
                <a:gd name="connsiteX3" fmla="*/ 0 w 3614383"/>
                <a:gd name="connsiteY3" fmla="*/ 721217 h 721217"/>
                <a:gd name="connsiteX4" fmla="*/ 0 w 3614383"/>
                <a:gd name="connsiteY4" fmla="*/ 721216 h 721217"/>
                <a:gd name="connsiteX5" fmla="*/ 2893166 w 3614383"/>
                <a:gd name="connsiteY5" fmla="*/ 721216 h 721217"/>
                <a:gd name="connsiteX6" fmla="*/ 3610659 w 3614383"/>
                <a:gd name="connsiteY6" fmla="*/ 73739 h 721217"/>
                <a:gd name="connsiteX7" fmla="*/ 3614383 w 3614383"/>
                <a:gd name="connsiteY7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383" h="721217">
                  <a:moveTo>
                    <a:pt x="3614383" y="0"/>
                  </a:moveTo>
                  <a:lnTo>
                    <a:pt x="3614383" y="0"/>
                  </a:lnTo>
                  <a:cubicBezTo>
                    <a:pt x="3614383" y="398317"/>
                    <a:pt x="3291483" y="721217"/>
                    <a:pt x="2893166" y="721217"/>
                  </a:cubicBezTo>
                  <a:lnTo>
                    <a:pt x="0" y="721217"/>
                  </a:lnTo>
                  <a:lnTo>
                    <a:pt x="0" y="721216"/>
                  </a:lnTo>
                  <a:lnTo>
                    <a:pt x="2893166" y="721216"/>
                  </a:lnTo>
                  <a:cubicBezTo>
                    <a:pt x="3266588" y="721216"/>
                    <a:pt x="3573726" y="437417"/>
                    <a:pt x="3610659" y="73739"/>
                  </a:cubicBezTo>
                  <a:lnTo>
                    <a:pt x="361438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08ADBB3-64DC-71B0-06E9-F15E69D355B9}"/>
                </a:ext>
              </a:extLst>
            </p:cNvPr>
            <p:cNvSpPr/>
            <p:nvPr/>
          </p:nvSpPr>
          <p:spPr>
            <a:xfrm>
              <a:off x="7477715" y="1028919"/>
              <a:ext cx="4559939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3200" b="1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doni MT Black" panose="02070A03080606020203" pitchFamily="18" charset="0"/>
                </a:rPr>
                <a:t>GESTION DES ARTICLES</a:t>
              </a:r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22D5BB0A-F41F-57B3-4BA9-03DB1DB9B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4790" y="1045266"/>
              <a:ext cx="1192994" cy="1141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142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5EE1AB1-207A-60DA-D628-211AD2529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5"/>
          <a:stretch/>
        </p:blipFill>
        <p:spPr>
          <a:xfrm>
            <a:off x="6096000" y="273676"/>
            <a:ext cx="6020870" cy="6310648"/>
          </a:xfrm>
          <a:prstGeom prst="rect">
            <a:avLst/>
          </a:prstGeom>
          <a:ln w="76200"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236986-94C0-FCE8-940B-BD35D017EDF6}"/>
              </a:ext>
            </a:extLst>
          </p:cNvPr>
          <p:cNvSpPr/>
          <p:nvPr/>
        </p:nvSpPr>
        <p:spPr>
          <a:xfrm>
            <a:off x="-163132" y="222160"/>
            <a:ext cx="625913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800" b="1" dirty="0">
                <a:ln w="0"/>
                <a:solidFill>
                  <a:srgbClr val="FFFF00"/>
                </a:solidFill>
                <a:latin typeface="Bahnschrift SemiBold" panose="020B0502040204020203" pitchFamily="34" charset="0"/>
              </a:rPr>
              <a:t>PROGRAMMATION </a:t>
            </a:r>
          </a:p>
          <a:p>
            <a:pPr algn="ctr"/>
            <a:r>
              <a:rPr lang="fr-FR" sz="4800" b="1" dirty="0">
                <a:ln w="0"/>
                <a:solidFill>
                  <a:srgbClr val="FFFF00"/>
                </a:solidFill>
                <a:latin typeface="Bahnschrift SemiBold" panose="020B0502040204020203" pitchFamily="34" charset="0"/>
              </a:rPr>
              <a:t>MODULAIRE </a:t>
            </a:r>
          </a:p>
          <a:p>
            <a:pPr algn="ctr"/>
            <a:r>
              <a:rPr lang="fr-FR" sz="4800" b="1" dirty="0">
                <a:ln w="0"/>
                <a:solidFill>
                  <a:srgbClr val="FFFF00"/>
                </a:solidFill>
                <a:latin typeface="Bahnschrift SemiBold" panose="020B0502040204020203" pitchFamily="34" charset="0"/>
              </a:rPr>
              <a:t>AVEC</a:t>
            </a:r>
          </a:p>
          <a:p>
            <a:pPr algn="ctr"/>
            <a:r>
              <a:rPr lang="fr-FR" sz="4800" b="1" dirty="0">
                <a:ln w="0"/>
                <a:solidFill>
                  <a:srgbClr val="FFFF00"/>
                </a:solidFill>
                <a:latin typeface="Bahnschrift SemiBold" panose="020B0502040204020203" pitchFamily="34" charset="0"/>
              </a:rPr>
              <a:t>LES FICHIERS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9A76489-6792-435F-201A-AD4453DF9A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7" t="4889" r="15647" b="26926"/>
          <a:stretch/>
        </p:blipFill>
        <p:spPr>
          <a:xfrm>
            <a:off x="422856" y="3429000"/>
            <a:ext cx="5087156" cy="32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38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D32851-97A8-450C-9F57-3A6D9227183E}"/>
              </a:ext>
            </a:extLst>
          </p:cNvPr>
          <p:cNvSpPr/>
          <p:nvPr/>
        </p:nvSpPr>
        <p:spPr>
          <a:xfrm>
            <a:off x="357185" y="188717"/>
            <a:ext cx="114776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GESTION DU LOGIN/MOT DE PASSE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937A05B-5B4E-323F-27FE-0A2BCA4B4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14" y="1019714"/>
            <a:ext cx="6634478" cy="3411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4C4D982-06B7-E8D5-C5E5-29BE243B1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334" y="4657104"/>
            <a:ext cx="5281473" cy="2038266"/>
          </a:xfrm>
          <a:prstGeom prst="round2DiagRect">
            <a:avLst>
              <a:gd name="adj1" fmla="val 4438"/>
              <a:gd name="adj2" fmla="val 1937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2657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131998" y="34653"/>
            <a:ext cx="7928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ll Sans MT" panose="020B0502020104020203" pitchFamily="34" charset="0"/>
              </a:rPr>
              <a:t>LE MENU PRINCIPALE</a:t>
            </a:r>
            <a:endParaRPr lang="fr-FR" sz="54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46B4AD-03E6-8499-9B6D-EAA80B25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2" y="1294325"/>
            <a:ext cx="11806696" cy="5093596"/>
          </a:xfrm>
          <a:prstGeom prst="round2DiagRect">
            <a:avLst>
              <a:gd name="adj1" fmla="val 14392"/>
              <a:gd name="adj2" fmla="val 0"/>
            </a:avLst>
          </a:prstGeom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9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53" y="1334640"/>
            <a:ext cx="11485892" cy="2828455"/>
          </a:xfrm>
          <a:prstGeom prst="round2DiagRect">
            <a:avLst>
              <a:gd name="adj1" fmla="val 1439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C57D2C5-6D41-B71C-8A0E-5AE014C543AF}"/>
              </a:ext>
            </a:extLst>
          </p:cNvPr>
          <p:cNvSpPr txBox="1"/>
          <p:nvPr/>
        </p:nvSpPr>
        <p:spPr>
          <a:xfrm>
            <a:off x="2346637" y="272556"/>
            <a:ext cx="74987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ln w="0"/>
                <a:latin typeface="Gill Sans MT" panose="020B0502020104020203" pitchFamily="34" charset="0"/>
              </a:rPr>
              <a:t>GESTION DES ARTICLES</a:t>
            </a:r>
            <a:endParaRPr lang="fr-FR" sz="4400" b="1" cap="none" spc="0" dirty="0">
              <a:ln w="0"/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F49E9B-E578-C506-1B4E-EF571559E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340176"/>
            <a:ext cx="3212732" cy="236636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3938A12-AECA-17E6-5F4C-9F1BB09637F1}"/>
              </a:ext>
            </a:extLst>
          </p:cNvPr>
          <p:cNvSpPr txBox="1"/>
          <p:nvPr/>
        </p:nvSpPr>
        <p:spPr>
          <a:xfrm>
            <a:off x="824786" y="4674963"/>
            <a:ext cx="5498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ll Sans MT" panose="020B0502020104020203" pitchFamily="34" charset="0"/>
              </a:rPr>
              <a:t>LES PROTOTYPES </a:t>
            </a:r>
          </a:p>
          <a:p>
            <a:pPr algn="ctr"/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ll Sans MT" panose="020B0502020104020203" pitchFamily="34" charset="0"/>
              </a:rPr>
              <a:t>DES ARTICLES </a:t>
            </a:r>
            <a:endParaRPr lang="fr-FR" sz="40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4811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1282</TotalTime>
  <Words>197</Words>
  <Application>Microsoft Office PowerPoint</Application>
  <PresentationFormat>Grand écran</PresentationFormat>
  <Paragraphs>45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7" baseType="lpstr">
      <vt:lpstr>Microsoft YaHei</vt:lpstr>
      <vt:lpstr>Arial</vt:lpstr>
      <vt:lpstr>Arial Black</vt:lpstr>
      <vt:lpstr>Arial Rounded MT Bold</vt:lpstr>
      <vt:lpstr>Bahnschrift SemiBold</vt:lpstr>
      <vt:lpstr>Barlow Condensed Black</vt:lpstr>
      <vt:lpstr>Bell MT</vt:lpstr>
      <vt:lpstr>Bodoni MT Black</vt:lpstr>
      <vt:lpstr>Calibri</vt:lpstr>
      <vt:lpstr>Calibri Light</vt:lpstr>
      <vt:lpstr>Calisto MT</vt:lpstr>
      <vt:lpstr>Copperplate Gothic Light</vt:lpstr>
      <vt:lpstr>Forte</vt:lpstr>
      <vt:lpstr>Gill Sans MT</vt:lpstr>
      <vt:lpstr>Céleste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DELL</cp:lastModifiedBy>
  <cp:revision>87</cp:revision>
  <dcterms:created xsi:type="dcterms:W3CDTF">2022-06-17T13:53:47Z</dcterms:created>
  <dcterms:modified xsi:type="dcterms:W3CDTF">2022-06-27T12:35:48Z</dcterms:modified>
</cp:coreProperties>
</file>