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56" r:id="rId2"/>
    <p:sldId id="258" r:id="rId3"/>
    <p:sldId id="263" r:id="rId4"/>
    <p:sldId id="257" r:id="rId5"/>
    <p:sldId id="262" r:id="rId6"/>
    <p:sldId id="259" r:id="rId7"/>
    <p:sldId id="260" r:id="rId8"/>
    <p:sldId id="265"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A069CB8-F204-4D06-B913-C5A26A89888A}" type="datetimeFigureOut">
              <a:rPr lang="en-US" smtClean="0"/>
              <a:t>5/22/2024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6234979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C5B261-8843-42D1-AAFC-05E20E2D9B97}"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37304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117133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641572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0625748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98486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5210735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5918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4446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‹N°›</a:t>
            </a:fld>
            <a:endParaRPr lang="en-US" dirty="0"/>
          </a:p>
        </p:txBody>
      </p:sp>
    </p:spTree>
    <p:extLst>
      <p:ext uri="{BB962C8B-B14F-4D97-AF65-F5344CB8AC3E}">
        <p14:creationId xmlns:p14="http://schemas.microsoft.com/office/powerpoint/2010/main" val="171487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6F077B-A50F-4D64-8574-E2D6A98A5553}"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9223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70831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18951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4956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102C1E-28F2-47E9-802D-339E64E2F920}" type="datetimeFigureOut">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38262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4271A48-F18A-45B3-BC05-1E27DA3F88AF}"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3505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5B747F8-9654-4282-85D2-65F41AAE7A75}"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20150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C5B261-8843-42D1-AAFC-05E20E2D9B97}" type="datetimeFigureOut">
              <a:rPr lang="en-US" smtClean="0"/>
              <a:t>5/22/2024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51940245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3AD62-2FEE-B22D-C99B-E1DC9A016733}"/>
              </a:ext>
            </a:extLst>
          </p:cNvPr>
          <p:cNvSpPr>
            <a:spLocks noGrp="1"/>
          </p:cNvSpPr>
          <p:nvPr>
            <p:ph type="ctrTitle"/>
          </p:nvPr>
        </p:nvSpPr>
        <p:spPr/>
        <p:txBody>
          <a:bodyPr/>
          <a:lstStyle/>
          <a:p>
            <a:r>
              <a:rPr lang="fr-FR" dirty="0"/>
              <a:t>Projet IHM (Téléphone) </a:t>
            </a:r>
          </a:p>
        </p:txBody>
      </p:sp>
      <p:sp>
        <p:nvSpPr>
          <p:cNvPr id="3" name="Sous-titre 2">
            <a:extLst>
              <a:ext uri="{FF2B5EF4-FFF2-40B4-BE49-F238E27FC236}">
                <a16:creationId xmlns:a16="http://schemas.microsoft.com/office/drawing/2014/main" id="{71C41442-9B06-0BF0-03ED-0C071BD46ABF}"/>
              </a:ext>
            </a:extLst>
          </p:cNvPr>
          <p:cNvSpPr>
            <a:spLocks noGrp="1"/>
          </p:cNvSpPr>
          <p:nvPr>
            <p:ph type="subTitle" idx="1"/>
          </p:nvPr>
        </p:nvSpPr>
        <p:spPr/>
        <p:txBody>
          <a:bodyPr/>
          <a:lstStyle/>
          <a:p>
            <a:r>
              <a:rPr lang="fr-FR" dirty="0"/>
              <a:t>Analyse et conception des interfaces usagers</a:t>
            </a:r>
          </a:p>
        </p:txBody>
      </p:sp>
      <p:pic>
        <p:nvPicPr>
          <p:cNvPr id="5" name="Image 4">
            <a:extLst>
              <a:ext uri="{FF2B5EF4-FFF2-40B4-BE49-F238E27FC236}">
                <a16:creationId xmlns:a16="http://schemas.microsoft.com/office/drawing/2014/main" id="{D215C342-6C45-70CD-01E2-1BB38AA04257}"/>
              </a:ext>
            </a:extLst>
          </p:cNvPr>
          <p:cNvPicPr>
            <a:picLocks noChangeAspect="1"/>
          </p:cNvPicPr>
          <p:nvPr/>
        </p:nvPicPr>
        <p:blipFill rotWithShape="1">
          <a:blip r:embed="rId2"/>
          <a:srcRect t="1224" r="1145"/>
          <a:stretch/>
        </p:blipFill>
        <p:spPr>
          <a:xfrm>
            <a:off x="644448" y="600875"/>
            <a:ext cx="3317951" cy="5656249"/>
          </a:xfrm>
          <a:prstGeom prst="rect">
            <a:avLst/>
          </a:prstGeom>
        </p:spPr>
      </p:pic>
    </p:spTree>
    <p:extLst>
      <p:ext uri="{BB962C8B-B14F-4D97-AF65-F5344CB8AC3E}">
        <p14:creationId xmlns:p14="http://schemas.microsoft.com/office/powerpoint/2010/main" val="24580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86670-F4E2-6D44-A1E2-F65CBD31A013}"/>
              </a:ext>
            </a:extLst>
          </p:cNvPr>
          <p:cNvSpPr>
            <a:spLocks noGrp="1"/>
          </p:cNvSpPr>
          <p:nvPr>
            <p:ph type="title"/>
          </p:nvPr>
        </p:nvSpPr>
        <p:spPr>
          <a:xfrm>
            <a:off x="1316866" y="248992"/>
            <a:ext cx="9500359" cy="910107"/>
          </a:xfrm>
        </p:spPr>
        <p:txBody>
          <a:bodyPr/>
          <a:lstStyle/>
          <a:p>
            <a:r>
              <a:rPr lang="fr-FR" dirty="0"/>
              <a:t>Zone d’sms</a:t>
            </a:r>
          </a:p>
        </p:txBody>
      </p:sp>
      <p:pic>
        <p:nvPicPr>
          <p:cNvPr id="5" name="Image 4">
            <a:extLst>
              <a:ext uri="{FF2B5EF4-FFF2-40B4-BE49-F238E27FC236}">
                <a16:creationId xmlns:a16="http://schemas.microsoft.com/office/drawing/2014/main" id="{9635DF65-208D-DF39-2D3D-B229A70F623C}"/>
              </a:ext>
            </a:extLst>
          </p:cNvPr>
          <p:cNvPicPr>
            <a:picLocks noChangeAspect="1"/>
          </p:cNvPicPr>
          <p:nvPr/>
        </p:nvPicPr>
        <p:blipFill>
          <a:blip r:embed="rId2"/>
          <a:stretch>
            <a:fillRect/>
          </a:stretch>
        </p:blipFill>
        <p:spPr>
          <a:xfrm>
            <a:off x="4597938" y="1350612"/>
            <a:ext cx="3308663" cy="5373725"/>
          </a:xfrm>
          <a:prstGeom prst="rect">
            <a:avLst/>
          </a:prstGeom>
        </p:spPr>
      </p:pic>
    </p:spTree>
    <p:extLst>
      <p:ext uri="{BB962C8B-B14F-4D97-AF65-F5344CB8AC3E}">
        <p14:creationId xmlns:p14="http://schemas.microsoft.com/office/powerpoint/2010/main" val="33432042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AB7C63-B27D-5220-9954-434774FC2912}"/>
              </a:ext>
            </a:extLst>
          </p:cNvPr>
          <p:cNvSpPr>
            <a:spLocks noGrp="1"/>
          </p:cNvSpPr>
          <p:nvPr>
            <p:ph type="title"/>
          </p:nvPr>
        </p:nvSpPr>
        <p:spPr>
          <a:xfrm>
            <a:off x="1030287" y="2700866"/>
            <a:ext cx="10131425" cy="1456267"/>
          </a:xfrm>
        </p:spPr>
        <p:txBody>
          <a:bodyPr>
            <a:normAutofit/>
          </a:bodyPr>
          <a:lstStyle/>
          <a:p>
            <a:pPr algn="ctr"/>
            <a:r>
              <a:rPr lang="fr-FR" sz="6000" b="1" dirty="0"/>
              <a:t>Merci pour votre attention</a:t>
            </a:r>
          </a:p>
        </p:txBody>
      </p:sp>
    </p:spTree>
    <p:extLst>
      <p:ext uri="{BB962C8B-B14F-4D97-AF65-F5344CB8AC3E}">
        <p14:creationId xmlns:p14="http://schemas.microsoft.com/office/powerpoint/2010/main" val="151640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4488D-2D44-29B9-9CC7-E5107846944B}"/>
              </a:ext>
            </a:extLst>
          </p:cNvPr>
          <p:cNvSpPr>
            <a:spLocks noGrp="1"/>
          </p:cNvSpPr>
          <p:nvPr>
            <p:ph type="title"/>
          </p:nvPr>
        </p:nvSpPr>
        <p:spPr/>
        <p:txBody>
          <a:bodyPr>
            <a:normAutofit/>
          </a:bodyPr>
          <a:lstStyle/>
          <a:p>
            <a:pPr algn="ctr"/>
            <a:r>
              <a:rPr lang="fr-FR" sz="4400" b="1" dirty="0">
                <a:latin typeface="Arial Black" panose="020B0A04020102020204" pitchFamily="34" charset="0"/>
              </a:rPr>
              <a:t>Les membres</a:t>
            </a:r>
          </a:p>
        </p:txBody>
      </p:sp>
      <p:sp>
        <p:nvSpPr>
          <p:cNvPr id="3" name="Espace réservé du contenu 2">
            <a:extLst>
              <a:ext uri="{FF2B5EF4-FFF2-40B4-BE49-F238E27FC236}">
                <a16:creationId xmlns:a16="http://schemas.microsoft.com/office/drawing/2014/main" id="{B17D8AA6-5A9B-1BCF-FDCC-888BF2768F3E}"/>
              </a:ext>
            </a:extLst>
          </p:cNvPr>
          <p:cNvSpPr>
            <a:spLocks noGrp="1"/>
          </p:cNvSpPr>
          <p:nvPr>
            <p:ph idx="1"/>
          </p:nvPr>
        </p:nvSpPr>
        <p:spPr>
          <a:xfrm>
            <a:off x="685801" y="2142067"/>
            <a:ext cx="10131425" cy="2288265"/>
          </a:xfrm>
        </p:spPr>
        <p:txBody>
          <a:bodyPr>
            <a:normAutofit/>
          </a:bodyPr>
          <a:lstStyle/>
          <a:p>
            <a:pPr marL="0" indent="0">
              <a:buNone/>
            </a:pPr>
            <a:r>
              <a:rPr lang="fr-FR" sz="2800" dirty="0">
                <a:latin typeface="Calisto MT" panose="02040603050505030304" pitchFamily="18" charset="0"/>
              </a:rPr>
              <a:t>1- Souleymane Bah 							2100603</a:t>
            </a:r>
          </a:p>
          <a:p>
            <a:pPr marL="0" indent="0">
              <a:buNone/>
            </a:pPr>
            <a:r>
              <a:rPr lang="fr-FR" sz="2800" b="1" dirty="0">
                <a:latin typeface="Calisto MT" panose="02040603050505030304" pitchFamily="18" charset="0"/>
              </a:rPr>
              <a:t>2-</a:t>
            </a:r>
            <a:r>
              <a:rPr lang="fr-FR" sz="2800" dirty="0">
                <a:latin typeface="Calisto MT" panose="02040603050505030304" pitchFamily="18" charset="0"/>
              </a:rPr>
              <a:t> Mamadou </a:t>
            </a:r>
            <a:r>
              <a:rPr lang="fr-FR" sz="2800" dirty="0" err="1">
                <a:latin typeface="Calisto MT" panose="02040603050505030304" pitchFamily="18" charset="0"/>
              </a:rPr>
              <a:t>Zaïnoul</a:t>
            </a:r>
            <a:r>
              <a:rPr lang="fr-FR" sz="2800" dirty="0">
                <a:latin typeface="Calisto MT" panose="02040603050505030304" pitchFamily="18" charset="0"/>
              </a:rPr>
              <a:t> </a:t>
            </a:r>
            <a:r>
              <a:rPr lang="fr-FR" sz="2800" dirty="0" err="1">
                <a:latin typeface="Calisto MT" panose="02040603050505030304" pitchFamily="18" charset="0"/>
              </a:rPr>
              <a:t>Abidine</a:t>
            </a:r>
            <a:r>
              <a:rPr lang="fr-FR" sz="2800" dirty="0">
                <a:latin typeface="Calisto MT" panose="02040603050505030304" pitchFamily="18" charset="0"/>
              </a:rPr>
              <a:t> Bah	</a:t>
            </a:r>
            <a:r>
              <a:rPr lang="fr-FR" sz="2800">
                <a:latin typeface="Calisto MT" panose="02040603050505030304" pitchFamily="18" charset="0"/>
              </a:rPr>
              <a:t>	2100673</a:t>
            </a:r>
            <a:endParaRPr lang="fr-FR" sz="2800" dirty="0">
              <a:latin typeface="Calisto MT" panose="02040603050505030304" pitchFamily="18" charset="0"/>
            </a:endParaRPr>
          </a:p>
          <a:p>
            <a:pPr marL="0" indent="0">
              <a:buNone/>
            </a:pPr>
            <a:r>
              <a:rPr lang="fr-FR" sz="2800" b="1" dirty="0">
                <a:latin typeface="Calisto MT" panose="02040603050505030304" pitchFamily="18" charset="0"/>
              </a:rPr>
              <a:t>3-</a:t>
            </a:r>
            <a:r>
              <a:rPr lang="fr-FR" sz="2800" dirty="0">
                <a:latin typeface="Calisto MT" panose="02040603050505030304" pitchFamily="18" charset="0"/>
              </a:rPr>
              <a:t> Thierno Alimou Soumah				2100122</a:t>
            </a:r>
          </a:p>
        </p:txBody>
      </p:sp>
    </p:spTree>
    <p:extLst>
      <p:ext uri="{BB962C8B-B14F-4D97-AF65-F5344CB8AC3E}">
        <p14:creationId xmlns:p14="http://schemas.microsoft.com/office/powerpoint/2010/main" val="91543845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45129-345B-FF6C-00D5-058EC894A857}"/>
              </a:ext>
            </a:extLst>
          </p:cNvPr>
          <p:cNvSpPr>
            <a:spLocks noGrp="1"/>
          </p:cNvSpPr>
          <p:nvPr>
            <p:ph type="title"/>
          </p:nvPr>
        </p:nvSpPr>
        <p:spPr/>
        <p:txBody>
          <a:bodyPr/>
          <a:lstStyle/>
          <a:p>
            <a:pPr algn="ctr"/>
            <a:r>
              <a:rPr lang="fr-FR" b="1" dirty="0">
                <a:latin typeface="Arial Black" panose="020B0A04020102020204" pitchFamily="34" charset="0"/>
              </a:rPr>
              <a:t>Description du projet</a:t>
            </a:r>
          </a:p>
        </p:txBody>
      </p:sp>
      <p:sp>
        <p:nvSpPr>
          <p:cNvPr id="3" name="Espace réservé du contenu 2">
            <a:extLst>
              <a:ext uri="{FF2B5EF4-FFF2-40B4-BE49-F238E27FC236}">
                <a16:creationId xmlns:a16="http://schemas.microsoft.com/office/drawing/2014/main" id="{08320C03-4C6C-FD35-FAAC-3341EF5BE1F8}"/>
              </a:ext>
            </a:extLst>
          </p:cNvPr>
          <p:cNvSpPr>
            <a:spLocks noGrp="1"/>
          </p:cNvSpPr>
          <p:nvPr>
            <p:ph idx="1"/>
          </p:nvPr>
        </p:nvSpPr>
        <p:spPr/>
        <p:txBody>
          <a:bodyPr>
            <a:normAutofit lnSpcReduction="10000"/>
          </a:bodyPr>
          <a:lstStyle/>
          <a:p>
            <a:r>
              <a:rPr lang="fr-FR" sz="2400" dirty="0"/>
              <a:t>On souhaite concevoir et développer une application (avec interface graphique) qui permet de gérer les contacts ainsi que les appels téléphoniques émis et reçu d’un appareil téléphonique. L’appareil enregistre un ensemble de contact. Chaque contact est défini par son numéro, son nom et son numéro de téléphone. L’appareil enregistre également un ensemble d’appel. Il existe deux types d’appels émis et reçus. Chaque appel concerne un contact, un appel est défini par son numéro, sa date et sa durée. Le cout de chaque appel dépend de son type. Pour les appels émis le cout est calculé en multipliant la durée de l’appel par 2. Alors que pour un appel reçu le cout étant nul</a:t>
            </a:r>
          </a:p>
        </p:txBody>
      </p:sp>
    </p:spTree>
    <p:extLst>
      <p:ext uri="{BB962C8B-B14F-4D97-AF65-F5344CB8AC3E}">
        <p14:creationId xmlns:p14="http://schemas.microsoft.com/office/powerpoint/2010/main" val="3856750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944B5-863D-5F66-9DF7-4E58C1DC3343}"/>
              </a:ext>
            </a:extLst>
          </p:cNvPr>
          <p:cNvSpPr>
            <a:spLocks noGrp="1"/>
          </p:cNvSpPr>
          <p:nvPr>
            <p:ph type="title"/>
          </p:nvPr>
        </p:nvSpPr>
        <p:spPr>
          <a:xfrm>
            <a:off x="685801" y="146328"/>
            <a:ext cx="10131425" cy="935497"/>
          </a:xfrm>
        </p:spPr>
        <p:txBody>
          <a:bodyPr/>
          <a:lstStyle/>
          <a:p>
            <a:pPr algn="ctr"/>
            <a:r>
              <a:rPr lang="fr-FR" b="1" dirty="0">
                <a:latin typeface="Arial Black" panose="020B0A04020102020204" pitchFamily="34" charset="0"/>
              </a:rPr>
              <a:t>Présentation</a:t>
            </a:r>
            <a:r>
              <a:rPr lang="fr-FR" dirty="0"/>
              <a:t> </a:t>
            </a:r>
          </a:p>
        </p:txBody>
      </p:sp>
      <p:pic>
        <p:nvPicPr>
          <p:cNvPr id="5" name="Image 4">
            <a:extLst>
              <a:ext uri="{FF2B5EF4-FFF2-40B4-BE49-F238E27FC236}">
                <a16:creationId xmlns:a16="http://schemas.microsoft.com/office/drawing/2014/main" id="{858304D8-9CDF-12C8-0591-B581D338C0C4}"/>
              </a:ext>
            </a:extLst>
          </p:cNvPr>
          <p:cNvPicPr>
            <a:picLocks noChangeAspect="1"/>
          </p:cNvPicPr>
          <p:nvPr/>
        </p:nvPicPr>
        <p:blipFill rotWithShape="1">
          <a:blip r:embed="rId2"/>
          <a:srcRect t="1224" r="1145"/>
          <a:stretch/>
        </p:blipFill>
        <p:spPr>
          <a:xfrm>
            <a:off x="8698038" y="1078604"/>
            <a:ext cx="3060712" cy="5217723"/>
          </a:xfrm>
          <a:prstGeom prst="rect">
            <a:avLst/>
          </a:prstGeom>
        </p:spPr>
      </p:pic>
      <p:sp>
        <p:nvSpPr>
          <p:cNvPr id="10" name="Rectangle 9">
            <a:extLst>
              <a:ext uri="{FF2B5EF4-FFF2-40B4-BE49-F238E27FC236}">
                <a16:creationId xmlns:a16="http://schemas.microsoft.com/office/drawing/2014/main" id="{4A0ECEE0-7BB5-C104-0C9E-C0956E723C27}"/>
              </a:ext>
            </a:extLst>
          </p:cNvPr>
          <p:cNvSpPr/>
          <p:nvPr/>
        </p:nvSpPr>
        <p:spPr>
          <a:xfrm>
            <a:off x="288165" y="1078604"/>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Créer un téléphone avec son numéro mais le numéro de téléphone </a:t>
            </a:r>
          </a:p>
        </p:txBody>
      </p:sp>
      <p:sp>
        <p:nvSpPr>
          <p:cNvPr id="11" name="Rectangle 10">
            <a:extLst>
              <a:ext uri="{FF2B5EF4-FFF2-40B4-BE49-F238E27FC236}">
                <a16:creationId xmlns:a16="http://schemas.microsoft.com/office/drawing/2014/main" id="{BA632E85-FF28-3CA3-AE3B-F97646B001EE}"/>
              </a:ext>
            </a:extLst>
          </p:cNvPr>
          <p:cNvSpPr/>
          <p:nvPr/>
        </p:nvSpPr>
        <p:spPr>
          <a:xfrm>
            <a:off x="685801" y="1893191"/>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Effectuer un appel avec une sonnerie par défaut puis stopper un appel </a:t>
            </a:r>
          </a:p>
        </p:txBody>
      </p:sp>
      <p:sp>
        <p:nvSpPr>
          <p:cNvPr id="12" name="Rectangle 11">
            <a:extLst>
              <a:ext uri="{FF2B5EF4-FFF2-40B4-BE49-F238E27FC236}">
                <a16:creationId xmlns:a16="http://schemas.microsoft.com/office/drawing/2014/main" id="{259DE32B-A05B-4542-AD3B-64860BFDA105}"/>
              </a:ext>
            </a:extLst>
          </p:cNvPr>
          <p:cNvSpPr/>
          <p:nvPr/>
        </p:nvSpPr>
        <p:spPr>
          <a:xfrm>
            <a:off x="1077193" y="2707778"/>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Consulter l’historique d’un appel ou des appels  puis quitter l’historique d’un appel</a:t>
            </a:r>
          </a:p>
          <a:p>
            <a:pPr algn="ctr"/>
            <a:endParaRPr lang="fr-FR" dirty="0">
              <a:solidFill>
                <a:schemeClr val="bg1"/>
              </a:solidFill>
            </a:endParaRPr>
          </a:p>
        </p:txBody>
      </p:sp>
      <p:sp>
        <p:nvSpPr>
          <p:cNvPr id="13" name="Rectangle 12">
            <a:extLst>
              <a:ext uri="{FF2B5EF4-FFF2-40B4-BE49-F238E27FC236}">
                <a16:creationId xmlns:a16="http://schemas.microsoft.com/office/drawing/2014/main" id="{62994138-8358-2194-6F99-9C3A15D16EDE}"/>
              </a:ext>
            </a:extLst>
          </p:cNvPr>
          <p:cNvSpPr/>
          <p:nvPr/>
        </p:nvSpPr>
        <p:spPr>
          <a:xfrm>
            <a:off x="1601841" y="3525584"/>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Consulter la date et l’heure à partir du téléphone</a:t>
            </a:r>
          </a:p>
          <a:p>
            <a:pPr algn="ctr"/>
            <a:r>
              <a:rPr lang="fr-FR" dirty="0">
                <a:solidFill>
                  <a:schemeClr val="bg1"/>
                </a:solidFill>
              </a:rPr>
              <a:t>Echanger des SMS</a:t>
            </a:r>
          </a:p>
        </p:txBody>
      </p:sp>
      <p:sp>
        <p:nvSpPr>
          <p:cNvPr id="14" name="Rectangle 13">
            <a:extLst>
              <a:ext uri="{FF2B5EF4-FFF2-40B4-BE49-F238E27FC236}">
                <a16:creationId xmlns:a16="http://schemas.microsoft.com/office/drawing/2014/main" id="{385A8D69-A335-F207-7F25-6486A67EC760}"/>
              </a:ext>
            </a:extLst>
          </p:cNvPr>
          <p:cNvSpPr/>
          <p:nvPr/>
        </p:nvSpPr>
        <p:spPr>
          <a:xfrm>
            <a:off x="2125097" y="4330511"/>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Enregistrer un nouveau contact</a:t>
            </a:r>
          </a:p>
          <a:p>
            <a:pPr algn="ctr"/>
            <a:r>
              <a:rPr lang="fr-FR" dirty="0">
                <a:solidFill>
                  <a:schemeClr val="bg1"/>
                </a:solidFill>
              </a:rPr>
              <a:t>Enregistrer un nouvel appel</a:t>
            </a:r>
          </a:p>
        </p:txBody>
      </p:sp>
      <p:sp>
        <p:nvSpPr>
          <p:cNvPr id="16" name="Rectangle 15">
            <a:extLst>
              <a:ext uri="{FF2B5EF4-FFF2-40B4-BE49-F238E27FC236}">
                <a16:creationId xmlns:a16="http://schemas.microsoft.com/office/drawing/2014/main" id="{D2AAEFDA-15D3-3B6C-37AA-1233904800B7}"/>
              </a:ext>
            </a:extLst>
          </p:cNvPr>
          <p:cNvSpPr/>
          <p:nvPr/>
        </p:nvSpPr>
        <p:spPr>
          <a:xfrm>
            <a:off x="2672563" y="5151537"/>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Consulter un contact</a:t>
            </a:r>
          </a:p>
          <a:p>
            <a:pPr algn="ctr"/>
            <a:r>
              <a:rPr lang="fr-FR" dirty="0">
                <a:solidFill>
                  <a:schemeClr val="bg1"/>
                </a:solidFill>
              </a:rPr>
              <a:t>Consulter le cout total des appel</a:t>
            </a:r>
          </a:p>
        </p:txBody>
      </p:sp>
      <p:sp>
        <p:nvSpPr>
          <p:cNvPr id="17" name="Rectangle 16">
            <a:extLst>
              <a:ext uri="{FF2B5EF4-FFF2-40B4-BE49-F238E27FC236}">
                <a16:creationId xmlns:a16="http://schemas.microsoft.com/office/drawing/2014/main" id="{BCA8DD8B-B2D6-02A0-9508-EA43E0634EC5}"/>
              </a:ext>
            </a:extLst>
          </p:cNvPr>
          <p:cNvSpPr/>
          <p:nvPr/>
        </p:nvSpPr>
        <p:spPr>
          <a:xfrm>
            <a:off x="3126347" y="5978987"/>
            <a:ext cx="4881093" cy="785612"/>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solidFill>
                  <a:schemeClr val="bg1"/>
                </a:solidFill>
              </a:rPr>
              <a:t>Consulter le cout des appels concernant un contact</a:t>
            </a:r>
          </a:p>
        </p:txBody>
      </p:sp>
    </p:spTree>
    <p:extLst>
      <p:ext uri="{BB962C8B-B14F-4D97-AF65-F5344CB8AC3E}">
        <p14:creationId xmlns:p14="http://schemas.microsoft.com/office/powerpoint/2010/main" val="273559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944B5-863D-5F66-9DF7-4E58C1DC3343}"/>
              </a:ext>
            </a:extLst>
          </p:cNvPr>
          <p:cNvSpPr>
            <a:spLocks noGrp="1"/>
          </p:cNvSpPr>
          <p:nvPr>
            <p:ph type="title"/>
          </p:nvPr>
        </p:nvSpPr>
        <p:spPr>
          <a:xfrm>
            <a:off x="685801" y="30417"/>
            <a:ext cx="10131425" cy="935497"/>
          </a:xfrm>
        </p:spPr>
        <p:txBody>
          <a:bodyPr/>
          <a:lstStyle/>
          <a:p>
            <a:pPr algn="ctr"/>
            <a:r>
              <a:rPr lang="fr-FR" sz="3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CRÉATION DU TÉLÉPHONE</a:t>
            </a:r>
          </a:p>
        </p:txBody>
      </p:sp>
      <p:pic>
        <p:nvPicPr>
          <p:cNvPr id="5" name="Image 4">
            <a:extLst>
              <a:ext uri="{FF2B5EF4-FFF2-40B4-BE49-F238E27FC236}">
                <a16:creationId xmlns:a16="http://schemas.microsoft.com/office/drawing/2014/main" id="{858304D8-9CDF-12C8-0591-B581D338C0C4}"/>
              </a:ext>
            </a:extLst>
          </p:cNvPr>
          <p:cNvPicPr>
            <a:picLocks noChangeAspect="1"/>
          </p:cNvPicPr>
          <p:nvPr/>
        </p:nvPicPr>
        <p:blipFill rotWithShape="1">
          <a:blip r:embed="rId2"/>
          <a:srcRect t="1224" r="1145"/>
          <a:stretch/>
        </p:blipFill>
        <p:spPr>
          <a:xfrm>
            <a:off x="663567" y="1066278"/>
            <a:ext cx="3302464" cy="5629847"/>
          </a:xfrm>
          <a:prstGeom prst="rect">
            <a:avLst/>
          </a:prstGeom>
        </p:spPr>
      </p:pic>
      <p:grpSp>
        <p:nvGrpSpPr>
          <p:cNvPr id="9" name="Groupe 8">
            <a:extLst>
              <a:ext uri="{FF2B5EF4-FFF2-40B4-BE49-F238E27FC236}">
                <a16:creationId xmlns:a16="http://schemas.microsoft.com/office/drawing/2014/main" id="{38EA2913-EB70-8EE0-2F0C-DDEE6858479C}"/>
              </a:ext>
            </a:extLst>
          </p:cNvPr>
          <p:cNvGrpSpPr/>
          <p:nvPr/>
        </p:nvGrpSpPr>
        <p:grpSpPr>
          <a:xfrm>
            <a:off x="7874945" y="1081825"/>
            <a:ext cx="3962581" cy="5629847"/>
            <a:chOff x="7565852" y="1081824"/>
            <a:chExt cx="3962581" cy="5629847"/>
          </a:xfrm>
        </p:grpSpPr>
        <p:pic>
          <p:nvPicPr>
            <p:cNvPr id="8" name="Image 7">
              <a:extLst>
                <a:ext uri="{FF2B5EF4-FFF2-40B4-BE49-F238E27FC236}">
                  <a16:creationId xmlns:a16="http://schemas.microsoft.com/office/drawing/2014/main" id="{3AC0EB3F-EF88-EAB2-953C-08701093701E}"/>
                </a:ext>
              </a:extLst>
            </p:cNvPr>
            <p:cNvPicPr>
              <a:picLocks noChangeAspect="1"/>
            </p:cNvPicPr>
            <p:nvPr/>
          </p:nvPicPr>
          <p:blipFill rotWithShape="1">
            <a:blip r:embed="rId2"/>
            <a:srcRect t="1224" r="1145"/>
            <a:stretch/>
          </p:blipFill>
          <p:spPr>
            <a:xfrm>
              <a:off x="7833573" y="1081824"/>
              <a:ext cx="3302464" cy="5629847"/>
            </a:xfrm>
            <a:prstGeom prst="rect">
              <a:avLst/>
            </a:prstGeom>
          </p:spPr>
        </p:pic>
        <p:pic>
          <p:nvPicPr>
            <p:cNvPr id="7" name="Image 6">
              <a:extLst>
                <a:ext uri="{FF2B5EF4-FFF2-40B4-BE49-F238E27FC236}">
                  <a16:creationId xmlns:a16="http://schemas.microsoft.com/office/drawing/2014/main" id="{E3E0A3AF-50CA-5F12-13BA-9AE1F21B8E1C}"/>
                </a:ext>
              </a:extLst>
            </p:cNvPr>
            <p:cNvPicPr>
              <a:picLocks noChangeAspect="1"/>
            </p:cNvPicPr>
            <p:nvPr/>
          </p:nvPicPr>
          <p:blipFill rotWithShape="1">
            <a:blip r:embed="rId3"/>
            <a:srcRect l="8586" t="37873" r="12354" b="34564"/>
            <a:stretch/>
          </p:blipFill>
          <p:spPr>
            <a:xfrm>
              <a:off x="7565852" y="3025645"/>
              <a:ext cx="3962581" cy="1711114"/>
            </a:xfrm>
            <a:prstGeom prst="rect">
              <a:avLst/>
            </a:prstGeom>
          </p:spPr>
        </p:pic>
      </p:grpSp>
      <p:sp>
        <p:nvSpPr>
          <p:cNvPr id="13" name="Rectangle 12">
            <a:extLst>
              <a:ext uri="{FF2B5EF4-FFF2-40B4-BE49-F238E27FC236}">
                <a16:creationId xmlns:a16="http://schemas.microsoft.com/office/drawing/2014/main" id="{8AC20AE1-F6A9-D8EF-23B3-F8D1003FB279}"/>
              </a:ext>
            </a:extLst>
          </p:cNvPr>
          <p:cNvSpPr/>
          <p:nvPr/>
        </p:nvSpPr>
        <p:spPr>
          <a:xfrm>
            <a:off x="4327300" y="5460643"/>
            <a:ext cx="2343955"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Bouton </a:t>
            </a:r>
            <a:r>
              <a:rPr lang="fr-FR" dirty="0" err="1"/>
              <a:t>Create</a:t>
            </a:r>
            <a:r>
              <a:rPr lang="fr-FR" dirty="0"/>
              <a:t> Phone</a:t>
            </a:r>
          </a:p>
        </p:txBody>
      </p:sp>
      <p:sp>
        <p:nvSpPr>
          <p:cNvPr id="14" name="Rectangle 13">
            <a:extLst>
              <a:ext uri="{FF2B5EF4-FFF2-40B4-BE49-F238E27FC236}">
                <a16:creationId xmlns:a16="http://schemas.microsoft.com/office/drawing/2014/main" id="{718A22C9-44EB-8A1F-A1E5-A67AA17AAE35}"/>
              </a:ext>
            </a:extLst>
          </p:cNvPr>
          <p:cNvSpPr/>
          <p:nvPr/>
        </p:nvSpPr>
        <p:spPr>
          <a:xfrm>
            <a:off x="4882371" y="3695793"/>
            <a:ext cx="2343955"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Saisie Numéro Tel</a:t>
            </a:r>
          </a:p>
        </p:txBody>
      </p:sp>
      <p:cxnSp>
        <p:nvCxnSpPr>
          <p:cNvPr id="3" name="Connecteur droit avec flèche 2">
            <a:extLst>
              <a:ext uri="{FF2B5EF4-FFF2-40B4-BE49-F238E27FC236}">
                <a16:creationId xmlns:a16="http://schemas.microsoft.com/office/drawing/2014/main" id="{018F0CC6-EFF1-6498-DB51-E322D1414090}"/>
              </a:ext>
            </a:extLst>
          </p:cNvPr>
          <p:cNvCxnSpPr>
            <a:cxnSpLocks/>
          </p:cNvCxnSpPr>
          <p:nvPr/>
        </p:nvCxnSpPr>
        <p:spPr>
          <a:xfrm flipH="1" flipV="1">
            <a:off x="7020262" y="3921173"/>
            <a:ext cx="1927369" cy="6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a:extLst>
              <a:ext uri="{FF2B5EF4-FFF2-40B4-BE49-F238E27FC236}">
                <a16:creationId xmlns:a16="http://schemas.microsoft.com/office/drawing/2014/main" id="{B6D5E37F-1475-A858-6384-AB2DF0CEC9AD}"/>
              </a:ext>
            </a:extLst>
          </p:cNvPr>
          <p:cNvCxnSpPr>
            <a:cxnSpLocks/>
          </p:cNvCxnSpPr>
          <p:nvPr/>
        </p:nvCxnSpPr>
        <p:spPr>
          <a:xfrm flipV="1">
            <a:off x="3278483" y="5563673"/>
            <a:ext cx="1177607" cy="122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6555455"/>
      </p:ext>
    </p:extLst>
  </p:cSld>
  <p:clrMapOvr>
    <a:masterClrMapping/>
  </p:clrMapOvr>
  <mc:AlternateContent xmlns:mc="http://schemas.openxmlformats.org/markup-compatibility/2006" xmlns:p14="http://schemas.microsoft.com/office/powerpoint/2010/main">
    <mc:Choice Requires="p14">
      <p:transition spd="slow" p14:dur="1500">
        <p14:ripple dir="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DE81F-5EA1-CBBA-6FD1-6406F3266174}"/>
              </a:ext>
            </a:extLst>
          </p:cNvPr>
          <p:cNvSpPr>
            <a:spLocks noGrp="1"/>
          </p:cNvSpPr>
          <p:nvPr>
            <p:ph type="title"/>
          </p:nvPr>
        </p:nvSpPr>
        <p:spPr>
          <a:xfrm>
            <a:off x="1030287" y="181635"/>
            <a:ext cx="10131425" cy="767076"/>
          </a:xfrm>
        </p:spPr>
        <p:txBody>
          <a:bodyPr/>
          <a:lstStyle/>
          <a:p>
            <a:pPr algn="ctr"/>
            <a:r>
              <a:rPr lang="fr-FR" b="1" dirty="0">
                <a:latin typeface="Arial Black" panose="020B0A04020102020204" pitchFamily="34" charset="0"/>
              </a:rPr>
              <a:t>Les téléphones</a:t>
            </a:r>
          </a:p>
        </p:txBody>
      </p:sp>
      <p:pic>
        <p:nvPicPr>
          <p:cNvPr id="9" name="Image 8">
            <a:extLst>
              <a:ext uri="{FF2B5EF4-FFF2-40B4-BE49-F238E27FC236}">
                <a16:creationId xmlns:a16="http://schemas.microsoft.com/office/drawing/2014/main" id="{FA70CE02-0AFB-67DF-94CE-02742FC4278B}"/>
              </a:ext>
            </a:extLst>
          </p:cNvPr>
          <p:cNvPicPr>
            <a:picLocks noChangeAspect="1"/>
          </p:cNvPicPr>
          <p:nvPr/>
        </p:nvPicPr>
        <p:blipFill>
          <a:blip r:embed="rId2"/>
          <a:stretch>
            <a:fillRect/>
          </a:stretch>
        </p:blipFill>
        <p:spPr>
          <a:xfrm>
            <a:off x="795844" y="1138572"/>
            <a:ext cx="2956034" cy="5576971"/>
          </a:xfrm>
          <a:prstGeom prst="rect">
            <a:avLst/>
          </a:prstGeom>
        </p:spPr>
      </p:pic>
      <p:sp>
        <p:nvSpPr>
          <p:cNvPr id="10" name="Rectangle 9">
            <a:extLst>
              <a:ext uri="{FF2B5EF4-FFF2-40B4-BE49-F238E27FC236}">
                <a16:creationId xmlns:a16="http://schemas.microsoft.com/office/drawing/2014/main" id="{BA3E4438-CEAE-BE1C-ABE1-F33257489008}"/>
              </a:ext>
            </a:extLst>
          </p:cNvPr>
          <p:cNvSpPr/>
          <p:nvPr/>
        </p:nvSpPr>
        <p:spPr>
          <a:xfrm>
            <a:off x="795844" y="1138572"/>
            <a:ext cx="176312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t>Téléphone 1</a:t>
            </a:r>
          </a:p>
        </p:txBody>
      </p:sp>
      <p:pic>
        <p:nvPicPr>
          <p:cNvPr id="13" name="Image 12">
            <a:extLst>
              <a:ext uri="{FF2B5EF4-FFF2-40B4-BE49-F238E27FC236}">
                <a16:creationId xmlns:a16="http://schemas.microsoft.com/office/drawing/2014/main" id="{8DF8AF9E-0275-D8B1-98BE-C455EBF959C7}"/>
              </a:ext>
            </a:extLst>
          </p:cNvPr>
          <p:cNvPicPr>
            <a:picLocks noChangeAspect="1"/>
          </p:cNvPicPr>
          <p:nvPr/>
        </p:nvPicPr>
        <p:blipFill>
          <a:blip r:embed="rId2"/>
          <a:stretch>
            <a:fillRect/>
          </a:stretch>
        </p:blipFill>
        <p:spPr>
          <a:xfrm>
            <a:off x="7943582" y="1138571"/>
            <a:ext cx="2956034" cy="5576971"/>
          </a:xfrm>
          <a:prstGeom prst="rect">
            <a:avLst/>
          </a:prstGeom>
        </p:spPr>
      </p:pic>
      <p:sp>
        <p:nvSpPr>
          <p:cNvPr id="12" name="Rectangle 11">
            <a:extLst>
              <a:ext uri="{FF2B5EF4-FFF2-40B4-BE49-F238E27FC236}">
                <a16:creationId xmlns:a16="http://schemas.microsoft.com/office/drawing/2014/main" id="{068B85D9-F54F-D196-2954-7F95D08546A8}"/>
              </a:ext>
            </a:extLst>
          </p:cNvPr>
          <p:cNvSpPr/>
          <p:nvPr/>
        </p:nvSpPr>
        <p:spPr>
          <a:xfrm>
            <a:off x="7943582" y="1138572"/>
            <a:ext cx="176312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t>Téléphone 2</a:t>
            </a:r>
          </a:p>
        </p:txBody>
      </p:sp>
      <p:sp>
        <p:nvSpPr>
          <p:cNvPr id="18" name="Rectangle 17">
            <a:extLst>
              <a:ext uri="{FF2B5EF4-FFF2-40B4-BE49-F238E27FC236}">
                <a16:creationId xmlns:a16="http://schemas.microsoft.com/office/drawing/2014/main" id="{53FD326B-20EB-3A5A-7C9C-AC3F18AC9658}"/>
              </a:ext>
            </a:extLst>
          </p:cNvPr>
          <p:cNvSpPr/>
          <p:nvPr/>
        </p:nvSpPr>
        <p:spPr>
          <a:xfrm>
            <a:off x="4047742" y="4884177"/>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Appel</a:t>
            </a:r>
          </a:p>
        </p:txBody>
      </p:sp>
      <p:sp>
        <p:nvSpPr>
          <p:cNvPr id="19" name="Rectangle 18">
            <a:extLst>
              <a:ext uri="{FF2B5EF4-FFF2-40B4-BE49-F238E27FC236}">
                <a16:creationId xmlns:a16="http://schemas.microsoft.com/office/drawing/2014/main" id="{9CC67F27-2C0B-3DA6-DACA-FEE3EE1C75FE}"/>
              </a:ext>
            </a:extLst>
          </p:cNvPr>
          <p:cNvSpPr/>
          <p:nvPr/>
        </p:nvSpPr>
        <p:spPr>
          <a:xfrm>
            <a:off x="6196180" y="4884177"/>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Message</a:t>
            </a:r>
          </a:p>
        </p:txBody>
      </p:sp>
      <p:sp>
        <p:nvSpPr>
          <p:cNvPr id="20" name="Rectangle 19">
            <a:extLst>
              <a:ext uri="{FF2B5EF4-FFF2-40B4-BE49-F238E27FC236}">
                <a16:creationId xmlns:a16="http://schemas.microsoft.com/office/drawing/2014/main" id="{EF06A4E3-8498-E127-B830-5E3F4DCAABBC}"/>
              </a:ext>
            </a:extLst>
          </p:cNvPr>
          <p:cNvSpPr/>
          <p:nvPr/>
        </p:nvSpPr>
        <p:spPr>
          <a:xfrm>
            <a:off x="6196180" y="5618273"/>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Contact</a:t>
            </a:r>
          </a:p>
        </p:txBody>
      </p:sp>
      <p:sp>
        <p:nvSpPr>
          <p:cNvPr id="21" name="Rectangle 20">
            <a:extLst>
              <a:ext uri="{FF2B5EF4-FFF2-40B4-BE49-F238E27FC236}">
                <a16:creationId xmlns:a16="http://schemas.microsoft.com/office/drawing/2014/main" id="{24BEF1C8-9E38-36FE-0AB0-ABE61A6875D9}"/>
              </a:ext>
            </a:extLst>
          </p:cNvPr>
          <p:cNvSpPr/>
          <p:nvPr/>
        </p:nvSpPr>
        <p:spPr>
          <a:xfrm>
            <a:off x="4047742" y="5556963"/>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Effacer</a:t>
            </a:r>
          </a:p>
        </p:txBody>
      </p:sp>
      <p:sp>
        <p:nvSpPr>
          <p:cNvPr id="22" name="Rectangle 21">
            <a:extLst>
              <a:ext uri="{FF2B5EF4-FFF2-40B4-BE49-F238E27FC236}">
                <a16:creationId xmlns:a16="http://schemas.microsoft.com/office/drawing/2014/main" id="{B2D16850-4E1C-A047-101B-DF44C6E787C6}"/>
              </a:ext>
            </a:extLst>
          </p:cNvPr>
          <p:cNvSpPr/>
          <p:nvPr/>
        </p:nvSpPr>
        <p:spPr>
          <a:xfrm>
            <a:off x="6196180" y="6299793"/>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Historique</a:t>
            </a:r>
          </a:p>
        </p:txBody>
      </p:sp>
      <p:sp>
        <p:nvSpPr>
          <p:cNvPr id="23" name="Rectangle 22">
            <a:extLst>
              <a:ext uri="{FF2B5EF4-FFF2-40B4-BE49-F238E27FC236}">
                <a16:creationId xmlns:a16="http://schemas.microsoft.com/office/drawing/2014/main" id="{1CD8706C-99C3-3B00-61BD-1B8560252138}"/>
              </a:ext>
            </a:extLst>
          </p:cNvPr>
          <p:cNvSpPr/>
          <p:nvPr/>
        </p:nvSpPr>
        <p:spPr>
          <a:xfrm>
            <a:off x="4047742" y="6238483"/>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New Contact</a:t>
            </a:r>
          </a:p>
        </p:txBody>
      </p:sp>
      <p:cxnSp>
        <p:nvCxnSpPr>
          <p:cNvPr id="25" name="Connecteur droit avec flèche 24">
            <a:extLst>
              <a:ext uri="{FF2B5EF4-FFF2-40B4-BE49-F238E27FC236}">
                <a16:creationId xmlns:a16="http://schemas.microsoft.com/office/drawing/2014/main" id="{219A3B6C-7496-B9E9-5BF0-7037E9108F74}"/>
              </a:ext>
            </a:extLst>
          </p:cNvPr>
          <p:cNvCxnSpPr>
            <a:cxnSpLocks/>
          </p:cNvCxnSpPr>
          <p:nvPr/>
        </p:nvCxnSpPr>
        <p:spPr>
          <a:xfrm flipV="1">
            <a:off x="2421228" y="5109557"/>
            <a:ext cx="2027550" cy="447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eur droit avec flèche 26">
            <a:extLst>
              <a:ext uri="{FF2B5EF4-FFF2-40B4-BE49-F238E27FC236}">
                <a16:creationId xmlns:a16="http://schemas.microsoft.com/office/drawing/2014/main" id="{FDFCB9BA-3125-F2C1-016F-AD26BAE93DB0}"/>
              </a:ext>
            </a:extLst>
          </p:cNvPr>
          <p:cNvCxnSpPr>
            <a:cxnSpLocks/>
          </p:cNvCxnSpPr>
          <p:nvPr/>
        </p:nvCxnSpPr>
        <p:spPr>
          <a:xfrm>
            <a:off x="3262178" y="5618273"/>
            <a:ext cx="986241" cy="225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eur droit avec flèche 29">
            <a:extLst>
              <a:ext uri="{FF2B5EF4-FFF2-40B4-BE49-F238E27FC236}">
                <a16:creationId xmlns:a16="http://schemas.microsoft.com/office/drawing/2014/main" id="{67CD9978-D89B-D95D-F50C-66668F4DD783}"/>
              </a:ext>
            </a:extLst>
          </p:cNvPr>
          <p:cNvCxnSpPr>
            <a:cxnSpLocks/>
          </p:cNvCxnSpPr>
          <p:nvPr/>
        </p:nvCxnSpPr>
        <p:spPr>
          <a:xfrm>
            <a:off x="3206172" y="6237201"/>
            <a:ext cx="986241" cy="225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eur droit avec flèche 30">
            <a:extLst>
              <a:ext uri="{FF2B5EF4-FFF2-40B4-BE49-F238E27FC236}">
                <a16:creationId xmlns:a16="http://schemas.microsoft.com/office/drawing/2014/main" id="{C6F98244-4B47-E211-CCBC-FFB6AC1C457A}"/>
              </a:ext>
            </a:extLst>
          </p:cNvPr>
          <p:cNvCxnSpPr>
            <a:cxnSpLocks/>
          </p:cNvCxnSpPr>
          <p:nvPr/>
        </p:nvCxnSpPr>
        <p:spPr>
          <a:xfrm flipH="1" flipV="1">
            <a:off x="7348499" y="5228823"/>
            <a:ext cx="997916" cy="3096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eur droit avec flèche 32">
            <a:extLst>
              <a:ext uri="{FF2B5EF4-FFF2-40B4-BE49-F238E27FC236}">
                <a16:creationId xmlns:a16="http://schemas.microsoft.com/office/drawing/2014/main" id="{7CC60560-AF2C-F959-C82C-B26B89B08B0C}"/>
              </a:ext>
            </a:extLst>
          </p:cNvPr>
          <p:cNvCxnSpPr>
            <a:cxnSpLocks/>
          </p:cNvCxnSpPr>
          <p:nvPr/>
        </p:nvCxnSpPr>
        <p:spPr>
          <a:xfrm flipH="1" flipV="1">
            <a:off x="7279808" y="5838859"/>
            <a:ext cx="2353221" cy="3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eur droit avec flèche 34">
            <a:extLst>
              <a:ext uri="{FF2B5EF4-FFF2-40B4-BE49-F238E27FC236}">
                <a16:creationId xmlns:a16="http://schemas.microsoft.com/office/drawing/2014/main" id="{F47FC649-139C-F56C-3476-31D7731D8017}"/>
              </a:ext>
            </a:extLst>
          </p:cNvPr>
          <p:cNvCxnSpPr>
            <a:cxnSpLocks/>
          </p:cNvCxnSpPr>
          <p:nvPr/>
        </p:nvCxnSpPr>
        <p:spPr>
          <a:xfrm flipH="1">
            <a:off x="7411210" y="6369370"/>
            <a:ext cx="1045208" cy="1913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DC11F5E9-03BC-CD24-A2C9-8F3F9ACD6F36}"/>
              </a:ext>
            </a:extLst>
          </p:cNvPr>
          <p:cNvSpPr/>
          <p:nvPr/>
        </p:nvSpPr>
        <p:spPr>
          <a:xfrm>
            <a:off x="4231051" y="1973823"/>
            <a:ext cx="145153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Heure/Date</a:t>
            </a:r>
          </a:p>
        </p:txBody>
      </p:sp>
      <p:cxnSp>
        <p:nvCxnSpPr>
          <p:cNvPr id="38" name="Connecteur droit avec flèche 37">
            <a:extLst>
              <a:ext uri="{FF2B5EF4-FFF2-40B4-BE49-F238E27FC236}">
                <a16:creationId xmlns:a16="http://schemas.microsoft.com/office/drawing/2014/main" id="{9F1DD60E-7EC6-D0A9-7D80-C67834DA512D}"/>
              </a:ext>
            </a:extLst>
          </p:cNvPr>
          <p:cNvCxnSpPr>
            <a:cxnSpLocks/>
          </p:cNvCxnSpPr>
          <p:nvPr/>
        </p:nvCxnSpPr>
        <p:spPr>
          <a:xfrm flipV="1">
            <a:off x="2941882" y="2199203"/>
            <a:ext cx="1405079" cy="6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58CEA8D2-3165-58AB-B1D9-D9BA74C8E055}"/>
              </a:ext>
            </a:extLst>
          </p:cNvPr>
          <p:cNvSpPr/>
          <p:nvPr/>
        </p:nvSpPr>
        <p:spPr>
          <a:xfrm>
            <a:off x="5499280" y="2707919"/>
            <a:ext cx="1627950"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Zone de Saisie</a:t>
            </a:r>
          </a:p>
        </p:txBody>
      </p:sp>
      <p:cxnSp>
        <p:nvCxnSpPr>
          <p:cNvPr id="41" name="Connecteur droit avec flèche 40">
            <a:extLst>
              <a:ext uri="{FF2B5EF4-FFF2-40B4-BE49-F238E27FC236}">
                <a16:creationId xmlns:a16="http://schemas.microsoft.com/office/drawing/2014/main" id="{D469B3AB-65E5-45E6-EEB6-421F7272A96D}"/>
              </a:ext>
            </a:extLst>
          </p:cNvPr>
          <p:cNvCxnSpPr>
            <a:cxnSpLocks/>
          </p:cNvCxnSpPr>
          <p:nvPr/>
        </p:nvCxnSpPr>
        <p:spPr>
          <a:xfrm flipH="1">
            <a:off x="7036448" y="2981149"/>
            <a:ext cx="15795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9979157"/>
      </p:ext>
    </p:extLst>
  </p:cSld>
  <p:clrMapOvr>
    <a:masterClrMapping/>
  </p:clrMapOvr>
  <p:transition spd="slow">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FA537962-F8CA-3183-8415-C270C84EEBCC}"/>
              </a:ext>
            </a:extLst>
          </p:cNvPr>
          <p:cNvSpPr>
            <a:spLocks noGrp="1"/>
          </p:cNvSpPr>
          <p:nvPr>
            <p:ph type="title"/>
          </p:nvPr>
        </p:nvSpPr>
        <p:spPr>
          <a:xfrm>
            <a:off x="1030287" y="181635"/>
            <a:ext cx="10131425" cy="767076"/>
          </a:xfrm>
        </p:spPr>
        <p:txBody>
          <a:bodyPr/>
          <a:lstStyle/>
          <a:p>
            <a:pPr algn="ctr"/>
            <a:r>
              <a:rPr lang="fr-FR" b="1" dirty="0">
                <a:latin typeface="Arial Black" panose="020B0A04020102020204" pitchFamily="34" charset="0"/>
              </a:rPr>
              <a:t>Effectuer un appel</a:t>
            </a:r>
          </a:p>
        </p:txBody>
      </p:sp>
      <p:pic>
        <p:nvPicPr>
          <p:cNvPr id="3" name="Image 2">
            <a:extLst>
              <a:ext uri="{FF2B5EF4-FFF2-40B4-BE49-F238E27FC236}">
                <a16:creationId xmlns:a16="http://schemas.microsoft.com/office/drawing/2014/main" id="{3B92BA34-39C9-DEA3-71A7-31209868C064}"/>
              </a:ext>
            </a:extLst>
          </p:cNvPr>
          <p:cNvPicPr>
            <a:picLocks noChangeAspect="1"/>
          </p:cNvPicPr>
          <p:nvPr/>
        </p:nvPicPr>
        <p:blipFill>
          <a:blip r:embed="rId2"/>
          <a:stretch>
            <a:fillRect/>
          </a:stretch>
        </p:blipFill>
        <p:spPr>
          <a:xfrm>
            <a:off x="244404" y="1352793"/>
            <a:ext cx="2846526" cy="5380628"/>
          </a:xfrm>
          <a:prstGeom prst="rect">
            <a:avLst/>
          </a:prstGeom>
        </p:spPr>
      </p:pic>
      <p:pic>
        <p:nvPicPr>
          <p:cNvPr id="6" name="Image 5">
            <a:extLst>
              <a:ext uri="{FF2B5EF4-FFF2-40B4-BE49-F238E27FC236}">
                <a16:creationId xmlns:a16="http://schemas.microsoft.com/office/drawing/2014/main" id="{C028834C-7E49-F2CA-EBAF-8650FC9B9F4F}"/>
              </a:ext>
            </a:extLst>
          </p:cNvPr>
          <p:cNvPicPr>
            <a:picLocks noChangeAspect="1"/>
          </p:cNvPicPr>
          <p:nvPr/>
        </p:nvPicPr>
        <p:blipFill>
          <a:blip r:embed="rId3"/>
          <a:stretch>
            <a:fillRect/>
          </a:stretch>
        </p:blipFill>
        <p:spPr>
          <a:xfrm>
            <a:off x="5462330" y="1352793"/>
            <a:ext cx="3192273" cy="5393840"/>
          </a:xfrm>
          <a:prstGeom prst="rect">
            <a:avLst/>
          </a:prstGeom>
        </p:spPr>
      </p:pic>
      <p:pic>
        <p:nvPicPr>
          <p:cNvPr id="11" name="Image 10">
            <a:extLst>
              <a:ext uri="{FF2B5EF4-FFF2-40B4-BE49-F238E27FC236}">
                <a16:creationId xmlns:a16="http://schemas.microsoft.com/office/drawing/2014/main" id="{2EC477D1-8EE3-2B73-6908-2F7210E426CF}"/>
              </a:ext>
            </a:extLst>
          </p:cNvPr>
          <p:cNvPicPr>
            <a:picLocks noChangeAspect="1"/>
          </p:cNvPicPr>
          <p:nvPr/>
        </p:nvPicPr>
        <p:blipFill>
          <a:blip r:embed="rId4"/>
          <a:stretch>
            <a:fillRect/>
          </a:stretch>
        </p:blipFill>
        <p:spPr>
          <a:xfrm>
            <a:off x="9149232" y="1352793"/>
            <a:ext cx="2798364" cy="5287073"/>
          </a:xfrm>
          <a:prstGeom prst="rect">
            <a:avLst/>
          </a:prstGeom>
        </p:spPr>
      </p:pic>
      <p:sp>
        <p:nvSpPr>
          <p:cNvPr id="13" name="Rectangle 12">
            <a:extLst>
              <a:ext uri="{FF2B5EF4-FFF2-40B4-BE49-F238E27FC236}">
                <a16:creationId xmlns:a16="http://schemas.microsoft.com/office/drawing/2014/main" id="{76E345F7-1EFB-14DA-BBDF-A7B6E577F900}"/>
              </a:ext>
            </a:extLst>
          </p:cNvPr>
          <p:cNvSpPr/>
          <p:nvPr/>
        </p:nvSpPr>
        <p:spPr>
          <a:xfrm>
            <a:off x="2173512" y="1671836"/>
            <a:ext cx="176312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t>Téléphone 1</a:t>
            </a:r>
          </a:p>
        </p:txBody>
      </p:sp>
      <p:sp>
        <p:nvSpPr>
          <p:cNvPr id="14" name="Rectangle 13">
            <a:extLst>
              <a:ext uri="{FF2B5EF4-FFF2-40B4-BE49-F238E27FC236}">
                <a16:creationId xmlns:a16="http://schemas.microsoft.com/office/drawing/2014/main" id="{20CFE00F-A197-EF9C-A5FC-E3CB11169B65}"/>
              </a:ext>
            </a:extLst>
          </p:cNvPr>
          <p:cNvSpPr/>
          <p:nvPr/>
        </p:nvSpPr>
        <p:spPr>
          <a:xfrm>
            <a:off x="4732116" y="2122596"/>
            <a:ext cx="1763128"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t>Téléphone 2</a:t>
            </a:r>
          </a:p>
        </p:txBody>
      </p:sp>
    </p:spTree>
    <p:extLst>
      <p:ext uri="{BB962C8B-B14F-4D97-AF65-F5344CB8AC3E}">
        <p14:creationId xmlns:p14="http://schemas.microsoft.com/office/powerpoint/2010/main" val="2827067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94D2F-7CFE-F8E9-FB78-E5DA732C0598}"/>
              </a:ext>
            </a:extLst>
          </p:cNvPr>
          <p:cNvSpPr>
            <a:spLocks noGrp="1"/>
          </p:cNvSpPr>
          <p:nvPr>
            <p:ph type="title"/>
          </p:nvPr>
        </p:nvSpPr>
        <p:spPr>
          <a:xfrm>
            <a:off x="647164" y="174051"/>
            <a:ext cx="10131425" cy="794197"/>
          </a:xfrm>
        </p:spPr>
        <p:txBody>
          <a:bodyPr>
            <a:normAutofit/>
          </a:bodyPr>
          <a:lstStyle/>
          <a:p>
            <a:pPr algn="ctr"/>
            <a:r>
              <a:rPr lang="fr-FR" sz="4000" b="1" dirty="0"/>
              <a:t>Enregistrer un contact</a:t>
            </a:r>
          </a:p>
        </p:txBody>
      </p:sp>
      <p:pic>
        <p:nvPicPr>
          <p:cNvPr id="5" name="Image 4">
            <a:extLst>
              <a:ext uri="{FF2B5EF4-FFF2-40B4-BE49-F238E27FC236}">
                <a16:creationId xmlns:a16="http://schemas.microsoft.com/office/drawing/2014/main" id="{9CD47CE5-C112-2F53-0242-A1CA4E956E8E}"/>
              </a:ext>
            </a:extLst>
          </p:cNvPr>
          <p:cNvPicPr>
            <a:picLocks noChangeAspect="1"/>
          </p:cNvPicPr>
          <p:nvPr/>
        </p:nvPicPr>
        <p:blipFill>
          <a:blip r:embed="rId2"/>
          <a:stretch>
            <a:fillRect/>
          </a:stretch>
        </p:blipFill>
        <p:spPr>
          <a:xfrm>
            <a:off x="949771" y="1606756"/>
            <a:ext cx="2617677" cy="4966046"/>
          </a:xfrm>
          <a:prstGeom prst="rect">
            <a:avLst/>
          </a:prstGeom>
        </p:spPr>
      </p:pic>
      <p:sp>
        <p:nvSpPr>
          <p:cNvPr id="8" name="Rectangle 7">
            <a:extLst>
              <a:ext uri="{FF2B5EF4-FFF2-40B4-BE49-F238E27FC236}">
                <a16:creationId xmlns:a16="http://schemas.microsoft.com/office/drawing/2014/main" id="{7B6BE09C-948F-C686-E443-790950FF301F}"/>
              </a:ext>
            </a:extLst>
          </p:cNvPr>
          <p:cNvSpPr/>
          <p:nvPr/>
        </p:nvSpPr>
        <p:spPr>
          <a:xfrm>
            <a:off x="5182017" y="1155996"/>
            <a:ext cx="2343955"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Nom du contact</a:t>
            </a:r>
          </a:p>
        </p:txBody>
      </p:sp>
      <p:pic>
        <p:nvPicPr>
          <p:cNvPr id="11" name="Image 10">
            <a:extLst>
              <a:ext uri="{FF2B5EF4-FFF2-40B4-BE49-F238E27FC236}">
                <a16:creationId xmlns:a16="http://schemas.microsoft.com/office/drawing/2014/main" id="{930E6280-291B-FE1F-6FE0-11D26910FD2A}"/>
              </a:ext>
            </a:extLst>
          </p:cNvPr>
          <p:cNvPicPr>
            <a:picLocks noChangeAspect="1"/>
          </p:cNvPicPr>
          <p:nvPr/>
        </p:nvPicPr>
        <p:blipFill rotWithShape="1">
          <a:blip r:embed="rId3"/>
          <a:srcRect t="2481"/>
          <a:stretch/>
        </p:blipFill>
        <p:spPr>
          <a:xfrm>
            <a:off x="4095483" y="1835254"/>
            <a:ext cx="3012568" cy="4810058"/>
          </a:xfrm>
          <a:prstGeom prst="rect">
            <a:avLst/>
          </a:prstGeom>
        </p:spPr>
      </p:pic>
      <p:pic>
        <p:nvPicPr>
          <p:cNvPr id="13" name="Image 12">
            <a:extLst>
              <a:ext uri="{FF2B5EF4-FFF2-40B4-BE49-F238E27FC236}">
                <a16:creationId xmlns:a16="http://schemas.microsoft.com/office/drawing/2014/main" id="{8B03BEFD-F9ED-F988-CD40-5C1FF64E3DA8}"/>
              </a:ext>
            </a:extLst>
          </p:cNvPr>
          <p:cNvPicPr>
            <a:picLocks noChangeAspect="1"/>
          </p:cNvPicPr>
          <p:nvPr/>
        </p:nvPicPr>
        <p:blipFill>
          <a:blip r:embed="rId4"/>
          <a:stretch>
            <a:fillRect/>
          </a:stretch>
        </p:blipFill>
        <p:spPr>
          <a:xfrm>
            <a:off x="7604278" y="2274796"/>
            <a:ext cx="4384500" cy="3642843"/>
          </a:xfrm>
          <a:prstGeom prst="rect">
            <a:avLst/>
          </a:prstGeom>
        </p:spPr>
      </p:pic>
      <p:cxnSp>
        <p:nvCxnSpPr>
          <p:cNvPr id="9" name="Connecteur droit avec flèche 8">
            <a:extLst>
              <a:ext uri="{FF2B5EF4-FFF2-40B4-BE49-F238E27FC236}">
                <a16:creationId xmlns:a16="http://schemas.microsoft.com/office/drawing/2014/main" id="{7E1C8A15-C6F6-DE62-1C7D-487B312F7595}"/>
              </a:ext>
            </a:extLst>
          </p:cNvPr>
          <p:cNvCxnSpPr>
            <a:cxnSpLocks/>
            <a:stCxn id="8" idx="2"/>
          </p:cNvCxnSpPr>
          <p:nvPr/>
        </p:nvCxnSpPr>
        <p:spPr>
          <a:xfrm>
            <a:off x="6353995" y="1606756"/>
            <a:ext cx="134893" cy="2665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FD92121D-043A-B327-7137-563D055E1925}"/>
              </a:ext>
            </a:extLst>
          </p:cNvPr>
          <p:cNvSpPr/>
          <p:nvPr/>
        </p:nvSpPr>
        <p:spPr>
          <a:xfrm>
            <a:off x="361097" y="930616"/>
            <a:ext cx="2343955"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Saisie Numéro </a:t>
            </a:r>
          </a:p>
        </p:txBody>
      </p:sp>
      <p:cxnSp>
        <p:nvCxnSpPr>
          <p:cNvPr id="17" name="Connecteur droit avec flèche 16">
            <a:extLst>
              <a:ext uri="{FF2B5EF4-FFF2-40B4-BE49-F238E27FC236}">
                <a16:creationId xmlns:a16="http://schemas.microsoft.com/office/drawing/2014/main" id="{E39A9B0E-4DE0-DC1D-DED4-5092D99FAF71}"/>
              </a:ext>
            </a:extLst>
          </p:cNvPr>
          <p:cNvCxnSpPr>
            <a:cxnSpLocks/>
            <a:stCxn id="16" idx="2"/>
          </p:cNvCxnSpPr>
          <p:nvPr/>
        </p:nvCxnSpPr>
        <p:spPr>
          <a:xfrm>
            <a:off x="1533075" y="1381376"/>
            <a:ext cx="166936" cy="1799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4002A3A5-207D-93D9-1FF1-E57EE7CB26EC}"/>
              </a:ext>
            </a:extLst>
          </p:cNvPr>
          <p:cNvSpPr/>
          <p:nvPr/>
        </p:nvSpPr>
        <p:spPr>
          <a:xfrm>
            <a:off x="8722620" y="1378273"/>
            <a:ext cx="2343955" cy="450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Liste des contacts</a:t>
            </a:r>
          </a:p>
        </p:txBody>
      </p:sp>
      <p:cxnSp>
        <p:nvCxnSpPr>
          <p:cNvPr id="20" name="Connecteur droit avec flèche 19">
            <a:extLst>
              <a:ext uri="{FF2B5EF4-FFF2-40B4-BE49-F238E27FC236}">
                <a16:creationId xmlns:a16="http://schemas.microsoft.com/office/drawing/2014/main" id="{8FDFF8F6-E793-38F2-2158-0DBCA1DA8927}"/>
              </a:ext>
            </a:extLst>
          </p:cNvPr>
          <p:cNvCxnSpPr>
            <a:cxnSpLocks/>
            <a:stCxn id="19" idx="2"/>
          </p:cNvCxnSpPr>
          <p:nvPr/>
        </p:nvCxnSpPr>
        <p:spPr>
          <a:xfrm>
            <a:off x="9894598" y="1829033"/>
            <a:ext cx="0" cy="130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68296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F2F280-A130-8353-FF30-548C710D469A}"/>
              </a:ext>
            </a:extLst>
          </p:cNvPr>
          <p:cNvSpPr>
            <a:spLocks noGrp="1"/>
          </p:cNvSpPr>
          <p:nvPr>
            <p:ph type="title"/>
          </p:nvPr>
        </p:nvSpPr>
        <p:spPr>
          <a:xfrm>
            <a:off x="685801" y="274750"/>
            <a:ext cx="10131425" cy="871470"/>
          </a:xfrm>
        </p:spPr>
        <p:txBody>
          <a:bodyPr>
            <a:normAutofit/>
          </a:bodyPr>
          <a:lstStyle/>
          <a:p>
            <a:pPr algn="ctr"/>
            <a:r>
              <a:rPr lang="fr-FR" sz="4000" b="1" dirty="0"/>
              <a:t>Historique des appels</a:t>
            </a:r>
          </a:p>
        </p:txBody>
      </p:sp>
      <p:pic>
        <p:nvPicPr>
          <p:cNvPr id="5" name="Image 4">
            <a:extLst>
              <a:ext uri="{FF2B5EF4-FFF2-40B4-BE49-F238E27FC236}">
                <a16:creationId xmlns:a16="http://schemas.microsoft.com/office/drawing/2014/main" id="{9B0274D6-D8D6-09B2-4205-C4C096D06F8D}"/>
              </a:ext>
            </a:extLst>
          </p:cNvPr>
          <p:cNvPicPr>
            <a:picLocks noChangeAspect="1"/>
          </p:cNvPicPr>
          <p:nvPr/>
        </p:nvPicPr>
        <p:blipFill>
          <a:blip r:embed="rId2"/>
          <a:stretch>
            <a:fillRect/>
          </a:stretch>
        </p:blipFill>
        <p:spPr>
          <a:xfrm>
            <a:off x="685801" y="1339402"/>
            <a:ext cx="2925808" cy="5518597"/>
          </a:xfrm>
          <a:prstGeom prst="rect">
            <a:avLst/>
          </a:prstGeom>
        </p:spPr>
      </p:pic>
      <p:pic>
        <p:nvPicPr>
          <p:cNvPr id="8" name="Image 7">
            <a:extLst>
              <a:ext uri="{FF2B5EF4-FFF2-40B4-BE49-F238E27FC236}">
                <a16:creationId xmlns:a16="http://schemas.microsoft.com/office/drawing/2014/main" id="{1A1F2C21-F381-0DCB-C232-F1444D78A842}"/>
              </a:ext>
            </a:extLst>
          </p:cNvPr>
          <p:cNvPicPr>
            <a:picLocks noChangeAspect="1"/>
          </p:cNvPicPr>
          <p:nvPr/>
        </p:nvPicPr>
        <p:blipFill>
          <a:blip r:embed="rId3"/>
          <a:stretch>
            <a:fillRect/>
          </a:stretch>
        </p:blipFill>
        <p:spPr>
          <a:xfrm>
            <a:off x="6328892" y="1902484"/>
            <a:ext cx="5177307" cy="4345915"/>
          </a:xfrm>
          <a:prstGeom prst="rect">
            <a:avLst/>
          </a:prstGeom>
        </p:spPr>
      </p:pic>
    </p:spTree>
    <p:extLst>
      <p:ext uri="{BB962C8B-B14F-4D97-AF65-F5344CB8AC3E}">
        <p14:creationId xmlns:p14="http://schemas.microsoft.com/office/powerpoint/2010/main" val="2987674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Céleste</Template>
  <TotalTime>469</TotalTime>
  <Words>298</Words>
  <Application>Microsoft Office PowerPoint</Application>
  <PresentationFormat>Grand écran</PresentationFormat>
  <Paragraphs>43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Black</vt:lpstr>
      <vt:lpstr>Calibri</vt:lpstr>
      <vt:lpstr>Calibri Light</vt:lpstr>
      <vt:lpstr>Calisto MT</vt:lpstr>
      <vt:lpstr>Céleste</vt:lpstr>
      <vt:lpstr>Projet IHM (Téléphone) </vt:lpstr>
      <vt:lpstr>Les membres</vt:lpstr>
      <vt:lpstr>Description du projet</vt:lpstr>
      <vt:lpstr>Présentation </vt:lpstr>
      <vt:lpstr>CRÉATION DU TÉLÉPHONE</vt:lpstr>
      <vt:lpstr>Les téléphones</vt:lpstr>
      <vt:lpstr>Effectuer un appel</vt:lpstr>
      <vt:lpstr>Enregistrer un contact</vt:lpstr>
      <vt:lpstr>Historique des appels</vt:lpstr>
      <vt:lpstr>Zone d’sms</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IHM (Téléphone) </dc:title>
  <dc:creator>ket752sbah</dc:creator>
  <cp:lastModifiedBy>KET752SBAH YES</cp:lastModifiedBy>
  <cp:revision>186</cp:revision>
  <dcterms:created xsi:type="dcterms:W3CDTF">2024-05-15T09:21:44Z</dcterms:created>
  <dcterms:modified xsi:type="dcterms:W3CDTF">2024-05-22T16:35:36Z</dcterms:modified>
</cp:coreProperties>
</file>