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9" r:id="rId1"/>
  </p:sldMasterIdLst>
  <p:sldIdLst>
    <p:sldId id="256" r:id="rId2"/>
    <p:sldId id="258" r:id="rId3"/>
    <p:sldId id="263" r:id="rId4"/>
    <p:sldId id="257" r:id="rId5"/>
    <p:sldId id="262" r:id="rId6"/>
    <p:sldId id="259" r:id="rId7"/>
    <p:sldId id="260"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A069CB8-F204-4D06-B913-C5A26A89888A}" type="datetimeFigureOut">
              <a:rPr lang="en-US" smtClean="0"/>
              <a:t>6/12/2024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6234979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DC5B261-8843-42D1-AAFC-05E20E2D9B97}"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3373043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3117133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6415729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0625748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598486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DC5B261-8843-42D1-AAFC-05E20E2D9B97}"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35210735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459186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64446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‹N°›</a:t>
            </a:fld>
            <a:endParaRPr lang="en-US" dirty="0"/>
          </a:p>
        </p:txBody>
      </p:sp>
    </p:spTree>
    <p:extLst>
      <p:ext uri="{BB962C8B-B14F-4D97-AF65-F5344CB8AC3E}">
        <p14:creationId xmlns:p14="http://schemas.microsoft.com/office/powerpoint/2010/main" val="171487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6F077B-A50F-4D64-8574-E2D6A98A5553}" type="datetimeFigureOut">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49223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70831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118951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84956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102C1E-28F2-47E9-802D-339E64E2F920}" type="datetimeFigureOut">
              <a:rPr lang="en-US" smtClean="0"/>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238262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4271A48-F18A-45B3-BC05-1E27DA3F88AF}"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73505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5B747F8-9654-4282-85D2-65F41AAE7A75}" type="datetimeFigureOut">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20150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C5B261-8843-42D1-AAFC-05E20E2D9B97}" type="datetimeFigureOut">
              <a:rPr lang="en-US" smtClean="0"/>
              <a:t>6/12/2024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‹N°›</a:t>
            </a:fld>
            <a:endParaRPr lang="en-US" dirty="0"/>
          </a:p>
        </p:txBody>
      </p:sp>
    </p:spTree>
    <p:extLst>
      <p:ext uri="{BB962C8B-B14F-4D97-AF65-F5344CB8AC3E}">
        <p14:creationId xmlns:p14="http://schemas.microsoft.com/office/powerpoint/2010/main" val="151940245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3AD62-2FEE-B22D-C99B-E1DC9A016733}"/>
              </a:ext>
            </a:extLst>
          </p:cNvPr>
          <p:cNvSpPr>
            <a:spLocks noGrp="1"/>
          </p:cNvSpPr>
          <p:nvPr>
            <p:ph type="ctrTitle"/>
          </p:nvPr>
        </p:nvSpPr>
        <p:spPr>
          <a:xfrm>
            <a:off x="417780" y="4077006"/>
            <a:ext cx="11015730" cy="868481"/>
          </a:xfrm>
        </p:spPr>
        <p:txBody>
          <a:bodyPr/>
          <a:lstStyle/>
          <a:p>
            <a:pPr algn="ctr"/>
            <a:r>
              <a:rPr lang="fr-FR" b="1" dirty="0"/>
              <a:t>Projet IHM (GESTION ETUDIANTS) </a:t>
            </a:r>
          </a:p>
        </p:txBody>
      </p:sp>
      <p:sp>
        <p:nvSpPr>
          <p:cNvPr id="3" name="Sous-titre 2">
            <a:extLst>
              <a:ext uri="{FF2B5EF4-FFF2-40B4-BE49-F238E27FC236}">
                <a16:creationId xmlns:a16="http://schemas.microsoft.com/office/drawing/2014/main" id="{71C41442-9B06-0BF0-03ED-0C071BD46ABF}"/>
              </a:ext>
            </a:extLst>
          </p:cNvPr>
          <p:cNvSpPr>
            <a:spLocks noGrp="1"/>
          </p:cNvSpPr>
          <p:nvPr>
            <p:ph type="subTitle" idx="1"/>
          </p:nvPr>
        </p:nvSpPr>
        <p:spPr>
          <a:xfrm>
            <a:off x="2326782" y="4945487"/>
            <a:ext cx="7197726" cy="546617"/>
          </a:xfrm>
        </p:spPr>
        <p:txBody>
          <a:bodyPr/>
          <a:lstStyle/>
          <a:p>
            <a:pPr algn="ctr"/>
            <a:r>
              <a:rPr lang="fr-FR" dirty="0"/>
              <a:t>Analyse et conception des interfaces usagers</a:t>
            </a:r>
          </a:p>
        </p:txBody>
      </p:sp>
      <p:pic>
        <p:nvPicPr>
          <p:cNvPr id="4" name="Image 3">
            <a:extLst>
              <a:ext uri="{FF2B5EF4-FFF2-40B4-BE49-F238E27FC236}">
                <a16:creationId xmlns:a16="http://schemas.microsoft.com/office/drawing/2014/main" id="{6984981A-A0AF-322C-64DA-BFF037D05AB1}"/>
              </a:ext>
            </a:extLst>
          </p:cNvPr>
          <p:cNvPicPr>
            <a:picLocks noChangeAspect="1"/>
          </p:cNvPicPr>
          <p:nvPr/>
        </p:nvPicPr>
        <p:blipFill rotWithShape="1">
          <a:blip r:embed="rId2"/>
          <a:srcRect l="3920" t="17157" r="1442" b="2377"/>
          <a:stretch/>
        </p:blipFill>
        <p:spPr>
          <a:xfrm>
            <a:off x="3163910" y="624734"/>
            <a:ext cx="5280338" cy="3349242"/>
          </a:xfrm>
          <a:prstGeom prst="rect">
            <a:avLst/>
          </a:prstGeom>
        </p:spPr>
      </p:pic>
    </p:spTree>
    <p:extLst>
      <p:ext uri="{BB962C8B-B14F-4D97-AF65-F5344CB8AC3E}">
        <p14:creationId xmlns:p14="http://schemas.microsoft.com/office/powerpoint/2010/main" val="24580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AB7C63-B27D-5220-9954-434774FC2912}"/>
              </a:ext>
            </a:extLst>
          </p:cNvPr>
          <p:cNvSpPr>
            <a:spLocks noGrp="1"/>
          </p:cNvSpPr>
          <p:nvPr>
            <p:ph type="title"/>
          </p:nvPr>
        </p:nvSpPr>
        <p:spPr>
          <a:xfrm>
            <a:off x="1030287" y="4704001"/>
            <a:ext cx="10131425" cy="1456267"/>
          </a:xfrm>
        </p:spPr>
        <p:txBody>
          <a:bodyPr>
            <a:normAutofit/>
          </a:bodyPr>
          <a:lstStyle/>
          <a:p>
            <a:pPr algn="ctr"/>
            <a:r>
              <a:rPr lang="fr-FR" sz="6000" b="1" dirty="0"/>
              <a:t>Merci pour votre attention</a:t>
            </a:r>
          </a:p>
        </p:txBody>
      </p:sp>
      <p:pic>
        <p:nvPicPr>
          <p:cNvPr id="4" name="Image 3">
            <a:extLst>
              <a:ext uri="{FF2B5EF4-FFF2-40B4-BE49-F238E27FC236}">
                <a16:creationId xmlns:a16="http://schemas.microsoft.com/office/drawing/2014/main" id="{48DFE046-0B96-4DB2-770E-10A8E8A3B909}"/>
              </a:ext>
            </a:extLst>
          </p:cNvPr>
          <p:cNvPicPr>
            <a:picLocks noChangeAspect="1"/>
          </p:cNvPicPr>
          <p:nvPr/>
        </p:nvPicPr>
        <p:blipFill>
          <a:blip r:embed="rId2"/>
          <a:stretch>
            <a:fillRect/>
          </a:stretch>
        </p:blipFill>
        <p:spPr>
          <a:xfrm>
            <a:off x="2125015" y="1286966"/>
            <a:ext cx="2142034" cy="2142034"/>
          </a:xfrm>
          <a:prstGeom prst="rect">
            <a:avLst/>
          </a:prstGeom>
        </p:spPr>
      </p:pic>
      <p:pic>
        <p:nvPicPr>
          <p:cNvPr id="6" name="Image 5">
            <a:extLst>
              <a:ext uri="{FF2B5EF4-FFF2-40B4-BE49-F238E27FC236}">
                <a16:creationId xmlns:a16="http://schemas.microsoft.com/office/drawing/2014/main" id="{DA3B7D4F-87C3-E8AF-675F-3A9CDBF04EE9}"/>
              </a:ext>
            </a:extLst>
          </p:cNvPr>
          <p:cNvPicPr>
            <a:picLocks noChangeAspect="1"/>
          </p:cNvPicPr>
          <p:nvPr/>
        </p:nvPicPr>
        <p:blipFill>
          <a:blip r:embed="rId3"/>
          <a:stretch>
            <a:fillRect/>
          </a:stretch>
        </p:blipFill>
        <p:spPr>
          <a:xfrm>
            <a:off x="8125006" y="1446090"/>
            <a:ext cx="1941979" cy="1941979"/>
          </a:xfrm>
          <a:prstGeom prst="rect">
            <a:avLst/>
          </a:prstGeom>
        </p:spPr>
      </p:pic>
      <p:sp>
        <p:nvSpPr>
          <p:cNvPr id="8" name="ZoneTexte 7">
            <a:extLst>
              <a:ext uri="{FF2B5EF4-FFF2-40B4-BE49-F238E27FC236}">
                <a16:creationId xmlns:a16="http://schemas.microsoft.com/office/drawing/2014/main" id="{C47E3DA0-7C6D-D49C-09BD-E96082DE7170}"/>
              </a:ext>
            </a:extLst>
          </p:cNvPr>
          <p:cNvSpPr txBox="1"/>
          <p:nvPr/>
        </p:nvSpPr>
        <p:spPr>
          <a:xfrm>
            <a:off x="1555124" y="3861369"/>
            <a:ext cx="3750972" cy="369332"/>
          </a:xfrm>
          <a:prstGeom prst="rect">
            <a:avLst/>
          </a:prstGeom>
          <a:noFill/>
        </p:spPr>
        <p:txBody>
          <a:bodyPr wrap="square">
            <a:spAutoFit/>
          </a:bodyPr>
          <a:lstStyle/>
          <a:p>
            <a:r>
              <a:rPr lang="fr-FR" dirty="0"/>
              <a:t>https://github.com/KET752SBAH/</a:t>
            </a:r>
          </a:p>
        </p:txBody>
      </p:sp>
      <p:sp>
        <p:nvSpPr>
          <p:cNvPr id="10" name="ZoneTexte 9">
            <a:extLst>
              <a:ext uri="{FF2B5EF4-FFF2-40B4-BE49-F238E27FC236}">
                <a16:creationId xmlns:a16="http://schemas.microsoft.com/office/drawing/2014/main" id="{EEDFF02C-2049-0E78-2182-7DDD510F0226}"/>
              </a:ext>
            </a:extLst>
          </p:cNvPr>
          <p:cNvSpPr txBox="1"/>
          <p:nvPr/>
        </p:nvSpPr>
        <p:spPr>
          <a:xfrm>
            <a:off x="7090609" y="3861369"/>
            <a:ext cx="4602335" cy="369332"/>
          </a:xfrm>
          <a:prstGeom prst="rect">
            <a:avLst/>
          </a:prstGeom>
          <a:noFill/>
        </p:spPr>
        <p:txBody>
          <a:bodyPr wrap="square">
            <a:spAutoFit/>
          </a:bodyPr>
          <a:lstStyle/>
          <a:p>
            <a:r>
              <a:rPr lang="fr-FR" dirty="0"/>
              <a:t>https://www.linkedin.com/in/ket752sbah/</a:t>
            </a:r>
          </a:p>
        </p:txBody>
      </p:sp>
    </p:spTree>
    <p:extLst>
      <p:ext uri="{BB962C8B-B14F-4D97-AF65-F5344CB8AC3E}">
        <p14:creationId xmlns:p14="http://schemas.microsoft.com/office/powerpoint/2010/main" val="1516409366"/>
      </p:ext>
    </p:extLst>
  </p:cSld>
  <p:clrMapOvr>
    <a:masterClrMapping/>
  </p:clrMapOvr>
  <p:transition spd="slow">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4488D-2D44-29B9-9CC7-E5107846944B}"/>
              </a:ext>
            </a:extLst>
          </p:cNvPr>
          <p:cNvSpPr>
            <a:spLocks noGrp="1"/>
          </p:cNvSpPr>
          <p:nvPr>
            <p:ph type="title"/>
          </p:nvPr>
        </p:nvSpPr>
        <p:spPr/>
        <p:txBody>
          <a:bodyPr>
            <a:normAutofit/>
          </a:bodyPr>
          <a:lstStyle/>
          <a:p>
            <a:pPr algn="ctr"/>
            <a:r>
              <a:rPr lang="fr-FR" sz="4400" b="1" dirty="0">
                <a:latin typeface="Arial Black" panose="020B0A04020102020204" pitchFamily="34" charset="0"/>
              </a:rPr>
              <a:t>Les membres</a:t>
            </a:r>
          </a:p>
        </p:txBody>
      </p:sp>
      <p:sp>
        <p:nvSpPr>
          <p:cNvPr id="3" name="Espace réservé du contenu 2">
            <a:extLst>
              <a:ext uri="{FF2B5EF4-FFF2-40B4-BE49-F238E27FC236}">
                <a16:creationId xmlns:a16="http://schemas.microsoft.com/office/drawing/2014/main" id="{B17D8AA6-5A9B-1BCF-FDCC-888BF2768F3E}"/>
              </a:ext>
            </a:extLst>
          </p:cNvPr>
          <p:cNvSpPr>
            <a:spLocks noGrp="1"/>
          </p:cNvSpPr>
          <p:nvPr>
            <p:ph idx="1"/>
          </p:nvPr>
        </p:nvSpPr>
        <p:spPr>
          <a:xfrm>
            <a:off x="685801" y="2142067"/>
            <a:ext cx="10131425" cy="2288265"/>
          </a:xfrm>
        </p:spPr>
        <p:txBody>
          <a:bodyPr>
            <a:normAutofit/>
          </a:bodyPr>
          <a:lstStyle/>
          <a:p>
            <a:pPr marL="0" indent="0">
              <a:buNone/>
            </a:pPr>
            <a:r>
              <a:rPr lang="fr-FR" sz="2800" dirty="0">
                <a:latin typeface="Calisto MT" panose="02040603050505030304" pitchFamily="18" charset="0"/>
              </a:rPr>
              <a:t>1- Souleymane Bah 							2100603</a:t>
            </a:r>
          </a:p>
          <a:p>
            <a:pPr marL="0" indent="0">
              <a:buNone/>
            </a:pPr>
            <a:r>
              <a:rPr lang="fr-FR" sz="2800" b="1" dirty="0">
                <a:latin typeface="Calisto MT" panose="02040603050505030304" pitchFamily="18" charset="0"/>
              </a:rPr>
              <a:t>2-</a:t>
            </a:r>
            <a:r>
              <a:rPr lang="fr-FR" sz="2800" dirty="0">
                <a:latin typeface="Calisto MT" panose="02040603050505030304" pitchFamily="18" charset="0"/>
              </a:rPr>
              <a:t> Mamadou </a:t>
            </a:r>
            <a:r>
              <a:rPr lang="fr-FR" sz="2800" dirty="0" err="1">
                <a:latin typeface="Calisto MT" panose="02040603050505030304" pitchFamily="18" charset="0"/>
              </a:rPr>
              <a:t>Zaïnoul</a:t>
            </a:r>
            <a:r>
              <a:rPr lang="fr-FR" sz="2800" dirty="0">
                <a:latin typeface="Calisto MT" panose="02040603050505030304" pitchFamily="18" charset="0"/>
              </a:rPr>
              <a:t> </a:t>
            </a:r>
            <a:r>
              <a:rPr lang="fr-FR" sz="2800" dirty="0" err="1">
                <a:latin typeface="Calisto MT" panose="02040603050505030304" pitchFamily="18" charset="0"/>
              </a:rPr>
              <a:t>Abidine</a:t>
            </a:r>
            <a:r>
              <a:rPr lang="fr-FR" sz="2800" dirty="0">
                <a:latin typeface="Calisto MT" panose="02040603050505030304" pitchFamily="18" charset="0"/>
              </a:rPr>
              <a:t> Bah	</a:t>
            </a:r>
            <a:r>
              <a:rPr lang="fr-FR" sz="2800">
                <a:latin typeface="Calisto MT" panose="02040603050505030304" pitchFamily="18" charset="0"/>
              </a:rPr>
              <a:t>	2100673</a:t>
            </a:r>
            <a:endParaRPr lang="fr-FR" sz="2800" dirty="0">
              <a:latin typeface="Calisto MT" panose="02040603050505030304" pitchFamily="18" charset="0"/>
            </a:endParaRPr>
          </a:p>
          <a:p>
            <a:pPr marL="0" indent="0">
              <a:buNone/>
            </a:pPr>
            <a:r>
              <a:rPr lang="fr-FR" sz="2800" b="1" dirty="0">
                <a:latin typeface="Calisto MT" panose="02040603050505030304" pitchFamily="18" charset="0"/>
              </a:rPr>
              <a:t>3-</a:t>
            </a:r>
            <a:r>
              <a:rPr lang="fr-FR" sz="2800" dirty="0">
                <a:latin typeface="Calisto MT" panose="02040603050505030304" pitchFamily="18" charset="0"/>
              </a:rPr>
              <a:t> Thierno Alimou Soumah				2100122</a:t>
            </a:r>
          </a:p>
        </p:txBody>
      </p:sp>
    </p:spTree>
    <p:extLst>
      <p:ext uri="{BB962C8B-B14F-4D97-AF65-F5344CB8AC3E}">
        <p14:creationId xmlns:p14="http://schemas.microsoft.com/office/powerpoint/2010/main" val="915438450"/>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45129-345B-FF6C-00D5-058EC894A857}"/>
              </a:ext>
            </a:extLst>
          </p:cNvPr>
          <p:cNvSpPr>
            <a:spLocks noGrp="1"/>
          </p:cNvSpPr>
          <p:nvPr>
            <p:ph type="title"/>
          </p:nvPr>
        </p:nvSpPr>
        <p:spPr/>
        <p:txBody>
          <a:bodyPr/>
          <a:lstStyle/>
          <a:p>
            <a:pPr algn="ctr"/>
            <a:r>
              <a:rPr lang="fr-FR" b="1" dirty="0">
                <a:latin typeface="Arial Black" panose="020B0A04020102020204" pitchFamily="34" charset="0"/>
              </a:rPr>
              <a:t>Description du projet</a:t>
            </a:r>
          </a:p>
        </p:txBody>
      </p:sp>
      <p:sp>
        <p:nvSpPr>
          <p:cNvPr id="3" name="Espace réservé du contenu 2">
            <a:extLst>
              <a:ext uri="{FF2B5EF4-FFF2-40B4-BE49-F238E27FC236}">
                <a16:creationId xmlns:a16="http://schemas.microsoft.com/office/drawing/2014/main" id="{08320C03-4C6C-FD35-FAAC-3341EF5BE1F8}"/>
              </a:ext>
            </a:extLst>
          </p:cNvPr>
          <p:cNvSpPr>
            <a:spLocks noGrp="1"/>
          </p:cNvSpPr>
          <p:nvPr>
            <p:ph idx="1"/>
          </p:nvPr>
        </p:nvSpPr>
        <p:spPr/>
        <p:txBody>
          <a:bodyPr>
            <a:normAutofit/>
          </a:bodyPr>
          <a:lstStyle/>
          <a:p>
            <a:r>
              <a:rPr lang="fr-FR" sz="2400" dirty="0"/>
              <a:t>On souhaite concevoir et développer une application qui permet de gérer les étudiants en Java. Ce système est développé en utilisant Java et MySQL. Un étudiant est caractérisé par un matricule, nom, prénom, sexe, commune et un numéro de téléphone.</a:t>
            </a:r>
          </a:p>
        </p:txBody>
      </p:sp>
    </p:spTree>
    <p:extLst>
      <p:ext uri="{BB962C8B-B14F-4D97-AF65-F5344CB8AC3E}">
        <p14:creationId xmlns:p14="http://schemas.microsoft.com/office/powerpoint/2010/main" val="38567509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944B5-863D-5F66-9DF7-4E58C1DC3343}"/>
              </a:ext>
            </a:extLst>
          </p:cNvPr>
          <p:cNvSpPr>
            <a:spLocks noGrp="1"/>
          </p:cNvSpPr>
          <p:nvPr>
            <p:ph type="title"/>
          </p:nvPr>
        </p:nvSpPr>
        <p:spPr>
          <a:xfrm>
            <a:off x="860446" y="300865"/>
            <a:ext cx="10131425" cy="935497"/>
          </a:xfrm>
        </p:spPr>
        <p:txBody>
          <a:bodyPr/>
          <a:lstStyle/>
          <a:p>
            <a:pPr algn="ctr"/>
            <a:r>
              <a:rPr lang="fr-FR" b="1" dirty="0">
                <a:latin typeface="Arial Black" panose="020B0A04020102020204" pitchFamily="34" charset="0"/>
              </a:rPr>
              <a:t>Présentation</a:t>
            </a:r>
            <a:r>
              <a:rPr lang="fr-FR" dirty="0"/>
              <a:t> </a:t>
            </a:r>
          </a:p>
        </p:txBody>
      </p:sp>
      <p:sp>
        <p:nvSpPr>
          <p:cNvPr id="10" name="Rectangle 9">
            <a:extLst>
              <a:ext uri="{FF2B5EF4-FFF2-40B4-BE49-F238E27FC236}">
                <a16:creationId xmlns:a16="http://schemas.microsoft.com/office/drawing/2014/main" id="{4A0ECEE0-7BB5-C104-0C9E-C0956E723C27}"/>
              </a:ext>
            </a:extLst>
          </p:cNvPr>
          <p:cNvSpPr/>
          <p:nvPr/>
        </p:nvSpPr>
        <p:spPr>
          <a:xfrm>
            <a:off x="458812" y="1978683"/>
            <a:ext cx="3008825" cy="252071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Créer une base de données Etudiants en MySQL puis établi la connexion à la base de données</a:t>
            </a:r>
            <a:endParaRPr lang="fr-FR" dirty="0">
              <a:solidFill>
                <a:schemeClr val="bg1"/>
              </a:solidFill>
            </a:endParaRPr>
          </a:p>
        </p:txBody>
      </p:sp>
      <p:sp>
        <p:nvSpPr>
          <p:cNvPr id="3" name="Rectangle 2">
            <a:extLst>
              <a:ext uri="{FF2B5EF4-FFF2-40B4-BE49-F238E27FC236}">
                <a16:creationId xmlns:a16="http://schemas.microsoft.com/office/drawing/2014/main" id="{3DC7EAF7-F8B7-BEBF-80E9-86A91CE9671C}"/>
              </a:ext>
            </a:extLst>
          </p:cNvPr>
          <p:cNvSpPr/>
          <p:nvPr/>
        </p:nvSpPr>
        <p:spPr>
          <a:xfrm>
            <a:off x="4421747" y="1978682"/>
            <a:ext cx="3008825" cy="2520710"/>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Créer une fenêtre (interface) </a:t>
            </a:r>
            <a:r>
              <a:rPr lang="fr-FR" dirty="0" err="1"/>
              <a:t>AjouterEtudiant</a:t>
            </a:r>
            <a:r>
              <a:rPr lang="fr-FR" dirty="0"/>
              <a:t> permettant de saisir les informations d’un étudiant, d’envoyer dans la base de données et annuler un enregistrement</a:t>
            </a:r>
            <a:endParaRPr lang="fr-FR" dirty="0">
              <a:solidFill>
                <a:schemeClr val="bg1"/>
              </a:solidFill>
            </a:endParaRPr>
          </a:p>
        </p:txBody>
      </p:sp>
      <p:sp>
        <p:nvSpPr>
          <p:cNvPr id="7" name="Rectangle 6">
            <a:extLst>
              <a:ext uri="{FF2B5EF4-FFF2-40B4-BE49-F238E27FC236}">
                <a16:creationId xmlns:a16="http://schemas.microsoft.com/office/drawing/2014/main" id="{9849179B-6BE0-4BD2-21D4-2D5332772767}"/>
              </a:ext>
            </a:extLst>
          </p:cNvPr>
          <p:cNvSpPr/>
          <p:nvPr/>
        </p:nvSpPr>
        <p:spPr>
          <a:xfrm>
            <a:off x="8384682" y="2050956"/>
            <a:ext cx="3008825" cy="2448436"/>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fr-FR" dirty="0"/>
              <a:t>Créer une fenêtre </a:t>
            </a:r>
            <a:r>
              <a:rPr lang="fr-FR" dirty="0" err="1"/>
              <a:t>GestionEtudiants</a:t>
            </a:r>
            <a:r>
              <a:rPr lang="fr-FR" dirty="0"/>
              <a:t> permettant d’afficher, supprimer et modifier l’information d’un étudiant</a:t>
            </a:r>
            <a:endParaRPr lang="fr-FR" dirty="0">
              <a:solidFill>
                <a:schemeClr val="bg1"/>
              </a:solidFill>
            </a:endParaRPr>
          </a:p>
        </p:txBody>
      </p:sp>
      <p:sp>
        <p:nvSpPr>
          <p:cNvPr id="8" name="Ellipse 7">
            <a:extLst>
              <a:ext uri="{FF2B5EF4-FFF2-40B4-BE49-F238E27FC236}">
                <a16:creationId xmlns:a16="http://schemas.microsoft.com/office/drawing/2014/main" id="{C86D6DBA-25E0-0515-53EE-D012138D776B}"/>
              </a:ext>
            </a:extLst>
          </p:cNvPr>
          <p:cNvSpPr/>
          <p:nvPr/>
        </p:nvSpPr>
        <p:spPr>
          <a:xfrm>
            <a:off x="1576859" y="1566555"/>
            <a:ext cx="772732" cy="75985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1</a:t>
            </a:r>
          </a:p>
        </p:txBody>
      </p:sp>
      <p:sp>
        <p:nvSpPr>
          <p:cNvPr id="9" name="Ellipse 8">
            <a:extLst>
              <a:ext uri="{FF2B5EF4-FFF2-40B4-BE49-F238E27FC236}">
                <a16:creationId xmlns:a16="http://schemas.microsoft.com/office/drawing/2014/main" id="{D66BCF5D-48B0-538A-9140-6551F0258452}"/>
              </a:ext>
            </a:extLst>
          </p:cNvPr>
          <p:cNvSpPr/>
          <p:nvPr/>
        </p:nvSpPr>
        <p:spPr>
          <a:xfrm>
            <a:off x="5539793" y="1566554"/>
            <a:ext cx="772732" cy="75985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2</a:t>
            </a:r>
          </a:p>
        </p:txBody>
      </p:sp>
      <p:sp>
        <p:nvSpPr>
          <p:cNvPr id="15" name="Ellipse 14">
            <a:extLst>
              <a:ext uri="{FF2B5EF4-FFF2-40B4-BE49-F238E27FC236}">
                <a16:creationId xmlns:a16="http://schemas.microsoft.com/office/drawing/2014/main" id="{903529ED-8549-6753-142B-D34B70E46E4A}"/>
              </a:ext>
            </a:extLst>
          </p:cNvPr>
          <p:cNvSpPr/>
          <p:nvPr/>
        </p:nvSpPr>
        <p:spPr>
          <a:xfrm>
            <a:off x="9502727" y="1671029"/>
            <a:ext cx="772732" cy="75985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3</a:t>
            </a:r>
          </a:p>
        </p:txBody>
      </p:sp>
    </p:spTree>
    <p:extLst>
      <p:ext uri="{BB962C8B-B14F-4D97-AF65-F5344CB8AC3E}">
        <p14:creationId xmlns:p14="http://schemas.microsoft.com/office/powerpoint/2010/main" val="2735596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944B5-863D-5F66-9DF7-4E58C1DC3343}"/>
              </a:ext>
            </a:extLst>
          </p:cNvPr>
          <p:cNvSpPr>
            <a:spLocks noGrp="1"/>
          </p:cNvSpPr>
          <p:nvPr>
            <p:ph type="title"/>
          </p:nvPr>
        </p:nvSpPr>
        <p:spPr>
          <a:xfrm>
            <a:off x="891863" y="115909"/>
            <a:ext cx="10131425" cy="772733"/>
          </a:xfrm>
        </p:spPr>
        <p:txBody>
          <a:bodyPr/>
          <a:lstStyle/>
          <a:p>
            <a:pPr algn="ctr"/>
            <a:r>
              <a:rPr lang="fr-FR" b="1" cap="none" dirty="0">
                <a:ln w="0"/>
                <a:effectLst>
                  <a:outerShdw blurRad="38100" dist="19050" dir="2700000" algn="tl" rotWithShape="0">
                    <a:schemeClr val="dk1">
                      <a:alpha val="40000"/>
                    </a:schemeClr>
                  </a:outerShdw>
                </a:effectLst>
                <a:latin typeface="Arial Black" panose="020B0A04020102020204" pitchFamily="34" charset="0"/>
              </a:rPr>
              <a:t>GESTION DES ETUDIANTS</a:t>
            </a:r>
            <a:endParaRPr lang="fr-FR" sz="3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pic>
        <p:nvPicPr>
          <p:cNvPr id="10" name="Image 9">
            <a:extLst>
              <a:ext uri="{FF2B5EF4-FFF2-40B4-BE49-F238E27FC236}">
                <a16:creationId xmlns:a16="http://schemas.microsoft.com/office/drawing/2014/main" id="{2481A5F2-24EB-65FB-4C04-30A31B7300D4}"/>
              </a:ext>
            </a:extLst>
          </p:cNvPr>
          <p:cNvPicPr>
            <a:picLocks noChangeAspect="1"/>
          </p:cNvPicPr>
          <p:nvPr/>
        </p:nvPicPr>
        <p:blipFill>
          <a:blip r:embed="rId2"/>
          <a:stretch>
            <a:fillRect/>
          </a:stretch>
        </p:blipFill>
        <p:spPr>
          <a:xfrm>
            <a:off x="144887" y="1249251"/>
            <a:ext cx="7144555" cy="5329700"/>
          </a:xfrm>
          <a:prstGeom prst="rect">
            <a:avLst/>
          </a:prstGeom>
        </p:spPr>
      </p:pic>
      <p:sp>
        <p:nvSpPr>
          <p:cNvPr id="12" name="Rectangle 11">
            <a:extLst>
              <a:ext uri="{FF2B5EF4-FFF2-40B4-BE49-F238E27FC236}">
                <a16:creationId xmlns:a16="http://schemas.microsoft.com/office/drawing/2014/main" id="{2D61267B-7C46-A41C-251D-0F6E9053E410}"/>
              </a:ext>
            </a:extLst>
          </p:cNvPr>
          <p:cNvSpPr/>
          <p:nvPr/>
        </p:nvSpPr>
        <p:spPr>
          <a:xfrm>
            <a:off x="8281113" y="2377761"/>
            <a:ext cx="3554569" cy="772733"/>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Pour enregistrer un Etudiant dans la base de donnée</a:t>
            </a:r>
          </a:p>
        </p:txBody>
      </p:sp>
      <p:sp>
        <p:nvSpPr>
          <p:cNvPr id="15" name="Rectangle 14">
            <a:extLst>
              <a:ext uri="{FF2B5EF4-FFF2-40B4-BE49-F238E27FC236}">
                <a16:creationId xmlns:a16="http://schemas.microsoft.com/office/drawing/2014/main" id="{7F7333CE-0088-C3C9-5A32-2889A7EFF592}"/>
              </a:ext>
            </a:extLst>
          </p:cNvPr>
          <p:cNvSpPr/>
          <p:nvPr/>
        </p:nvSpPr>
        <p:spPr>
          <a:xfrm>
            <a:off x="8281113" y="3765995"/>
            <a:ext cx="3554569" cy="772733"/>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Permet d’effectuer des opération de modification et de suppression </a:t>
            </a:r>
          </a:p>
        </p:txBody>
      </p:sp>
      <p:sp>
        <p:nvSpPr>
          <p:cNvPr id="16" name="Rectangle 15">
            <a:extLst>
              <a:ext uri="{FF2B5EF4-FFF2-40B4-BE49-F238E27FC236}">
                <a16:creationId xmlns:a16="http://schemas.microsoft.com/office/drawing/2014/main" id="{56CE821C-AE97-8EE3-B3B4-241AB875080C}"/>
              </a:ext>
            </a:extLst>
          </p:cNvPr>
          <p:cNvSpPr/>
          <p:nvPr/>
        </p:nvSpPr>
        <p:spPr>
          <a:xfrm>
            <a:off x="8281113" y="5110762"/>
            <a:ext cx="3554569" cy="772733"/>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Permet d’afficher les étudiants enregistrer dans la base donnée</a:t>
            </a:r>
          </a:p>
        </p:txBody>
      </p:sp>
      <p:sp>
        <p:nvSpPr>
          <p:cNvPr id="17" name="Ellipse 16">
            <a:extLst>
              <a:ext uri="{FF2B5EF4-FFF2-40B4-BE49-F238E27FC236}">
                <a16:creationId xmlns:a16="http://schemas.microsoft.com/office/drawing/2014/main" id="{8942AEB3-1C6B-6BE3-6767-70CD712EDA1A}"/>
              </a:ext>
            </a:extLst>
          </p:cNvPr>
          <p:cNvSpPr/>
          <p:nvPr/>
        </p:nvSpPr>
        <p:spPr>
          <a:xfrm>
            <a:off x="7835993" y="2826645"/>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1</a:t>
            </a:r>
          </a:p>
        </p:txBody>
      </p:sp>
      <p:sp>
        <p:nvSpPr>
          <p:cNvPr id="18" name="Ellipse 17">
            <a:extLst>
              <a:ext uri="{FF2B5EF4-FFF2-40B4-BE49-F238E27FC236}">
                <a16:creationId xmlns:a16="http://schemas.microsoft.com/office/drawing/2014/main" id="{9DF38FDE-771D-439D-2DB8-EEF9B9C3B98A}"/>
              </a:ext>
            </a:extLst>
          </p:cNvPr>
          <p:cNvSpPr/>
          <p:nvPr/>
        </p:nvSpPr>
        <p:spPr>
          <a:xfrm>
            <a:off x="492889" y="4273368"/>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1</a:t>
            </a:r>
          </a:p>
        </p:txBody>
      </p:sp>
      <p:sp>
        <p:nvSpPr>
          <p:cNvPr id="19" name="Ellipse 18">
            <a:extLst>
              <a:ext uri="{FF2B5EF4-FFF2-40B4-BE49-F238E27FC236}">
                <a16:creationId xmlns:a16="http://schemas.microsoft.com/office/drawing/2014/main" id="{4721B8DF-62C9-2551-FC0C-5340CAC730AE}"/>
              </a:ext>
            </a:extLst>
          </p:cNvPr>
          <p:cNvSpPr/>
          <p:nvPr/>
        </p:nvSpPr>
        <p:spPr>
          <a:xfrm>
            <a:off x="7848872" y="4108894"/>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2</a:t>
            </a:r>
          </a:p>
        </p:txBody>
      </p:sp>
      <p:sp>
        <p:nvSpPr>
          <p:cNvPr id="20" name="Ellipse 19">
            <a:extLst>
              <a:ext uri="{FF2B5EF4-FFF2-40B4-BE49-F238E27FC236}">
                <a16:creationId xmlns:a16="http://schemas.microsoft.com/office/drawing/2014/main" id="{686BF1F6-7C52-4D0E-1D02-528172FE787F}"/>
              </a:ext>
            </a:extLst>
          </p:cNvPr>
          <p:cNvSpPr/>
          <p:nvPr/>
        </p:nvSpPr>
        <p:spPr>
          <a:xfrm>
            <a:off x="2486294" y="4374253"/>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2</a:t>
            </a:r>
          </a:p>
        </p:txBody>
      </p:sp>
      <p:sp>
        <p:nvSpPr>
          <p:cNvPr id="21" name="Ellipse 20">
            <a:extLst>
              <a:ext uri="{FF2B5EF4-FFF2-40B4-BE49-F238E27FC236}">
                <a16:creationId xmlns:a16="http://schemas.microsoft.com/office/drawing/2014/main" id="{C6900E65-A363-3353-A0A7-67C5E6A635E1}"/>
              </a:ext>
            </a:extLst>
          </p:cNvPr>
          <p:cNvSpPr/>
          <p:nvPr/>
        </p:nvSpPr>
        <p:spPr>
          <a:xfrm>
            <a:off x="7848872" y="5466266"/>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3</a:t>
            </a:r>
          </a:p>
        </p:txBody>
      </p:sp>
      <p:sp>
        <p:nvSpPr>
          <p:cNvPr id="22" name="Ellipse 21">
            <a:extLst>
              <a:ext uri="{FF2B5EF4-FFF2-40B4-BE49-F238E27FC236}">
                <a16:creationId xmlns:a16="http://schemas.microsoft.com/office/drawing/2014/main" id="{A8AC33A6-54BD-EB60-E625-2EA49B8F5036}"/>
              </a:ext>
            </a:extLst>
          </p:cNvPr>
          <p:cNvSpPr/>
          <p:nvPr/>
        </p:nvSpPr>
        <p:spPr>
          <a:xfrm>
            <a:off x="4874990" y="4273367"/>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3</a:t>
            </a:r>
          </a:p>
        </p:txBody>
      </p:sp>
    </p:spTree>
    <p:extLst>
      <p:ext uri="{BB962C8B-B14F-4D97-AF65-F5344CB8AC3E}">
        <p14:creationId xmlns:p14="http://schemas.microsoft.com/office/powerpoint/2010/main" val="776555455"/>
      </p:ext>
    </p:extLst>
  </p:cSld>
  <p:clrMapOvr>
    <a:masterClrMapping/>
  </p:clrMapOvr>
  <mc:AlternateContent xmlns:mc="http://schemas.openxmlformats.org/markup-compatibility/2006" xmlns:p14="http://schemas.microsoft.com/office/powerpoint/2010/main">
    <mc:Choice Requires="p14">
      <p:transition spd="slow" p14:dur="1500">
        <p14:ripple dir="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4C173965-5139-B8C1-24A6-5ABD1546BBBD}"/>
              </a:ext>
            </a:extLst>
          </p:cNvPr>
          <p:cNvPicPr>
            <a:picLocks noChangeAspect="1"/>
          </p:cNvPicPr>
          <p:nvPr/>
        </p:nvPicPr>
        <p:blipFill rotWithShape="1">
          <a:blip r:embed="rId2"/>
          <a:srcRect b="1940"/>
          <a:stretch/>
        </p:blipFill>
        <p:spPr>
          <a:xfrm>
            <a:off x="278841" y="1097135"/>
            <a:ext cx="5246195" cy="5535485"/>
          </a:xfrm>
          <a:prstGeom prst="rect">
            <a:avLst/>
          </a:prstGeom>
        </p:spPr>
      </p:pic>
      <p:sp>
        <p:nvSpPr>
          <p:cNvPr id="7" name="Titre 1">
            <a:extLst>
              <a:ext uri="{FF2B5EF4-FFF2-40B4-BE49-F238E27FC236}">
                <a16:creationId xmlns:a16="http://schemas.microsoft.com/office/drawing/2014/main" id="{53E1FE94-3043-8811-8B49-E04EE0AF7DF5}"/>
              </a:ext>
            </a:extLst>
          </p:cNvPr>
          <p:cNvSpPr>
            <a:spLocks noGrp="1"/>
          </p:cNvSpPr>
          <p:nvPr>
            <p:ph type="title"/>
          </p:nvPr>
        </p:nvSpPr>
        <p:spPr>
          <a:xfrm>
            <a:off x="891863" y="115909"/>
            <a:ext cx="10131425" cy="772733"/>
          </a:xfrm>
        </p:spPr>
        <p:txBody>
          <a:bodyPr/>
          <a:lstStyle/>
          <a:p>
            <a:pPr algn="ctr"/>
            <a:r>
              <a:rPr lang="fr-FR" b="1" cap="none" dirty="0">
                <a:ln w="0"/>
                <a:effectLst>
                  <a:outerShdw blurRad="38100" dist="19050" dir="2700000" algn="tl" rotWithShape="0">
                    <a:schemeClr val="dk1">
                      <a:alpha val="40000"/>
                    </a:schemeClr>
                  </a:outerShdw>
                </a:effectLst>
                <a:latin typeface="Arial Black" panose="020B0A04020102020204" pitchFamily="34" charset="0"/>
              </a:rPr>
              <a:t>GESTION DES ETUDIANTS</a:t>
            </a:r>
            <a:endParaRPr lang="fr-FR" sz="3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Rectangle 7">
            <a:extLst>
              <a:ext uri="{FF2B5EF4-FFF2-40B4-BE49-F238E27FC236}">
                <a16:creationId xmlns:a16="http://schemas.microsoft.com/office/drawing/2014/main" id="{21B48071-F39E-D48E-4FBE-BB3AF977FCF4}"/>
              </a:ext>
            </a:extLst>
          </p:cNvPr>
          <p:cNvSpPr/>
          <p:nvPr/>
        </p:nvSpPr>
        <p:spPr>
          <a:xfrm>
            <a:off x="7340956" y="3197170"/>
            <a:ext cx="3554569" cy="877380"/>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Pour enregistre les information dans saisie dans la base de donnée</a:t>
            </a:r>
          </a:p>
        </p:txBody>
      </p:sp>
      <p:sp>
        <p:nvSpPr>
          <p:cNvPr id="11" name="Rectangle 10">
            <a:extLst>
              <a:ext uri="{FF2B5EF4-FFF2-40B4-BE49-F238E27FC236}">
                <a16:creationId xmlns:a16="http://schemas.microsoft.com/office/drawing/2014/main" id="{EB52E4B5-4F33-13B2-03BC-7D7D98F52956}"/>
              </a:ext>
            </a:extLst>
          </p:cNvPr>
          <p:cNvSpPr/>
          <p:nvPr/>
        </p:nvSpPr>
        <p:spPr>
          <a:xfrm>
            <a:off x="7340956" y="4958892"/>
            <a:ext cx="3554569" cy="772733"/>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Pour annuler l’enregistrement</a:t>
            </a:r>
          </a:p>
        </p:txBody>
      </p:sp>
      <p:sp>
        <p:nvSpPr>
          <p:cNvPr id="15" name="Ellipse 14">
            <a:extLst>
              <a:ext uri="{FF2B5EF4-FFF2-40B4-BE49-F238E27FC236}">
                <a16:creationId xmlns:a16="http://schemas.microsoft.com/office/drawing/2014/main" id="{AB9E73D8-D478-3F40-C4BB-7A3D99099E70}"/>
              </a:ext>
            </a:extLst>
          </p:cNvPr>
          <p:cNvSpPr/>
          <p:nvPr/>
        </p:nvSpPr>
        <p:spPr>
          <a:xfrm>
            <a:off x="356318" y="5731625"/>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1</a:t>
            </a:r>
          </a:p>
        </p:txBody>
      </p:sp>
      <p:sp>
        <p:nvSpPr>
          <p:cNvPr id="16" name="Ellipse 15">
            <a:extLst>
              <a:ext uri="{FF2B5EF4-FFF2-40B4-BE49-F238E27FC236}">
                <a16:creationId xmlns:a16="http://schemas.microsoft.com/office/drawing/2014/main" id="{57767A3E-552D-FCEB-FF5E-AAA691D51926}"/>
              </a:ext>
            </a:extLst>
          </p:cNvPr>
          <p:cNvSpPr/>
          <p:nvPr/>
        </p:nvSpPr>
        <p:spPr>
          <a:xfrm>
            <a:off x="3112395" y="5731625"/>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2</a:t>
            </a:r>
          </a:p>
        </p:txBody>
      </p:sp>
      <p:sp>
        <p:nvSpPr>
          <p:cNvPr id="24" name="Rectangle 23">
            <a:extLst>
              <a:ext uri="{FF2B5EF4-FFF2-40B4-BE49-F238E27FC236}">
                <a16:creationId xmlns:a16="http://schemas.microsoft.com/office/drawing/2014/main" id="{6AB2AC5C-FCA1-AF2E-3AB7-B56CA9C67885}"/>
              </a:ext>
            </a:extLst>
          </p:cNvPr>
          <p:cNvSpPr/>
          <p:nvPr/>
        </p:nvSpPr>
        <p:spPr>
          <a:xfrm>
            <a:off x="5692462" y="1096850"/>
            <a:ext cx="6357870" cy="877380"/>
          </a:xfrm>
          <a:prstGeom prst="rect">
            <a:avLst/>
          </a:prstGeom>
          <a:solidFill>
            <a:schemeClr val="tx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2800" dirty="0">
                <a:solidFill>
                  <a:schemeClr val="bg1"/>
                </a:solidFill>
              </a:rPr>
              <a:t>ENREGISTREMENT D’UN ETUDIANT</a:t>
            </a:r>
          </a:p>
        </p:txBody>
      </p:sp>
      <p:sp>
        <p:nvSpPr>
          <p:cNvPr id="26" name="Ellipse 25">
            <a:extLst>
              <a:ext uri="{FF2B5EF4-FFF2-40B4-BE49-F238E27FC236}">
                <a16:creationId xmlns:a16="http://schemas.microsoft.com/office/drawing/2014/main" id="{EF571640-32F7-5A55-0CCB-F794FD7F87F4}"/>
              </a:ext>
            </a:extLst>
          </p:cNvPr>
          <p:cNvSpPr/>
          <p:nvPr/>
        </p:nvSpPr>
        <p:spPr>
          <a:xfrm>
            <a:off x="7066879" y="3105141"/>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1</a:t>
            </a:r>
          </a:p>
        </p:txBody>
      </p:sp>
      <p:sp>
        <p:nvSpPr>
          <p:cNvPr id="28" name="Ellipse 27">
            <a:extLst>
              <a:ext uri="{FF2B5EF4-FFF2-40B4-BE49-F238E27FC236}">
                <a16:creationId xmlns:a16="http://schemas.microsoft.com/office/drawing/2014/main" id="{1C143F2F-1D7A-104F-D47B-3F69E8DA454A}"/>
              </a:ext>
            </a:extLst>
          </p:cNvPr>
          <p:cNvSpPr/>
          <p:nvPr/>
        </p:nvSpPr>
        <p:spPr>
          <a:xfrm>
            <a:off x="7157031" y="4858800"/>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2</a:t>
            </a:r>
          </a:p>
        </p:txBody>
      </p:sp>
    </p:spTree>
    <p:extLst>
      <p:ext uri="{BB962C8B-B14F-4D97-AF65-F5344CB8AC3E}">
        <p14:creationId xmlns:p14="http://schemas.microsoft.com/office/powerpoint/2010/main" val="3849979157"/>
      </p:ext>
    </p:extLst>
  </p:cSld>
  <p:clrMapOvr>
    <a:masterClrMapping/>
  </p:clrMapOvr>
  <p:transition spd="slow">
    <p:randomBa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C7D3E38-79AB-A03E-75D7-C3C0125A2D60}"/>
              </a:ext>
            </a:extLst>
          </p:cNvPr>
          <p:cNvPicPr>
            <a:picLocks noChangeAspect="1"/>
          </p:cNvPicPr>
          <p:nvPr/>
        </p:nvPicPr>
        <p:blipFill>
          <a:blip r:embed="rId2"/>
          <a:stretch>
            <a:fillRect/>
          </a:stretch>
        </p:blipFill>
        <p:spPr>
          <a:xfrm>
            <a:off x="234455" y="933048"/>
            <a:ext cx="5861545" cy="5622298"/>
          </a:xfrm>
          <a:prstGeom prst="rect">
            <a:avLst/>
          </a:prstGeom>
        </p:spPr>
      </p:pic>
      <p:sp>
        <p:nvSpPr>
          <p:cNvPr id="10" name="Titre 1">
            <a:extLst>
              <a:ext uri="{FF2B5EF4-FFF2-40B4-BE49-F238E27FC236}">
                <a16:creationId xmlns:a16="http://schemas.microsoft.com/office/drawing/2014/main" id="{574A0648-61CF-64B9-10C2-AF726DDD830E}"/>
              </a:ext>
            </a:extLst>
          </p:cNvPr>
          <p:cNvSpPr>
            <a:spLocks noGrp="1"/>
          </p:cNvSpPr>
          <p:nvPr>
            <p:ph type="title"/>
          </p:nvPr>
        </p:nvSpPr>
        <p:spPr>
          <a:xfrm>
            <a:off x="891863" y="115909"/>
            <a:ext cx="10131425" cy="772733"/>
          </a:xfrm>
        </p:spPr>
        <p:txBody>
          <a:bodyPr/>
          <a:lstStyle/>
          <a:p>
            <a:pPr algn="ctr"/>
            <a:r>
              <a:rPr lang="fr-FR" b="1" cap="none" dirty="0">
                <a:ln w="0"/>
                <a:effectLst>
                  <a:outerShdw blurRad="38100" dist="19050" dir="2700000" algn="tl" rotWithShape="0">
                    <a:schemeClr val="dk1">
                      <a:alpha val="40000"/>
                    </a:schemeClr>
                  </a:outerShdw>
                </a:effectLst>
                <a:latin typeface="Arial Black" panose="020B0A04020102020204" pitchFamily="34" charset="0"/>
              </a:rPr>
              <a:t>GESTION DES ETUDIANTS</a:t>
            </a:r>
            <a:endParaRPr lang="fr-FR" sz="3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Rectangle 14">
            <a:extLst>
              <a:ext uri="{FF2B5EF4-FFF2-40B4-BE49-F238E27FC236}">
                <a16:creationId xmlns:a16="http://schemas.microsoft.com/office/drawing/2014/main" id="{C07C6D03-E78F-A466-D573-5AE1E3D9794E}"/>
              </a:ext>
            </a:extLst>
          </p:cNvPr>
          <p:cNvSpPr/>
          <p:nvPr/>
        </p:nvSpPr>
        <p:spPr>
          <a:xfrm>
            <a:off x="7620028" y="2113771"/>
            <a:ext cx="3554569" cy="772733"/>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Permet de rechercher le matricule à modifier ou à supprimer</a:t>
            </a:r>
          </a:p>
        </p:txBody>
      </p:sp>
      <p:sp>
        <p:nvSpPr>
          <p:cNvPr id="16" name="Rectangle 15">
            <a:extLst>
              <a:ext uri="{FF2B5EF4-FFF2-40B4-BE49-F238E27FC236}">
                <a16:creationId xmlns:a16="http://schemas.microsoft.com/office/drawing/2014/main" id="{F51A3D28-BCD4-1CB8-D90B-35812CF13C50}"/>
              </a:ext>
            </a:extLst>
          </p:cNvPr>
          <p:cNvSpPr/>
          <p:nvPr/>
        </p:nvSpPr>
        <p:spPr>
          <a:xfrm>
            <a:off x="7657639" y="3390643"/>
            <a:ext cx="3554569" cy="633893"/>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Pour modifier les informations d’un étudiant enregistrer </a:t>
            </a:r>
          </a:p>
        </p:txBody>
      </p:sp>
      <p:sp>
        <p:nvSpPr>
          <p:cNvPr id="17" name="Ellipse 16">
            <a:extLst>
              <a:ext uri="{FF2B5EF4-FFF2-40B4-BE49-F238E27FC236}">
                <a16:creationId xmlns:a16="http://schemas.microsoft.com/office/drawing/2014/main" id="{4886A31A-04F5-437D-3290-A01AA69111B6}"/>
              </a:ext>
            </a:extLst>
          </p:cNvPr>
          <p:cNvSpPr/>
          <p:nvPr/>
        </p:nvSpPr>
        <p:spPr>
          <a:xfrm>
            <a:off x="7259418" y="2458959"/>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1</a:t>
            </a:r>
          </a:p>
        </p:txBody>
      </p:sp>
      <p:sp>
        <p:nvSpPr>
          <p:cNvPr id="18" name="Ellipse 17">
            <a:extLst>
              <a:ext uri="{FF2B5EF4-FFF2-40B4-BE49-F238E27FC236}">
                <a16:creationId xmlns:a16="http://schemas.microsoft.com/office/drawing/2014/main" id="{52022AFF-B50E-84B5-14E4-B9C8865630C3}"/>
              </a:ext>
            </a:extLst>
          </p:cNvPr>
          <p:cNvSpPr/>
          <p:nvPr/>
        </p:nvSpPr>
        <p:spPr>
          <a:xfrm>
            <a:off x="7345951" y="3619619"/>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2</a:t>
            </a:r>
          </a:p>
        </p:txBody>
      </p:sp>
      <p:sp>
        <p:nvSpPr>
          <p:cNvPr id="19" name="Rectangle 18">
            <a:extLst>
              <a:ext uri="{FF2B5EF4-FFF2-40B4-BE49-F238E27FC236}">
                <a16:creationId xmlns:a16="http://schemas.microsoft.com/office/drawing/2014/main" id="{CE89AB34-998B-6CC0-E7EC-246B7655DFA2}"/>
              </a:ext>
            </a:extLst>
          </p:cNvPr>
          <p:cNvSpPr/>
          <p:nvPr/>
        </p:nvSpPr>
        <p:spPr>
          <a:xfrm>
            <a:off x="7657638" y="4654477"/>
            <a:ext cx="3554569" cy="662209"/>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Pour supprimer un étudiant</a:t>
            </a:r>
          </a:p>
        </p:txBody>
      </p:sp>
      <p:sp>
        <p:nvSpPr>
          <p:cNvPr id="20" name="Ellipse 19">
            <a:extLst>
              <a:ext uri="{FF2B5EF4-FFF2-40B4-BE49-F238E27FC236}">
                <a16:creationId xmlns:a16="http://schemas.microsoft.com/office/drawing/2014/main" id="{D5E47354-0CF9-AC30-73BF-6C982068E864}"/>
              </a:ext>
            </a:extLst>
          </p:cNvPr>
          <p:cNvSpPr/>
          <p:nvPr/>
        </p:nvSpPr>
        <p:spPr>
          <a:xfrm>
            <a:off x="7383561" y="4720221"/>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3</a:t>
            </a:r>
          </a:p>
        </p:txBody>
      </p:sp>
      <p:sp>
        <p:nvSpPr>
          <p:cNvPr id="21" name="Rectangle 20">
            <a:extLst>
              <a:ext uri="{FF2B5EF4-FFF2-40B4-BE49-F238E27FC236}">
                <a16:creationId xmlns:a16="http://schemas.microsoft.com/office/drawing/2014/main" id="{A500C847-87CF-9723-783A-8AC42B7FAF6C}"/>
              </a:ext>
            </a:extLst>
          </p:cNvPr>
          <p:cNvSpPr/>
          <p:nvPr/>
        </p:nvSpPr>
        <p:spPr>
          <a:xfrm>
            <a:off x="7657638" y="5869790"/>
            <a:ext cx="3554569" cy="530719"/>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Pour retourner à l’accueil </a:t>
            </a:r>
          </a:p>
        </p:txBody>
      </p:sp>
      <p:sp>
        <p:nvSpPr>
          <p:cNvPr id="22" name="Ellipse 21">
            <a:extLst>
              <a:ext uri="{FF2B5EF4-FFF2-40B4-BE49-F238E27FC236}">
                <a16:creationId xmlns:a16="http://schemas.microsoft.com/office/drawing/2014/main" id="{3422F5DF-6B34-EE6F-0773-0154CB9C4F3A}"/>
              </a:ext>
            </a:extLst>
          </p:cNvPr>
          <p:cNvSpPr/>
          <p:nvPr/>
        </p:nvSpPr>
        <p:spPr>
          <a:xfrm>
            <a:off x="7422844" y="5759266"/>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4</a:t>
            </a:r>
          </a:p>
        </p:txBody>
      </p:sp>
      <p:sp>
        <p:nvSpPr>
          <p:cNvPr id="25" name="Ellipse 24">
            <a:extLst>
              <a:ext uri="{FF2B5EF4-FFF2-40B4-BE49-F238E27FC236}">
                <a16:creationId xmlns:a16="http://schemas.microsoft.com/office/drawing/2014/main" id="{A6D56867-CDD3-F026-8350-C626C39FD43F}"/>
              </a:ext>
            </a:extLst>
          </p:cNvPr>
          <p:cNvSpPr/>
          <p:nvPr/>
        </p:nvSpPr>
        <p:spPr>
          <a:xfrm>
            <a:off x="5274569" y="1271800"/>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1</a:t>
            </a:r>
          </a:p>
        </p:txBody>
      </p:sp>
      <p:sp>
        <p:nvSpPr>
          <p:cNvPr id="26" name="Ellipse 25">
            <a:extLst>
              <a:ext uri="{FF2B5EF4-FFF2-40B4-BE49-F238E27FC236}">
                <a16:creationId xmlns:a16="http://schemas.microsoft.com/office/drawing/2014/main" id="{53119891-5FCC-8A81-BA87-6E38B6669974}"/>
              </a:ext>
            </a:extLst>
          </p:cNvPr>
          <p:cNvSpPr/>
          <p:nvPr/>
        </p:nvSpPr>
        <p:spPr>
          <a:xfrm>
            <a:off x="1666338" y="5339072"/>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2</a:t>
            </a:r>
          </a:p>
        </p:txBody>
      </p:sp>
      <p:sp>
        <p:nvSpPr>
          <p:cNvPr id="27" name="Ellipse 26">
            <a:extLst>
              <a:ext uri="{FF2B5EF4-FFF2-40B4-BE49-F238E27FC236}">
                <a16:creationId xmlns:a16="http://schemas.microsoft.com/office/drawing/2014/main" id="{9FB5A8D1-B55F-6174-DE8C-2A665F184CFF}"/>
              </a:ext>
            </a:extLst>
          </p:cNvPr>
          <p:cNvSpPr/>
          <p:nvPr/>
        </p:nvSpPr>
        <p:spPr>
          <a:xfrm>
            <a:off x="3607092" y="5339071"/>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3</a:t>
            </a:r>
          </a:p>
        </p:txBody>
      </p:sp>
      <p:sp>
        <p:nvSpPr>
          <p:cNvPr id="28" name="Ellipse 27">
            <a:extLst>
              <a:ext uri="{FF2B5EF4-FFF2-40B4-BE49-F238E27FC236}">
                <a16:creationId xmlns:a16="http://schemas.microsoft.com/office/drawing/2014/main" id="{736F7F7D-88B7-18EF-0943-C35C838A0BDA}"/>
              </a:ext>
            </a:extLst>
          </p:cNvPr>
          <p:cNvSpPr/>
          <p:nvPr/>
        </p:nvSpPr>
        <p:spPr>
          <a:xfrm>
            <a:off x="5313052" y="5320840"/>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4</a:t>
            </a:r>
          </a:p>
        </p:txBody>
      </p:sp>
      <p:sp>
        <p:nvSpPr>
          <p:cNvPr id="29" name="Rectangle 28">
            <a:extLst>
              <a:ext uri="{FF2B5EF4-FFF2-40B4-BE49-F238E27FC236}">
                <a16:creationId xmlns:a16="http://schemas.microsoft.com/office/drawing/2014/main" id="{8B7C7E6B-B107-6E41-F213-314252FCAA3B}"/>
              </a:ext>
            </a:extLst>
          </p:cNvPr>
          <p:cNvSpPr/>
          <p:nvPr/>
        </p:nvSpPr>
        <p:spPr>
          <a:xfrm>
            <a:off x="6188786" y="1096850"/>
            <a:ext cx="5861546" cy="877380"/>
          </a:xfrm>
          <a:prstGeom prst="rect">
            <a:avLst/>
          </a:prstGeom>
          <a:solidFill>
            <a:schemeClr val="tx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2800" dirty="0">
                <a:solidFill>
                  <a:schemeClr val="bg1"/>
                </a:solidFill>
              </a:rPr>
              <a:t>OPERATIONS</a:t>
            </a:r>
          </a:p>
        </p:txBody>
      </p:sp>
    </p:spTree>
    <p:extLst>
      <p:ext uri="{BB962C8B-B14F-4D97-AF65-F5344CB8AC3E}">
        <p14:creationId xmlns:p14="http://schemas.microsoft.com/office/powerpoint/2010/main" val="28270679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BCD126A-A471-A4A5-9178-F20D2D57783C}"/>
              </a:ext>
            </a:extLst>
          </p:cNvPr>
          <p:cNvPicPr>
            <a:picLocks noChangeAspect="1"/>
          </p:cNvPicPr>
          <p:nvPr/>
        </p:nvPicPr>
        <p:blipFill rotWithShape="1">
          <a:blip r:embed="rId2"/>
          <a:srcRect l="1114" t="1942"/>
          <a:stretch/>
        </p:blipFill>
        <p:spPr>
          <a:xfrm>
            <a:off x="206062" y="1457458"/>
            <a:ext cx="6619739" cy="4744860"/>
          </a:xfrm>
          <a:prstGeom prst="rect">
            <a:avLst/>
          </a:prstGeom>
        </p:spPr>
      </p:pic>
      <p:sp>
        <p:nvSpPr>
          <p:cNvPr id="10" name="Titre 1">
            <a:extLst>
              <a:ext uri="{FF2B5EF4-FFF2-40B4-BE49-F238E27FC236}">
                <a16:creationId xmlns:a16="http://schemas.microsoft.com/office/drawing/2014/main" id="{40395B21-51F5-986A-4F39-EFEC4858EF05}"/>
              </a:ext>
            </a:extLst>
          </p:cNvPr>
          <p:cNvSpPr>
            <a:spLocks noGrp="1"/>
          </p:cNvSpPr>
          <p:nvPr>
            <p:ph type="title"/>
          </p:nvPr>
        </p:nvSpPr>
        <p:spPr>
          <a:xfrm>
            <a:off x="891863" y="115909"/>
            <a:ext cx="10131425" cy="772733"/>
          </a:xfrm>
        </p:spPr>
        <p:txBody>
          <a:bodyPr/>
          <a:lstStyle/>
          <a:p>
            <a:pPr algn="ctr"/>
            <a:r>
              <a:rPr lang="fr-FR" b="1" cap="none" dirty="0">
                <a:ln w="0"/>
                <a:effectLst>
                  <a:outerShdw blurRad="38100" dist="19050" dir="2700000" algn="tl" rotWithShape="0">
                    <a:schemeClr val="dk1">
                      <a:alpha val="40000"/>
                    </a:schemeClr>
                  </a:outerShdw>
                </a:effectLst>
                <a:latin typeface="Arial Black" panose="020B0A04020102020204" pitchFamily="34" charset="0"/>
              </a:rPr>
              <a:t>GESTION DES ETUDIANTS</a:t>
            </a:r>
            <a:endParaRPr lang="fr-FR" sz="3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2" name="Rectangle 11">
            <a:extLst>
              <a:ext uri="{FF2B5EF4-FFF2-40B4-BE49-F238E27FC236}">
                <a16:creationId xmlns:a16="http://schemas.microsoft.com/office/drawing/2014/main" id="{182FB8B0-99CE-60FE-F2DF-2AAA89BE73CB}"/>
              </a:ext>
            </a:extLst>
          </p:cNvPr>
          <p:cNvSpPr/>
          <p:nvPr/>
        </p:nvSpPr>
        <p:spPr>
          <a:xfrm>
            <a:off x="7686539" y="4427357"/>
            <a:ext cx="3554569" cy="530719"/>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Pour retourner à l’accueil </a:t>
            </a:r>
          </a:p>
        </p:txBody>
      </p:sp>
      <p:sp>
        <p:nvSpPr>
          <p:cNvPr id="14" name="Ellipse 13">
            <a:extLst>
              <a:ext uri="{FF2B5EF4-FFF2-40B4-BE49-F238E27FC236}">
                <a16:creationId xmlns:a16="http://schemas.microsoft.com/office/drawing/2014/main" id="{C799C65A-6566-12EF-2FDA-252173D3FB7D}"/>
              </a:ext>
            </a:extLst>
          </p:cNvPr>
          <p:cNvSpPr/>
          <p:nvPr/>
        </p:nvSpPr>
        <p:spPr>
          <a:xfrm>
            <a:off x="7412462" y="4244076"/>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1</a:t>
            </a:r>
          </a:p>
        </p:txBody>
      </p:sp>
      <p:sp>
        <p:nvSpPr>
          <p:cNvPr id="15" name="Rectangle 14">
            <a:extLst>
              <a:ext uri="{FF2B5EF4-FFF2-40B4-BE49-F238E27FC236}">
                <a16:creationId xmlns:a16="http://schemas.microsoft.com/office/drawing/2014/main" id="{655A0E45-A93A-117A-319B-3E2D464FBAA7}"/>
              </a:ext>
            </a:extLst>
          </p:cNvPr>
          <p:cNvSpPr/>
          <p:nvPr/>
        </p:nvSpPr>
        <p:spPr>
          <a:xfrm>
            <a:off x="6825801" y="1457458"/>
            <a:ext cx="5276046" cy="877380"/>
          </a:xfrm>
          <a:prstGeom prst="rect">
            <a:avLst/>
          </a:prstGeom>
          <a:solidFill>
            <a:schemeClr val="tx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2800" dirty="0">
                <a:solidFill>
                  <a:schemeClr val="bg1"/>
                </a:solidFill>
              </a:rPr>
              <a:t>LISTE DES ETUDIANTS</a:t>
            </a:r>
          </a:p>
        </p:txBody>
      </p:sp>
      <p:sp>
        <p:nvSpPr>
          <p:cNvPr id="18" name="Ellipse 17">
            <a:extLst>
              <a:ext uri="{FF2B5EF4-FFF2-40B4-BE49-F238E27FC236}">
                <a16:creationId xmlns:a16="http://schemas.microsoft.com/office/drawing/2014/main" id="{2C583458-C193-0F2C-1844-FDCBF7E73063}"/>
              </a:ext>
            </a:extLst>
          </p:cNvPr>
          <p:cNvSpPr/>
          <p:nvPr/>
        </p:nvSpPr>
        <p:spPr>
          <a:xfrm>
            <a:off x="2619375" y="5400542"/>
            <a:ext cx="548154" cy="530719"/>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dirty="0"/>
              <a:t>1</a:t>
            </a:r>
          </a:p>
        </p:txBody>
      </p:sp>
    </p:spTree>
    <p:extLst>
      <p:ext uri="{BB962C8B-B14F-4D97-AF65-F5344CB8AC3E}">
        <p14:creationId xmlns:p14="http://schemas.microsoft.com/office/powerpoint/2010/main" val="408682966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6200CA3-19B1-5AF4-0728-FE4DE9B03504}"/>
              </a:ext>
            </a:extLst>
          </p:cNvPr>
          <p:cNvPicPr>
            <a:picLocks noChangeAspect="1"/>
          </p:cNvPicPr>
          <p:nvPr/>
        </p:nvPicPr>
        <p:blipFill>
          <a:blip r:embed="rId2"/>
          <a:stretch>
            <a:fillRect/>
          </a:stretch>
        </p:blipFill>
        <p:spPr>
          <a:xfrm>
            <a:off x="90153" y="1378314"/>
            <a:ext cx="6152881" cy="5363777"/>
          </a:xfrm>
          <a:prstGeom prst="rect">
            <a:avLst/>
          </a:prstGeom>
        </p:spPr>
      </p:pic>
      <p:sp>
        <p:nvSpPr>
          <p:cNvPr id="9" name="Titre 1">
            <a:extLst>
              <a:ext uri="{FF2B5EF4-FFF2-40B4-BE49-F238E27FC236}">
                <a16:creationId xmlns:a16="http://schemas.microsoft.com/office/drawing/2014/main" id="{49D02EEE-AE03-69D7-F2FD-E710AF380C7F}"/>
              </a:ext>
            </a:extLst>
          </p:cNvPr>
          <p:cNvSpPr>
            <a:spLocks noGrp="1"/>
          </p:cNvSpPr>
          <p:nvPr>
            <p:ph type="title"/>
          </p:nvPr>
        </p:nvSpPr>
        <p:spPr>
          <a:xfrm>
            <a:off x="891863" y="115909"/>
            <a:ext cx="10131425" cy="772733"/>
          </a:xfrm>
        </p:spPr>
        <p:txBody>
          <a:bodyPr/>
          <a:lstStyle/>
          <a:p>
            <a:pPr algn="ctr"/>
            <a:r>
              <a:rPr lang="fr-FR" b="1" cap="none" dirty="0">
                <a:ln w="0"/>
                <a:effectLst>
                  <a:outerShdw blurRad="38100" dist="19050" dir="2700000" algn="tl" rotWithShape="0">
                    <a:schemeClr val="dk1">
                      <a:alpha val="40000"/>
                    </a:schemeClr>
                  </a:outerShdw>
                </a:effectLst>
                <a:latin typeface="Arial Black" panose="020B0A04020102020204" pitchFamily="34" charset="0"/>
              </a:rPr>
              <a:t>GESTION DES ETUDIANTS</a:t>
            </a:r>
            <a:endParaRPr lang="fr-FR" sz="3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Rectangle 9">
            <a:extLst>
              <a:ext uri="{FF2B5EF4-FFF2-40B4-BE49-F238E27FC236}">
                <a16:creationId xmlns:a16="http://schemas.microsoft.com/office/drawing/2014/main" id="{EC36E018-DB90-EA89-AC48-A3212E1FD1A2}"/>
              </a:ext>
            </a:extLst>
          </p:cNvPr>
          <p:cNvSpPr/>
          <p:nvPr/>
        </p:nvSpPr>
        <p:spPr>
          <a:xfrm>
            <a:off x="6452314" y="2990310"/>
            <a:ext cx="5276046" cy="877380"/>
          </a:xfrm>
          <a:prstGeom prst="rect">
            <a:avLst/>
          </a:prstGeom>
          <a:solidFill>
            <a:schemeClr val="tx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2800" dirty="0">
                <a:solidFill>
                  <a:schemeClr val="bg1"/>
                </a:solidFill>
              </a:rPr>
              <a:t>A PROPOS</a:t>
            </a:r>
          </a:p>
        </p:txBody>
      </p:sp>
    </p:spTree>
    <p:extLst>
      <p:ext uri="{BB962C8B-B14F-4D97-AF65-F5344CB8AC3E}">
        <p14:creationId xmlns:p14="http://schemas.microsoft.com/office/powerpoint/2010/main" val="29876741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Céleste</Template>
  <TotalTime>563</TotalTime>
  <Words>289</Words>
  <Application>Microsoft Office PowerPoint</Application>
  <PresentationFormat>Grand écran</PresentationFormat>
  <Paragraphs>57</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Arial Black</vt:lpstr>
      <vt:lpstr>Calibri</vt:lpstr>
      <vt:lpstr>Calibri Light</vt:lpstr>
      <vt:lpstr>Calisto MT</vt:lpstr>
      <vt:lpstr>Céleste</vt:lpstr>
      <vt:lpstr>Projet IHM (GESTION ETUDIANTS) </vt:lpstr>
      <vt:lpstr>Les membres</vt:lpstr>
      <vt:lpstr>Description du projet</vt:lpstr>
      <vt:lpstr>Présentation </vt:lpstr>
      <vt:lpstr>GESTION DES ETUDIANTS</vt:lpstr>
      <vt:lpstr>GESTION DES ETUDIANTS</vt:lpstr>
      <vt:lpstr>GESTION DES ETUDIANTS</vt:lpstr>
      <vt:lpstr>GESTION DES ETUDIANTS</vt:lpstr>
      <vt:lpstr>GESTION DES ETUDIANTS</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IHM (Téléphone) </dc:title>
  <dc:creator>ket752sbah</dc:creator>
  <cp:lastModifiedBy>KET752SBAH YES</cp:lastModifiedBy>
  <cp:revision>300</cp:revision>
  <dcterms:created xsi:type="dcterms:W3CDTF">2024-05-15T09:21:44Z</dcterms:created>
  <dcterms:modified xsi:type="dcterms:W3CDTF">2024-06-12T15:48:47Z</dcterms:modified>
</cp:coreProperties>
</file>