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71" r:id="rId6"/>
    <p:sldId id="273" r:id="rId7"/>
    <p:sldId id="276" r:id="rId8"/>
    <p:sldId id="279" r:id="rId9"/>
    <p:sldId id="282" r:id="rId10"/>
    <p:sldId id="283" r:id="rId11"/>
    <p:sldId id="285" r:id="rId12"/>
    <p:sldId id="286" r:id="rId13"/>
    <p:sldId id="293" r:id="rId14"/>
    <p:sldId id="288" r:id="rId15"/>
    <p:sldId id="289" r:id="rId16"/>
    <p:sldId id="291" r:id="rId17"/>
    <p:sldId id="292" r:id="rId1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A79D3CC-B9C2-403C-B1B8-FAFA5E924497}">
          <p14:sldIdLst>
            <p14:sldId id="256"/>
            <p14:sldId id="257"/>
            <p14:sldId id="258"/>
            <p14:sldId id="259"/>
          </p14:sldIdLst>
        </p14:section>
        <p14:section name="Untitled Section" id="{F6F6F449-A6BC-4385-9872-D4F41B983B43}">
          <p14:sldIdLst>
            <p14:sldId id="271"/>
            <p14:sldId id="273"/>
            <p14:sldId id="276"/>
            <p14:sldId id="279"/>
            <p14:sldId id="282"/>
            <p14:sldId id="283"/>
            <p14:sldId id="285"/>
            <p14:sldId id="286"/>
            <p14:sldId id="293"/>
            <p14:sldId id="288"/>
            <p14:sldId id="289"/>
            <p14:sldId id="291"/>
            <p14:sldId id="29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 roundtripDataSignature="AMtx7mgbFDwOtwhbQEMzhMqsE+KUfmr3t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D469525-AED3-458C-8FE0-C30BF8345691}">
  <a:tblStyle styleId="{0D469525-AED3-458C-8FE0-C30BF834569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1F0EC"/>
          </a:solidFill>
        </a:fill>
      </a:tcStyle>
    </a:wholeTbl>
    <a:band1H>
      <a:tcTxStyle b="off" i="off"/>
      <a:tcStyle>
        <a:tcBdr/>
        <a:fill>
          <a:solidFill>
            <a:srgbClr val="E1E0D6"/>
          </a:solidFill>
        </a:fill>
      </a:tcStyle>
    </a:band1H>
    <a:band2H>
      <a:tcTxStyle b="off" i="off"/>
      <a:tcStyle>
        <a:tcBdr/>
      </a:tcStyle>
    </a:band2H>
    <a:band1V>
      <a:tcTxStyle b="off" i="off"/>
      <a:tcStyle>
        <a:tcBdr/>
        <a:fill>
          <a:solidFill>
            <a:srgbClr val="E1E0D6"/>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1291" y="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notesMaster" Target="notesMasters/notesMaster1.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135816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 name="Google Shape;8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31328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129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9" name="Google Shape;369;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0136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8" name="Google Shape;378;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21115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5" name="Google Shape;395;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86087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4" name="Google Shape;404;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674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2" name="Google Shape;422;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072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1" name="Google Shape;431;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11374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0458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 name="Google Shape;10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03981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53815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1" name="Google Shape;23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51809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9" name="Google Shape;249;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29268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7" name="Google Shape;27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3267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1" name="Google Shape;311;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60520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8" name="Google Shape;338;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66083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38"/>
          <p:cNvSpPr txBox="1">
            <a:spLocks noGrp="1"/>
          </p:cNvSpPr>
          <p:nvPr>
            <p:ph type="ctrTitle"/>
          </p:nvPr>
        </p:nvSpPr>
        <p:spPr>
          <a:xfrm>
            <a:off x="685800" y="1905000"/>
            <a:ext cx="7543800" cy="259397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6600"/>
              <a:buFont typeface="Cambria"/>
              <a:buNone/>
              <a:defRPr sz="66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8"/>
          <p:cNvSpPr txBox="1">
            <a:spLocks noGrp="1"/>
          </p:cNvSpPr>
          <p:nvPr>
            <p:ph type="subTitle" idx="1"/>
          </p:nvPr>
        </p:nvSpPr>
        <p:spPr>
          <a:xfrm>
            <a:off x="685800" y="4572000"/>
            <a:ext cx="6461760" cy="1066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SzPts val="2000"/>
              <a:buNone/>
              <a:defRPr sz="2000">
                <a:solidFill>
                  <a:srgbClr val="8C8B8A"/>
                </a:solidFill>
              </a:defRPr>
            </a:lvl1pPr>
            <a:lvl2pPr lvl="1" algn="ctr">
              <a:lnSpc>
                <a:spcPct val="100000"/>
              </a:lnSpc>
              <a:spcBef>
                <a:spcPts val="400"/>
              </a:spcBef>
              <a:spcAft>
                <a:spcPts val="0"/>
              </a:spcAft>
              <a:buSzPts val="2000"/>
              <a:buNone/>
              <a:defRPr>
                <a:solidFill>
                  <a:srgbClr val="8C8B8A"/>
                </a:solidFill>
              </a:defRPr>
            </a:lvl2pPr>
            <a:lvl3pPr lvl="2" algn="ctr">
              <a:lnSpc>
                <a:spcPct val="100000"/>
              </a:lnSpc>
              <a:spcBef>
                <a:spcPts val="360"/>
              </a:spcBef>
              <a:spcAft>
                <a:spcPts val="0"/>
              </a:spcAft>
              <a:buSzPts val="1800"/>
              <a:buNone/>
              <a:defRPr>
                <a:solidFill>
                  <a:srgbClr val="8C8B8A"/>
                </a:solidFill>
              </a:defRPr>
            </a:lvl3pPr>
            <a:lvl4pPr lvl="3" algn="ctr">
              <a:lnSpc>
                <a:spcPct val="100000"/>
              </a:lnSpc>
              <a:spcBef>
                <a:spcPts val="320"/>
              </a:spcBef>
              <a:spcAft>
                <a:spcPts val="0"/>
              </a:spcAft>
              <a:buSzPts val="1600"/>
              <a:buNone/>
              <a:defRPr>
                <a:solidFill>
                  <a:srgbClr val="8C8B8A"/>
                </a:solidFill>
              </a:defRPr>
            </a:lvl4pPr>
            <a:lvl5pPr lvl="4" algn="ctr">
              <a:lnSpc>
                <a:spcPct val="100000"/>
              </a:lnSpc>
              <a:spcBef>
                <a:spcPts val="280"/>
              </a:spcBef>
              <a:spcAft>
                <a:spcPts val="0"/>
              </a:spcAft>
              <a:buSzPts val="1400"/>
              <a:buNone/>
              <a:defRPr>
                <a:solidFill>
                  <a:srgbClr val="8C8B8A"/>
                </a:solidFill>
              </a:defRPr>
            </a:lvl5pPr>
            <a:lvl6pPr lvl="5" algn="ctr">
              <a:lnSpc>
                <a:spcPct val="100000"/>
              </a:lnSpc>
              <a:spcBef>
                <a:spcPts val="280"/>
              </a:spcBef>
              <a:spcAft>
                <a:spcPts val="0"/>
              </a:spcAft>
              <a:buSzPts val="1400"/>
              <a:buNone/>
              <a:defRPr>
                <a:solidFill>
                  <a:srgbClr val="8C8B8A"/>
                </a:solidFill>
              </a:defRPr>
            </a:lvl6pPr>
            <a:lvl7pPr lvl="6" algn="ctr">
              <a:lnSpc>
                <a:spcPct val="100000"/>
              </a:lnSpc>
              <a:spcBef>
                <a:spcPts val="280"/>
              </a:spcBef>
              <a:spcAft>
                <a:spcPts val="0"/>
              </a:spcAft>
              <a:buSzPts val="1400"/>
              <a:buNone/>
              <a:defRPr>
                <a:solidFill>
                  <a:srgbClr val="8C8B8A"/>
                </a:solidFill>
              </a:defRPr>
            </a:lvl7pPr>
            <a:lvl8pPr lvl="7" algn="ctr">
              <a:lnSpc>
                <a:spcPct val="100000"/>
              </a:lnSpc>
              <a:spcBef>
                <a:spcPts val="280"/>
              </a:spcBef>
              <a:spcAft>
                <a:spcPts val="0"/>
              </a:spcAft>
              <a:buSzPts val="1400"/>
              <a:buNone/>
              <a:defRPr>
                <a:solidFill>
                  <a:srgbClr val="8C8B8A"/>
                </a:solidFill>
              </a:defRPr>
            </a:lvl8pPr>
            <a:lvl9pPr lvl="8" algn="ctr">
              <a:lnSpc>
                <a:spcPct val="100000"/>
              </a:lnSpc>
              <a:spcBef>
                <a:spcPts val="280"/>
              </a:spcBef>
              <a:spcAft>
                <a:spcPts val="0"/>
              </a:spcAft>
              <a:buSzPts val="1400"/>
              <a:buNone/>
              <a:defRPr>
                <a:solidFill>
                  <a:srgbClr val="8C8B8A"/>
                </a:solidFill>
              </a:defRPr>
            </a:lvl9pPr>
          </a:lstStyle>
          <a:p>
            <a:endParaRPr/>
          </a:p>
        </p:txBody>
      </p:sp>
      <p:sp>
        <p:nvSpPr>
          <p:cNvPr id="20" name="Google Shape;20;p38"/>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8"/>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8"/>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48"/>
          <p:cNvSpPr txBox="1">
            <a:spLocks noGrp="1"/>
          </p:cNvSpPr>
          <p:nvPr>
            <p:ph type="title"/>
          </p:nvPr>
        </p:nvSpPr>
        <p:spPr>
          <a:xfrm rot="5400000">
            <a:off x="4579937" y="2324100"/>
            <a:ext cx="5851525" cy="17526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48"/>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3" name="Google Shape;83;p48"/>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48"/>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8"/>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9"/>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9"/>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6" name="Google Shape;26;p39"/>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9"/>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9"/>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0"/>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0"/>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0"/>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4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1"/>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1"/>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1"/>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43"/>
          <p:cNvSpPr txBox="1">
            <a:spLocks noGrp="1"/>
          </p:cNvSpPr>
          <p:nvPr>
            <p:ph type="title"/>
          </p:nvPr>
        </p:nvSpPr>
        <p:spPr>
          <a:xfrm>
            <a:off x="722313" y="5486400"/>
            <a:ext cx="7659687" cy="1168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2"/>
              </a:buClr>
              <a:buSzPts val="3600"/>
              <a:buFont typeface="Cambria"/>
              <a:buNone/>
              <a:defRPr sz="36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3"/>
          <p:cNvSpPr txBox="1">
            <a:spLocks noGrp="1"/>
          </p:cNvSpPr>
          <p:nvPr>
            <p:ph type="body" idx="1"/>
          </p:nvPr>
        </p:nvSpPr>
        <p:spPr>
          <a:xfrm>
            <a:off x="722313" y="3852863"/>
            <a:ext cx="6135687" cy="1633538"/>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SzPts val="2000"/>
              <a:buNone/>
              <a:defRPr sz="2000">
                <a:solidFill>
                  <a:srgbClr val="8C8B8A"/>
                </a:solidFill>
              </a:defRPr>
            </a:lvl1pPr>
            <a:lvl2pPr marL="914400" lvl="1" indent="-228600" algn="l">
              <a:lnSpc>
                <a:spcPct val="100000"/>
              </a:lnSpc>
              <a:spcBef>
                <a:spcPts val="360"/>
              </a:spcBef>
              <a:spcAft>
                <a:spcPts val="0"/>
              </a:spcAft>
              <a:buSzPts val="1800"/>
              <a:buNone/>
              <a:defRPr sz="1800">
                <a:solidFill>
                  <a:srgbClr val="8C8B8A"/>
                </a:solidFill>
              </a:defRPr>
            </a:lvl2pPr>
            <a:lvl3pPr marL="1371600" lvl="2" indent="-228600" algn="l">
              <a:lnSpc>
                <a:spcPct val="100000"/>
              </a:lnSpc>
              <a:spcBef>
                <a:spcPts val="320"/>
              </a:spcBef>
              <a:spcAft>
                <a:spcPts val="0"/>
              </a:spcAft>
              <a:buSzPts val="1600"/>
              <a:buNone/>
              <a:defRPr sz="1600">
                <a:solidFill>
                  <a:srgbClr val="8C8B8A"/>
                </a:solidFill>
              </a:defRPr>
            </a:lvl3pPr>
            <a:lvl4pPr marL="1828800" lvl="3" indent="-228600" algn="l">
              <a:lnSpc>
                <a:spcPct val="100000"/>
              </a:lnSpc>
              <a:spcBef>
                <a:spcPts val="280"/>
              </a:spcBef>
              <a:spcAft>
                <a:spcPts val="0"/>
              </a:spcAft>
              <a:buSzPts val="1400"/>
              <a:buNone/>
              <a:defRPr sz="1400">
                <a:solidFill>
                  <a:srgbClr val="8C8B8A"/>
                </a:solidFill>
              </a:defRPr>
            </a:lvl4pPr>
            <a:lvl5pPr marL="2286000" lvl="4" indent="-228600" algn="l">
              <a:lnSpc>
                <a:spcPct val="100000"/>
              </a:lnSpc>
              <a:spcBef>
                <a:spcPts val="280"/>
              </a:spcBef>
              <a:spcAft>
                <a:spcPts val="0"/>
              </a:spcAft>
              <a:buSzPts val="1400"/>
              <a:buNone/>
              <a:defRPr sz="1400">
                <a:solidFill>
                  <a:srgbClr val="8C8B8A"/>
                </a:solidFill>
              </a:defRPr>
            </a:lvl5pPr>
            <a:lvl6pPr marL="2743200" lvl="5" indent="-228600" algn="l">
              <a:lnSpc>
                <a:spcPct val="100000"/>
              </a:lnSpc>
              <a:spcBef>
                <a:spcPts val="280"/>
              </a:spcBef>
              <a:spcAft>
                <a:spcPts val="0"/>
              </a:spcAft>
              <a:buSzPts val="1400"/>
              <a:buNone/>
              <a:defRPr sz="1400">
                <a:solidFill>
                  <a:srgbClr val="8C8B8A"/>
                </a:solidFill>
              </a:defRPr>
            </a:lvl6pPr>
            <a:lvl7pPr marL="3200400" lvl="6" indent="-228600" algn="l">
              <a:lnSpc>
                <a:spcPct val="100000"/>
              </a:lnSpc>
              <a:spcBef>
                <a:spcPts val="280"/>
              </a:spcBef>
              <a:spcAft>
                <a:spcPts val="0"/>
              </a:spcAft>
              <a:buSzPts val="1400"/>
              <a:buNone/>
              <a:defRPr sz="1400">
                <a:solidFill>
                  <a:srgbClr val="8C8B8A"/>
                </a:solidFill>
              </a:defRPr>
            </a:lvl7pPr>
            <a:lvl8pPr marL="3657600" lvl="7" indent="-228600" algn="l">
              <a:lnSpc>
                <a:spcPct val="100000"/>
              </a:lnSpc>
              <a:spcBef>
                <a:spcPts val="280"/>
              </a:spcBef>
              <a:spcAft>
                <a:spcPts val="0"/>
              </a:spcAft>
              <a:buSzPts val="1400"/>
              <a:buNone/>
              <a:defRPr sz="1400">
                <a:solidFill>
                  <a:srgbClr val="8C8B8A"/>
                </a:solidFill>
              </a:defRPr>
            </a:lvl8pPr>
            <a:lvl9pPr marL="4114800" lvl="8" indent="-228600" algn="l">
              <a:lnSpc>
                <a:spcPct val="100000"/>
              </a:lnSpc>
              <a:spcBef>
                <a:spcPts val="280"/>
              </a:spcBef>
              <a:spcAft>
                <a:spcPts val="0"/>
              </a:spcAft>
              <a:buSzPts val="1400"/>
              <a:buNone/>
              <a:defRPr sz="1400">
                <a:solidFill>
                  <a:srgbClr val="8C8B8A"/>
                </a:solidFill>
              </a:defRPr>
            </a:lvl9pPr>
          </a:lstStyle>
          <a:p>
            <a:endParaRPr/>
          </a:p>
        </p:txBody>
      </p:sp>
      <p:sp>
        <p:nvSpPr>
          <p:cNvPr id="48" name="Google Shape;48;p43"/>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43"/>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43"/>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44"/>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4600"/>
              <a:buFont typeface="Cambr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4"/>
          <p:cNvSpPr txBox="1">
            <a:spLocks noGrp="1"/>
          </p:cNvSpPr>
          <p:nvPr>
            <p:ph type="body" idx="1"/>
          </p:nvPr>
        </p:nvSpPr>
        <p:spPr>
          <a:xfrm>
            <a:off x="457200" y="1535113"/>
            <a:ext cx="3657600" cy="63976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400"/>
              </a:spcBef>
              <a:spcAft>
                <a:spcPts val="0"/>
              </a:spcAft>
              <a:buSzPts val="2000"/>
              <a:buNone/>
              <a:defRPr sz="2000" b="1">
                <a:solidFill>
                  <a:schemeClr val="dk2"/>
                </a:solidFill>
              </a:defRPr>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54" name="Google Shape;54;p44"/>
          <p:cNvSpPr txBox="1">
            <a:spLocks noGrp="1"/>
          </p:cNvSpPr>
          <p:nvPr>
            <p:ph type="body" idx="2"/>
          </p:nvPr>
        </p:nvSpPr>
        <p:spPr>
          <a:xfrm>
            <a:off x="457200" y="2174875"/>
            <a:ext cx="3657600"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55" name="Google Shape;55;p44"/>
          <p:cNvSpPr txBox="1">
            <a:spLocks noGrp="1"/>
          </p:cNvSpPr>
          <p:nvPr>
            <p:ph type="body" idx="3"/>
          </p:nvPr>
        </p:nvSpPr>
        <p:spPr>
          <a:xfrm>
            <a:off x="4419600" y="1535113"/>
            <a:ext cx="3657600" cy="63976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400"/>
              </a:spcBef>
              <a:spcAft>
                <a:spcPts val="0"/>
              </a:spcAft>
              <a:buSzPts val="2000"/>
              <a:buNone/>
              <a:defRPr sz="2000" b="1">
                <a:solidFill>
                  <a:schemeClr val="dk2"/>
                </a:solidFill>
              </a:defRPr>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56" name="Google Shape;56;p44"/>
          <p:cNvSpPr txBox="1">
            <a:spLocks noGrp="1"/>
          </p:cNvSpPr>
          <p:nvPr>
            <p:ph type="body" idx="4"/>
          </p:nvPr>
        </p:nvSpPr>
        <p:spPr>
          <a:xfrm>
            <a:off x="4419600" y="2174875"/>
            <a:ext cx="3657600"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57" name="Google Shape;57;p44"/>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44"/>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44"/>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45"/>
          <p:cNvSpPr txBox="1">
            <a:spLocks noGrp="1"/>
          </p:cNvSpPr>
          <p:nvPr>
            <p:ph type="title"/>
          </p:nvPr>
        </p:nvSpPr>
        <p:spPr>
          <a:xfrm>
            <a:off x="304801" y="5495544"/>
            <a:ext cx="7772400" cy="59436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2200"/>
              <a:buFont typeface="Cambria"/>
              <a:buNone/>
              <a:defRPr sz="22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45"/>
          <p:cNvSpPr txBox="1">
            <a:spLocks noGrp="1"/>
          </p:cNvSpPr>
          <p:nvPr>
            <p:ph type="body" idx="1"/>
          </p:nvPr>
        </p:nvSpPr>
        <p:spPr>
          <a:xfrm>
            <a:off x="304799" y="6096000"/>
            <a:ext cx="7772401" cy="6096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320"/>
              </a:spcBef>
              <a:spcAft>
                <a:spcPts val="0"/>
              </a:spcAft>
              <a:buSzPts val="1600"/>
              <a:buNone/>
              <a:defRPr sz="16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63" name="Google Shape;63;p45"/>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5"/>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5"/>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66" name="Google Shape;66;p45"/>
          <p:cNvSpPr txBox="1">
            <a:spLocks noGrp="1"/>
          </p:cNvSpPr>
          <p:nvPr>
            <p:ph type="body" idx="2"/>
          </p:nvPr>
        </p:nvSpPr>
        <p:spPr>
          <a:xfrm>
            <a:off x="304800" y="381000"/>
            <a:ext cx="7772400" cy="49428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46"/>
          <p:cNvSpPr txBox="1">
            <a:spLocks noGrp="1"/>
          </p:cNvSpPr>
          <p:nvPr>
            <p:ph type="title"/>
          </p:nvPr>
        </p:nvSpPr>
        <p:spPr>
          <a:xfrm>
            <a:off x="301752" y="5495278"/>
            <a:ext cx="7772400" cy="594626"/>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2200"/>
              <a:buFont typeface="Cambria"/>
              <a:buNone/>
              <a:defRPr sz="22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6"/>
          <p:cNvSpPr>
            <a:spLocks noGrp="1"/>
          </p:cNvSpPr>
          <p:nvPr>
            <p:ph type="pic" idx="2"/>
          </p:nvPr>
        </p:nvSpPr>
        <p:spPr>
          <a:xfrm>
            <a:off x="0" y="0"/>
            <a:ext cx="8458200" cy="5486400"/>
          </a:xfrm>
          <a:prstGeom prst="rect">
            <a:avLst/>
          </a:prstGeom>
          <a:noFill/>
          <a:ln>
            <a:noFill/>
          </a:ln>
        </p:spPr>
      </p:sp>
      <p:sp>
        <p:nvSpPr>
          <p:cNvPr id="70" name="Google Shape;70;p46"/>
          <p:cNvSpPr txBox="1">
            <a:spLocks noGrp="1"/>
          </p:cNvSpPr>
          <p:nvPr>
            <p:ph type="body" idx="1"/>
          </p:nvPr>
        </p:nvSpPr>
        <p:spPr>
          <a:xfrm>
            <a:off x="301752" y="6096000"/>
            <a:ext cx="7772400" cy="612648"/>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320"/>
              </a:spcBef>
              <a:spcAft>
                <a:spcPts val="0"/>
              </a:spcAft>
              <a:buSzPts val="1600"/>
              <a:buNone/>
              <a:defRPr sz="16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71" name="Google Shape;71;p46"/>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6"/>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73" name="Google Shape;73;p46"/>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4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7"/>
          <p:cNvSpPr txBox="1">
            <a:spLocks noGrp="1"/>
          </p:cNvSpPr>
          <p:nvPr>
            <p:ph type="body" idx="1"/>
          </p:nvPr>
        </p:nvSpPr>
        <p:spPr>
          <a:xfrm rot="5400000">
            <a:off x="1866900" y="190500"/>
            <a:ext cx="4800600" cy="7620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7" name="Google Shape;77;p47"/>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47"/>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7"/>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75000">
              <a:schemeClr val="lt1"/>
            </a:gs>
            <a:gs pos="100000">
              <a:srgbClr val="D8D8D8"/>
            </a:gs>
          </a:gsLst>
          <a:path path="circle">
            <a:fillToRect l="50000" t="50000" r="50000" b="50000"/>
          </a:path>
          <a:tileRect/>
        </a:gradFill>
        <a:effectLst/>
      </p:bgPr>
    </p:bg>
    <p:spTree>
      <p:nvGrpSpPr>
        <p:cNvPr id="1" name="Shape 9"/>
        <p:cNvGrpSpPr/>
        <p:nvPr/>
      </p:nvGrpSpPr>
      <p:grpSpPr>
        <a:xfrm>
          <a:off x="0" y="0"/>
          <a:ext cx="0" cy="0"/>
          <a:chOff x="0" y="0"/>
          <a:chExt cx="0" cy="0"/>
        </a:xfrm>
      </p:grpSpPr>
      <p:sp>
        <p:nvSpPr>
          <p:cNvPr id="10" name="Google Shape;10;p3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dk2"/>
              </a:buClr>
              <a:buSzPts val="4600"/>
              <a:buFont typeface="Cambria"/>
              <a:buNone/>
              <a:defRPr sz="4600" b="0" i="0" u="none" strike="noStrike" cap="none">
                <a:solidFill>
                  <a:schemeClr val="dk2"/>
                </a:solidFill>
                <a:latin typeface="Cambria"/>
                <a:ea typeface="Cambria"/>
                <a:cs typeface="Cambria"/>
                <a:sym typeface="Cambr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7"/>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100000"/>
              </a:lnSpc>
              <a:spcBef>
                <a:spcPts val="440"/>
              </a:spcBef>
              <a:spcAft>
                <a:spcPts val="0"/>
              </a:spcAft>
              <a:buClr>
                <a:schemeClr val="accent1"/>
              </a:buClr>
              <a:buSzPts val="2200"/>
              <a:buFont typeface="Arial"/>
              <a:buChar char="•"/>
              <a:defRPr sz="22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17500" algn="l" rtl="0">
              <a:lnSpc>
                <a:spcPct val="100000"/>
              </a:lnSpc>
              <a:spcBef>
                <a:spcPts val="280"/>
              </a:spcBef>
              <a:spcAft>
                <a:spcPts val="0"/>
              </a:spcAft>
              <a:buClr>
                <a:schemeClr val="accent5"/>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100000"/>
              </a:lnSpc>
              <a:spcBef>
                <a:spcPts val="280"/>
              </a:spcBef>
              <a:spcAft>
                <a:spcPts val="0"/>
              </a:spcAft>
              <a:buClr>
                <a:schemeClr val="accent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28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280"/>
              </a:spcBef>
              <a:spcAft>
                <a:spcPts val="0"/>
              </a:spcAft>
              <a:buClr>
                <a:schemeClr val="accent3"/>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280"/>
              </a:spcBef>
              <a:spcAft>
                <a:spcPts val="0"/>
              </a:spcAft>
              <a:buClr>
                <a:schemeClr val="accent4"/>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 name="Google Shape;12;p37"/>
          <p:cNvSpPr/>
          <p:nvPr/>
        </p:nvSpPr>
        <p:spPr>
          <a:xfrm>
            <a:off x="8458200" y="0"/>
            <a:ext cx="6858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 name="Google Shape;13;p37"/>
          <p:cNvSpPr/>
          <p:nvPr/>
        </p:nvSpPr>
        <p:spPr>
          <a:xfrm>
            <a:off x="8458200" y="5486400"/>
            <a:ext cx="685800" cy="68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 name="Google Shape;14;p37"/>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15" name="Google Shape;15;p37"/>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lt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37"/>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ms.sinhgad.edu/sinhgad_engineering_institutes/vadgaon_scoe/about.aspx"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ctrTitle"/>
          </p:nvPr>
        </p:nvSpPr>
        <p:spPr>
          <a:xfrm>
            <a:off x="743995" y="597139"/>
            <a:ext cx="7098685" cy="18002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dk2"/>
              </a:buClr>
              <a:buSzPts val="3200"/>
              <a:buFont typeface="Cambria"/>
              <a:buNone/>
            </a:pPr>
            <a:r>
              <a:rPr lang="en-US" sz="3200" b="1" dirty="0"/>
              <a:t>“</a:t>
            </a:r>
            <a:r>
              <a:rPr lang="en-US" sz="3200" dirty="0"/>
              <a:t>Driver </a:t>
            </a:r>
            <a:r>
              <a:rPr lang="en-US" sz="3200" dirty="0" smtClean="0"/>
              <a:t>Drowsiness </a:t>
            </a:r>
            <a:r>
              <a:rPr lang="en-US" sz="3200" dirty="0"/>
              <a:t>D</a:t>
            </a:r>
            <a:r>
              <a:rPr lang="en-US" sz="3200" dirty="0" smtClean="0"/>
              <a:t>etection </a:t>
            </a:r>
            <a:r>
              <a:rPr lang="en-US" sz="3200" dirty="0"/>
              <a:t>S</a:t>
            </a:r>
            <a:r>
              <a:rPr lang="en-US" sz="3200" dirty="0" smtClean="0"/>
              <a:t>ystem</a:t>
            </a:r>
            <a:r>
              <a:rPr lang="en-US" sz="3200" b="1" dirty="0"/>
              <a:t>”</a:t>
            </a:r>
            <a:endParaRPr sz="3200" b="1" dirty="0"/>
          </a:p>
        </p:txBody>
      </p:sp>
      <p:sp>
        <p:nvSpPr>
          <p:cNvPr id="91" name="Google Shape;91;p1"/>
          <p:cNvSpPr txBox="1">
            <a:spLocks noGrp="1"/>
          </p:cNvSpPr>
          <p:nvPr>
            <p:ph type="subTitle" idx="1"/>
          </p:nvPr>
        </p:nvSpPr>
        <p:spPr>
          <a:xfrm>
            <a:off x="1124015" y="3717032"/>
            <a:ext cx="6656784" cy="2207096"/>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000"/>
              <a:buNone/>
            </a:pPr>
            <a:r>
              <a:rPr lang="en-US"/>
              <a:t> </a:t>
            </a:r>
            <a:endParaRPr/>
          </a:p>
        </p:txBody>
      </p:sp>
      <p:pic>
        <p:nvPicPr>
          <p:cNvPr id="92" name="Google Shape;92;p1"/>
          <p:cNvPicPr preferRelativeResize="0"/>
          <p:nvPr/>
        </p:nvPicPr>
        <p:blipFill rotWithShape="1">
          <a:blip r:embed="rId3">
            <a:alphaModFix/>
          </a:blip>
          <a:srcRect/>
          <a:stretch/>
        </p:blipFill>
        <p:spPr>
          <a:xfrm>
            <a:off x="7723550" y="76245"/>
            <a:ext cx="1243775" cy="930976"/>
          </a:xfrm>
          <a:prstGeom prst="rect">
            <a:avLst/>
          </a:prstGeom>
          <a:noFill/>
          <a:ln>
            <a:noFill/>
          </a:ln>
        </p:spPr>
      </p:pic>
      <p:pic>
        <p:nvPicPr>
          <p:cNvPr id="93" name="Google Shape;93;p1"/>
          <p:cNvPicPr preferRelativeResize="0"/>
          <p:nvPr/>
        </p:nvPicPr>
        <p:blipFill rotWithShape="1">
          <a:blip r:embed="rId4">
            <a:alphaModFix/>
          </a:blip>
          <a:srcRect/>
          <a:stretch/>
        </p:blipFill>
        <p:spPr>
          <a:xfrm>
            <a:off x="107504" y="78048"/>
            <a:ext cx="1272983" cy="927371"/>
          </a:xfrm>
          <a:prstGeom prst="rect">
            <a:avLst/>
          </a:prstGeom>
          <a:noFill/>
          <a:ln>
            <a:noFill/>
          </a:ln>
        </p:spPr>
      </p:pic>
      <p:sp>
        <p:nvSpPr>
          <p:cNvPr id="94" name="Google Shape;94;p1"/>
          <p:cNvSpPr txBox="1"/>
          <p:nvPr/>
        </p:nvSpPr>
        <p:spPr>
          <a:xfrm>
            <a:off x="1380487" y="78048"/>
            <a:ext cx="6279456" cy="927371"/>
          </a:xfrm>
          <a:prstGeom prst="rect">
            <a:avLst/>
          </a:prstGeom>
          <a:solidFill>
            <a:schemeClr val="accent1"/>
          </a:solid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200"/>
              <a:buFont typeface="Arial"/>
              <a:buNone/>
            </a:pPr>
            <a:r>
              <a:rPr lang="en-US" sz="3200" b="0" i="0" u="none" strike="noStrike" cap="none" dirty="0">
                <a:solidFill>
                  <a:schemeClr val="lt1"/>
                </a:solidFill>
                <a:latin typeface="Arial"/>
                <a:ea typeface="Arial"/>
                <a:cs typeface="Arial"/>
                <a:sym typeface="Arial"/>
              </a:rPr>
              <a:t> </a:t>
            </a:r>
            <a:r>
              <a:rPr lang="en-US" sz="2800" b="0" i="0" u="sng" strike="noStrike" cap="none" dirty="0">
                <a:solidFill>
                  <a:schemeClr val="lt1"/>
                </a:solidFill>
                <a:latin typeface="Calibri"/>
                <a:ea typeface="Calibri"/>
                <a:cs typeface="Calibri"/>
                <a:sym typeface="Calibri"/>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Sinhgad College of Engineering Department of Information Technology</a:t>
            </a:r>
            <a:endParaRPr sz="1400" b="0" i="0" u="none" strike="noStrike" cap="none" dirty="0">
              <a:solidFill>
                <a:srgbClr val="000000"/>
              </a:solidFill>
              <a:latin typeface="Arial"/>
              <a:ea typeface="Arial"/>
              <a:cs typeface="Arial"/>
              <a:sym typeface="Arial"/>
            </a:endParaRPr>
          </a:p>
        </p:txBody>
      </p:sp>
      <p:sp>
        <p:nvSpPr>
          <p:cNvPr id="95" name="Google Shape;95;p1"/>
          <p:cNvSpPr txBox="1"/>
          <p:nvPr/>
        </p:nvSpPr>
        <p:spPr>
          <a:xfrm>
            <a:off x="1158651" y="2819400"/>
            <a:ext cx="7098685" cy="28623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Calibri"/>
                <a:ea typeface="Calibri"/>
                <a:cs typeface="Calibri"/>
                <a:sym typeface="Calibri"/>
              </a:rPr>
              <a:t>            Project based seminar prepared by:-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Calibri"/>
              <a:ea typeface="Calibri"/>
              <a:cs typeface="Calibri"/>
              <a:sym typeface="Calibri"/>
            </a:endParaRPr>
          </a:p>
          <a:p>
            <a:pPr marL="914400" marR="0" lvl="1" indent="-457200" algn="l" rtl="0">
              <a:lnSpc>
                <a:spcPct val="100000"/>
              </a:lnSpc>
              <a:spcBef>
                <a:spcPts val="0"/>
              </a:spcBef>
              <a:spcAft>
                <a:spcPts val="0"/>
              </a:spcAft>
              <a:buClr>
                <a:schemeClr val="dk1"/>
              </a:buClr>
              <a:buSzPts val="2000"/>
              <a:buFont typeface="Cambria"/>
              <a:buAutoNum type="arabicPeriod"/>
            </a:pP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Sul</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Supriya</a:t>
            </a:r>
            <a:r>
              <a:rPr lang="en-US" sz="2000" b="0" i="0" u="none" strike="noStrike" cap="none" dirty="0">
                <a:solidFill>
                  <a:schemeClr val="dk1"/>
                </a:solidFill>
                <a:latin typeface="Calibri"/>
                <a:ea typeface="Calibri"/>
                <a:cs typeface="Calibri"/>
                <a:sym typeface="Calibri"/>
              </a:rPr>
              <a:t>  U                  </a:t>
            </a:r>
            <a:r>
              <a:rPr lang="en-US" sz="2000" b="0" i="0" u="none" strike="noStrike" cap="none" dirty="0" smtClean="0">
                <a:solidFill>
                  <a:schemeClr val="dk1"/>
                </a:solidFill>
                <a:latin typeface="Calibri"/>
                <a:ea typeface="Calibri"/>
                <a:cs typeface="Calibri"/>
                <a:sym typeface="Calibri"/>
              </a:rPr>
              <a:t>B150238632</a:t>
            </a:r>
            <a:endParaRPr sz="1400" b="0" i="0" u="none" strike="noStrike" cap="none" dirty="0">
              <a:solidFill>
                <a:srgbClr val="000000"/>
              </a:solidFill>
              <a:latin typeface="Arial"/>
              <a:ea typeface="Arial"/>
              <a:cs typeface="Arial"/>
              <a:sym typeface="Arial"/>
            </a:endParaRPr>
          </a:p>
          <a:p>
            <a:pPr marL="914400" marR="0" lvl="1" indent="-457200" algn="l" rtl="0">
              <a:lnSpc>
                <a:spcPct val="100000"/>
              </a:lnSpc>
              <a:spcBef>
                <a:spcPts val="0"/>
              </a:spcBef>
              <a:spcAft>
                <a:spcPts val="0"/>
              </a:spcAft>
              <a:buClr>
                <a:schemeClr val="dk1"/>
              </a:buClr>
              <a:buSzPts val="2000"/>
              <a:buFont typeface="Cambria"/>
              <a:buAutoNum type="arabicPeriod"/>
            </a:pP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Sawale</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Ketan</a:t>
            </a:r>
            <a:r>
              <a:rPr lang="en-US" sz="2000" b="0" i="0" u="none" strike="noStrike" cap="none" dirty="0">
                <a:solidFill>
                  <a:schemeClr val="dk1"/>
                </a:solidFill>
                <a:latin typeface="Calibri"/>
                <a:ea typeface="Calibri"/>
                <a:cs typeface="Calibri"/>
                <a:sym typeface="Calibri"/>
              </a:rPr>
              <a:t> A               </a:t>
            </a:r>
            <a:r>
              <a:rPr lang="en-US" sz="2000" b="0" i="0" u="none" strike="noStrike" cap="none" dirty="0" smtClean="0">
                <a:solidFill>
                  <a:schemeClr val="dk1"/>
                </a:solidFill>
                <a:latin typeface="Calibri"/>
                <a:ea typeface="Calibri"/>
                <a:cs typeface="Calibri"/>
                <a:sym typeface="Calibri"/>
              </a:rPr>
              <a:t>B150238618</a:t>
            </a:r>
            <a:endParaRPr sz="1400" b="0" i="0" u="none" strike="noStrike" cap="none" dirty="0">
              <a:solidFill>
                <a:srgbClr val="000000"/>
              </a:solidFill>
              <a:latin typeface="Arial"/>
              <a:ea typeface="Arial"/>
              <a:cs typeface="Arial"/>
              <a:sym typeface="Arial"/>
            </a:endParaRPr>
          </a:p>
          <a:p>
            <a:pPr marL="914400" marR="0" lvl="1" indent="-457200" algn="l" rtl="0">
              <a:lnSpc>
                <a:spcPct val="100000"/>
              </a:lnSpc>
              <a:spcBef>
                <a:spcPts val="0"/>
              </a:spcBef>
              <a:spcAft>
                <a:spcPts val="0"/>
              </a:spcAft>
              <a:buClr>
                <a:schemeClr val="dk1"/>
              </a:buClr>
              <a:buSzPts val="2000"/>
              <a:buFont typeface="Cambria"/>
              <a:buAutoNum type="arabicPeriod"/>
            </a:pP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Jagtap</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Samruddhi</a:t>
            </a:r>
            <a:r>
              <a:rPr lang="en-US" sz="2000" b="0" i="0" u="none" strike="noStrike" cap="none" dirty="0">
                <a:solidFill>
                  <a:schemeClr val="dk1"/>
                </a:solidFill>
                <a:latin typeface="Calibri"/>
                <a:ea typeface="Calibri"/>
                <a:cs typeface="Calibri"/>
                <a:sym typeface="Calibri"/>
              </a:rPr>
              <a:t> V       </a:t>
            </a:r>
            <a:r>
              <a:rPr lang="en-US" sz="2000" b="0" i="0" u="none" strike="noStrike" cap="none" dirty="0" smtClean="0">
                <a:solidFill>
                  <a:schemeClr val="dk1"/>
                </a:solidFill>
                <a:latin typeface="Calibri"/>
                <a:ea typeface="Calibri"/>
                <a:cs typeface="Calibri"/>
                <a:sym typeface="Calibri"/>
              </a:rPr>
              <a:t>B150238551</a:t>
            </a:r>
            <a:endParaRPr sz="1400" b="0" i="0" u="none" strike="noStrike" cap="none" dirty="0">
              <a:solidFill>
                <a:srgbClr val="000000"/>
              </a:solidFill>
              <a:latin typeface="Arial"/>
              <a:ea typeface="Arial"/>
              <a:cs typeface="Arial"/>
              <a:sym typeface="Arial"/>
            </a:endParaRPr>
          </a:p>
          <a:p>
            <a:pPr marL="914400" marR="0" lvl="1" indent="-457200" algn="l" rtl="0">
              <a:lnSpc>
                <a:spcPct val="100000"/>
              </a:lnSpc>
              <a:spcBef>
                <a:spcPts val="0"/>
              </a:spcBef>
              <a:spcAft>
                <a:spcPts val="0"/>
              </a:spcAft>
              <a:buClr>
                <a:schemeClr val="dk1"/>
              </a:buClr>
              <a:buSzPts val="2000"/>
              <a:buFont typeface="Cambria"/>
              <a:buAutoNum type="arabicPeriod"/>
            </a:pP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Rathod</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Roshnee</a:t>
            </a:r>
            <a:r>
              <a:rPr lang="en-US" sz="2000" b="0" i="0" u="none" strike="noStrike" cap="none" dirty="0">
                <a:solidFill>
                  <a:schemeClr val="dk1"/>
                </a:solidFill>
                <a:latin typeface="Calibri"/>
                <a:ea typeface="Calibri"/>
                <a:cs typeface="Calibri"/>
                <a:sym typeface="Calibri"/>
              </a:rPr>
              <a:t> K          </a:t>
            </a:r>
            <a:r>
              <a:rPr lang="en-US" sz="2000" b="0" i="0" u="none" strike="noStrike" cap="none" dirty="0" smtClean="0">
                <a:solidFill>
                  <a:schemeClr val="dk1"/>
                </a:solidFill>
                <a:latin typeface="Calibri"/>
                <a:ea typeface="Calibri"/>
                <a:cs typeface="Calibri"/>
                <a:sym typeface="Calibri"/>
              </a:rPr>
              <a:t>B150238607</a:t>
            </a:r>
            <a:endParaRPr sz="2000" b="0" i="0" u="none" strike="noStrike" cap="none" dirty="0">
              <a:solidFill>
                <a:schemeClr val="dk1"/>
              </a:solidFill>
              <a:latin typeface="Calibri"/>
              <a:ea typeface="Calibri"/>
              <a:cs typeface="Calibri"/>
              <a:sym typeface="Calibri"/>
            </a:endParaRPr>
          </a:p>
          <a:p>
            <a:pPr marL="914400" marR="0" lvl="1" indent="-457200" algn="l" rtl="0">
              <a:lnSpc>
                <a:spcPct val="100000"/>
              </a:lnSpc>
              <a:spcBef>
                <a:spcPts val="0"/>
              </a:spcBef>
              <a:spcAft>
                <a:spcPts val="0"/>
              </a:spcAft>
              <a:buClr>
                <a:schemeClr val="dk1"/>
              </a:buClr>
              <a:buSzPts val="2000"/>
              <a:buFont typeface="Cambria"/>
              <a:buAutoNum type="arabicPeriod"/>
            </a:pPr>
            <a:r>
              <a:rPr lang="en-US" sz="2000" b="0" i="0" u="none" strike="noStrike" cap="none" dirty="0">
                <a:solidFill>
                  <a:schemeClr val="dk1"/>
                </a:solidFill>
                <a:latin typeface="Calibri"/>
                <a:ea typeface="Calibri"/>
                <a:cs typeface="Calibri"/>
                <a:sym typeface="Calibri"/>
              </a:rPr>
              <a:t> Kamble </a:t>
            </a:r>
            <a:r>
              <a:rPr lang="en-US" sz="2000" b="0" i="0" u="none" strike="noStrike" cap="none" dirty="0" err="1">
                <a:solidFill>
                  <a:schemeClr val="dk1"/>
                </a:solidFill>
                <a:latin typeface="Calibri"/>
                <a:ea typeface="Calibri"/>
                <a:cs typeface="Calibri"/>
                <a:sym typeface="Calibri"/>
              </a:rPr>
              <a:t>Suraj</a:t>
            </a:r>
            <a:r>
              <a:rPr lang="en-US" sz="2000" b="0" i="0" u="none" strike="noStrike" cap="none" dirty="0">
                <a:solidFill>
                  <a:schemeClr val="dk1"/>
                </a:solidFill>
                <a:latin typeface="Calibri"/>
                <a:ea typeface="Calibri"/>
                <a:cs typeface="Calibri"/>
                <a:sym typeface="Calibri"/>
              </a:rPr>
              <a:t> H                </a:t>
            </a:r>
            <a:r>
              <a:rPr lang="en-US" sz="2000" dirty="0" smtClean="0">
                <a:solidFill>
                  <a:schemeClr val="dk1"/>
                </a:solidFill>
                <a:latin typeface="Calibri"/>
                <a:ea typeface="Calibri"/>
                <a:cs typeface="Calibri"/>
                <a:sym typeface="Calibri"/>
              </a:rPr>
              <a:t>B</a:t>
            </a:r>
            <a:r>
              <a:rPr lang="en-US" sz="2000" b="0" i="0" u="none" strike="noStrike" cap="none" dirty="0" smtClean="0">
                <a:solidFill>
                  <a:schemeClr val="dk1"/>
                </a:solidFill>
                <a:latin typeface="Calibri"/>
                <a:ea typeface="Calibri"/>
                <a:cs typeface="Calibri"/>
                <a:sym typeface="Calibri"/>
              </a:rPr>
              <a:t>150238560</a:t>
            </a:r>
            <a:endParaRPr sz="2000" b="0" i="0" u="none" strike="noStrike" cap="none" dirty="0">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2000"/>
              <a:buFont typeface="Cambria"/>
              <a:buNone/>
            </a:pPr>
            <a:endParaRPr sz="20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Calibri"/>
                <a:ea typeface="Calibri"/>
                <a:cs typeface="Calibri"/>
                <a:sym typeface="Calibri"/>
              </a:rPr>
              <a:t>               </a:t>
            </a:r>
            <a:r>
              <a:rPr lang="en-US" sz="2000" b="1" i="0" u="none" strike="noStrike" cap="none" dirty="0">
                <a:solidFill>
                  <a:schemeClr val="dk1"/>
                </a:solidFill>
                <a:latin typeface="Calibri"/>
                <a:ea typeface="Calibri"/>
                <a:cs typeface="Calibri"/>
                <a:sym typeface="Calibri"/>
              </a:rPr>
              <a:t>Project Guide - </a:t>
            </a:r>
            <a:r>
              <a:rPr lang="en-US" sz="2000" b="0" i="0" u="none" strike="noStrike" cap="none" dirty="0">
                <a:solidFill>
                  <a:schemeClr val="dk1"/>
                </a:solidFill>
                <a:latin typeface="Calibri"/>
                <a:ea typeface="Calibri"/>
                <a:cs typeface="Calibri"/>
                <a:sym typeface="Calibri"/>
              </a:rPr>
              <a:t>Prof.</a:t>
            </a:r>
            <a:r>
              <a:rPr lang="en-US" sz="2000" b="1" i="0" u="none" strike="noStrike" cap="none" dirty="0">
                <a:solidFill>
                  <a:schemeClr val="dk1"/>
                </a:solidFill>
                <a:latin typeface="Calibri"/>
                <a:ea typeface="Calibri"/>
                <a:cs typeface="Calibri"/>
                <a:sym typeface="Calibri"/>
              </a:rPr>
              <a:t> </a:t>
            </a:r>
            <a:r>
              <a:rPr lang="en-US" sz="2000" dirty="0" err="1" smtClean="0">
                <a:solidFill>
                  <a:schemeClr val="dk1"/>
                </a:solidFill>
                <a:latin typeface="Calibri"/>
                <a:ea typeface="Calibri"/>
                <a:cs typeface="Calibri"/>
                <a:sym typeface="Calibri"/>
              </a:rPr>
              <a:t>Shweta</a:t>
            </a:r>
            <a:r>
              <a:rPr lang="en-US" sz="2000" dirty="0" smtClean="0">
                <a:solidFill>
                  <a:schemeClr val="dk1"/>
                </a:solidFill>
                <a:latin typeface="Calibri"/>
                <a:ea typeface="Calibri"/>
                <a:cs typeface="Calibri"/>
                <a:sym typeface="Calibri"/>
              </a:rPr>
              <a:t> </a:t>
            </a:r>
            <a:r>
              <a:rPr lang="en-US" sz="2000" dirty="0" err="1" smtClean="0">
                <a:solidFill>
                  <a:schemeClr val="dk1"/>
                </a:solidFill>
                <a:latin typeface="Calibri"/>
                <a:ea typeface="Calibri"/>
                <a:cs typeface="Calibri"/>
                <a:sym typeface="Calibri"/>
              </a:rPr>
              <a:t>Patil</a:t>
            </a:r>
            <a:endParaRPr sz="2400" b="0" i="0" u="none" strike="noStrike" cap="none" dirty="0">
              <a:solidFill>
                <a:schemeClr val="dk1"/>
              </a:solidFill>
              <a:latin typeface="Calibri"/>
              <a:ea typeface="Calibri"/>
              <a:cs typeface="Calibri"/>
              <a:sym typeface="Calibri"/>
            </a:endParaRPr>
          </a:p>
        </p:txBody>
      </p:sp>
      <p:sp>
        <p:nvSpPr>
          <p:cNvPr id="2" name="Rectangle 1"/>
          <p:cNvSpPr/>
          <p:nvPr/>
        </p:nvSpPr>
        <p:spPr>
          <a:xfrm>
            <a:off x="8692326" y="5681722"/>
            <a:ext cx="284052" cy="307777"/>
          </a:xfrm>
          <a:prstGeom prst="rect">
            <a:avLst/>
          </a:prstGeom>
        </p:spPr>
        <p:txBody>
          <a:bodyPr wrap="none">
            <a:spAutoFit/>
          </a:bodyPr>
          <a:lstStyle/>
          <a:p>
            <a:pPr lvl="0" algn="ctr">
              <a:buSzPts val="1800"/>
            </a:pPr>
            <a:r>
              <a:rPr lang="en-US" dirty="0" smtClean="0">
                <a:solidFill>
                  <a:schemeClr val="bg1"/>
                </a:solidFill>
              </a:rPr>
              <a:t>1</a:t>
            </a:r>
            <a:endParaRPr lang="en-US" dirty="0">
              <a:solidFill>
                <a:schemeClr val="bg1"/>
              </a:solidFill>
            </a:endParaRPr>
          </a:p>
        </p:txBody>
      </p:sp>
      <p:sp>
        <p:nvSpPr>
          <p:cNvPr id="4" name="Rectangle 3"/>
          <p:cNvSpPr/>
          <p:nvPr/>
        </p:nvSpPr>
        <p:spPr>
          <a:xfrm rot="16200000">
            <a:off x="7401267" y="3190582"/>
            <a:ext cx="2842446" cy="307777"/>
          </a:xfrm>
          <a:prstGeom prst="rect">
            <a:avLst/>
          </a:prstGeom>
        </p:spPr>
        <p:txBody>
          <a:bodyPr wrap="none">
            <a:spAutoFit/>
          </a:bodyPr>
          <a:lstStyle/>
          <a:p>
            <a:pPr lvl="0" algn="ctr">
              <a:buSzPts val="1800"/>
            </a:pPr>
            <a:r>
              <a:rPr lang="en-US" dirty="0" smtClean="0">
                <a:solidFill>
                  <a:schemeClr val="bg1"/>
                </a:solidFill>
              </a:rPr>
              <a:t>Sinhgad College Of Engineering</a:t>
            </a:r>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2" name="Google Shape;352;p49"/>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00000"/>
              </a:lnSpc>
              <a:spcBef>
                <a:spcPts val="0"/>
              </a:spcBef>
              <a:spcAft>
                <a:spcPts val="0"/>
              </a:spcAft>
              <a:buSzPts val="1800"/>
              <a:buNone/>
            </a:pPr>
            <a:fld id="{00000000-1234-1234-1234-123412341234}" type="slidenum">
              <a:rPr lang="en-US"/>
              <a:t>10</a:t>
            </a:fld>
            <a:endParaRPr/>
          </a:p>
        </p:txBody>
      </p:sp>
      <p:pic>
        <p:nvPicPr>
          <p:cNvPr id="353" name="Google Shape;353;p49"/>
          <p:cNvPicPr preferRelativeResize="0"/>
          <p:nvPr/>
        </p:nvPicPr>
        <p:blipFill rotWithShape="1">
          <a:blip r:embed="rId3">
            <a:alphaModFix/>
          </a:blip>
          <a:srcRect/>
          <a:stretch/>
        </p:blipFill>
        <p:spPr>
          <a:xfrm>
            <a:off x="5775407" y="104049"/>
            <a:ext cx="2675255" cy="1793240"/>
          </a:xfrm>
          <a:prstGeom prst="rect">
            <a:avLst/>
          </a:prstGeom>
          <a:noFill/>
          <a:ln>
            <a:noFill/>
          </a:ln>
        </p:spPr>
      </p:pic>
      <p:sp>
        <p:nvSpPr>
          <p:cNvPr id="354" name="Google Shape;354;p49"/>
          <p:cNvSpPr/>
          <p:nvPr/>
        </p:nvSpPr>
        <p:spPr>
          <a:xfrm>
            <a:off x="4419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56" name="Google Shape;356;p49"/>
          <p:cNvSpPr txBox="1"/>
          <p:nvPr/>
        </p:nvSpPr>
        <p:spPr>
          <a:xfrm>
            <a:off x="5796122" y="1906167"/>
            <a:ext cx="2675255"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202124"/>
                </a:solidFill>
                <a:latin typeface="arial"/>
                <a:ea typeface="arial"/>
                <a:cs typeface="arial"/>
                <a:sym typeface="arial"/>
              </a:rPr>
              <a:t>Horizontal &amp; Vertical Length Ratio</a:t>
            </a:r>
            <a:endParaRPr sz="1400" b="0" i="0" u="none" strike="noStrike" cap="none">
              <a:solidFill>
                <a:srgbClr val="000000"/>
              </a:solidFill>
              <a:latin typeface="Arial"/>
              <a:ea typeface="Arial"/>
              <a:cs typeface="Arial"/>
              <a:sym typeface="Arial"/>
            </a:endParaRPr>
          </a:p>
        </p:txBody>
      </p:sp>
      <p:pic>
        <p:nvPicPr>
          <p:cNvPr id="357" name="Google Shape;357;p49"/>
          <p:cNvPicPr preferRelativeResize="0"/>
          <p:nvPr/>
        </p:nvPicPr>
        <p:blipFill rotWithShape="1">
          <a:blip r:embed="rId4">
            <a:alphaModFix/>
          </a:blip>
          <a:srcRect/>
          <a:stretch/>
        </p:blipFill>
        <p:spPr>
          <a:xfrm>
            <a:off x="1328953" y="5064541"/>
            <a:ext cx="5784081" cy="1417502"/>
          </a:xfrm>
          <a:prstGeom prst="rect">
            <a:avLst/>
          </a:prstGeom>
          <a:noFill/>
          <a:ln>
            <a:noFill/>
          </a:ln>
        </p:spPr>
      </p:pic>
      <p:pic>
        <p:nvPicPr>
          <p:cNvPr id="1026" name="Picture 2" descr="The 68 specific human face landmarks | Download Scientific Diagra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295" y="352906"/>
            <a:ext cx="3943350" cy="375285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48782" y="4123483"/>
            <a:ext cx="2924269" cy="307777"/>
          </a:xfrm>
          <a:prstGeom prst="rect">
            <a:avLst/>
          </a:prstGeom>
          <a:noFill/>
        </p:spPr>
        <p:txBody>
          <a:bodyPr wrap="square" rtlCol="0">
            <a:spAutoFit/>
          </a:bodyPr>
          <a:lstStyle/>
          <a:p>
            <a:r>
              <a:rPr lang="en-IN" dirty="0" smtClean="0"/>
              <a:t>Facial Landmark from </a:t>
            </a:r>
            <a:r>
              <a:rPr lang="en-IN" dirty="0" err="1" smtClean="0"/>
              <a:t>OpenCV</a:t>
            </a:r>
            <a:endParaRPr lang="en-IN" dirty="0"/>
          </a:p>
        </p:txBody>
      </p:sp>
      <p:sp>
        <p:nvSpPr>
          <p:cNvPr id="3" name="Rectangle 2"/>
          <p:cNvSpPr/>
          <p:nvPr/>
        </p:nvSpPr>
        <p:spPr>
          <a:xfrm rot="16200000">
            <a:off x="7434578" y="3202685"/>
            <a:ext cx="2743059" cy="307777"/>
          </a:xfrm>
          <a:prstGeom prst="rect">
            <a:avLst/>
          </a:prstGeom>
        </p:spPr>
        <p:txBody>
          <a:bodyPr wrap="none">
            <a:spAutoFit/>
          </a:bodyPr>
          <a:lstStyle/>
          <a:p>
            <a:pPr lvl="0" algn="ctr">
              <a:buSzPts val="1800"/>
            </a:pPr>
            <a:r>
              <a:rPr lang="en-US" dirty="0">
                <a:solidFill>
                  <a:schemeClr val="bg1"/>
                </a:solidFill>
              </a:rPr>
              <a:t>Sinhgad College Of Engineering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Block Diagram</a:t>
            </a:r>
            <a:endParaRPr lang="en-IN" dirty="0"/>
          </a:p>
        </p:txBody>
      </p:sp>
      <p:sp>
        <p:nvSpPr>
          <p:cNvPr id="373" name="Google Shape;373;p29"/>
          <p:cNvSpPr>
            <a:spLocks noGrp="1"/>
          </p:cNvSpPr>
          <p:nvPr>
            <p:ph type="sldNum" idx="12"/>
          </p:nvPr>
        </p:nvSpPr>
        <p:spPr>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00000"/>
              </a:lnSpc>
              <a:spcBef>
                <a:spcPts val="0"/>
              </a:spcBef>
              <a:spcAft>
                <a:spcPts val="0"/>
              </a:spcAft>
              <a:buSzPts val="1800"/>
              <a:buNone/>
            </a:pPr>
            <a:fld id="{00000000-1234-1234-1234-123412341234}" type="slidenum">
              <a:rPr lang="en-US"/>
              <a:t>11</a:t>
            </a:fld>
            <a:endParaRPr/>
          </a:p>
        </p:txBody>
      </p:sp>
      <p:pic>
        <p:nvPicPr>
          <p:cNvPr id="7" name="Picture 6"/>
          <p:cNvPicPr>
            <a:picLocks noChangeAspect="1"/>
          </p:cNvPicPr>
          <p:nvPr/>
        </p:nvPicPr>
        <p:blipFill rotWithShape="1">
          <a:blip r:embed="rId3"/>
          <a:srcRect t="10537"/>
          <a:stretch/>
        </p:blipFill>
        <p:spPr bwMode="auto">
          <a:xfrm>
            <a:off x="969325" y="1828800"/>
            <a:ext cx="6334580" cy="3596194"/>
          </a:xfrm>
          <a:prstGeom prst="rect">
            <a:avLst/>
          </a:prstGeom>
          <a:ln>
            <a:noFill/>
          </a:ln>
          <a:extLst>
            <a:ext uri="{53640926-AAD7-44D8-BBD7-CCE9431645EC}">
              <a14:shadowObscured xmlns:a14="http://schemas.microsoft.com/office/drawing/2010/main"/>
            </a:ext>
          </a:extLst>
        </p:spPr>
      </p:pic>
      <p:sp>
        <p:nvSpPr>
          <p:cNvPr id="3" name="Rectangle 2"/>
          <p:cNvSpPr/>
          <p:nvPr/>
        </p:nvSpPr>
        <p:spPr>
          <a:xfrm rot="16200000">
            <a:off x="7434578" y="3356593"/>
            <a:ext cx="2743059" cy="307777"/>
          </a:xfrm>
          <a:prstGeom prst="rect">
            <a:avLst/>
          </a:prstGeom>
        </p:spPr>
        <p:txBody>
          <a:bodyPr wrap="none">
            <a:spAutoFit/>
          </a:bodyPr>
          <a:lstStyle/>
          <a:p>
            <a:pPr lvl="0" algn="ctr">
              <a:buSzPts val="1800"/>
            </a:pPr>
            <a:r>
              <a:rPr lang="en-US" dirty="0">
                <a:solidFill>
                  <a:schemeClr val="bg1"/>
                </a:solidFill>
              </a:rPr>
              <a:t>Sinhgad College Of Engineering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Flow Chart</a:t>
            </a:r>
            <a:endParaRPr lang="en-IN" dirty="0"/>
          </a:p>
        </p:txBody>
      </p:sp>
      <p:sp>
        <p:nvSpPr>
          <p:cNvPr id="382" name="Google Shape;382;p30"/>
          <p:cNvSpPr>
            <a:spLocks noGrp="1"/>
          </p:cNvSpPr>
          <p:nvPr>
            <p:ph type="sldNum" idx="12"/>
          </p:nvPr>
        </p:nvSpPr>
        <p:spPr>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00000"/>
              </a:lnSpc>
              <a:spcBef>
                <a:spcPts val="0"/>
              </a:spcBef>
              <a:spcAft>
                <a:spcPts val="0"/>
              </a:spcAft>
              <a:buSzPts val="1800"/>
              <a:buNone/>
            </a:pPr>
            <a:fld id="{00000000-1234-1234-1234-123412341234}" type="slidenum">
              <a:rPr lang="en-US"/>
              <a:t>12</a:t>
            </a:fld>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9336" y="1204026"/>
            <a:ext cx="6755727" cy="5463861"/>
          </a:xfrm>
          <a:prstGeom prst="rect">
            <a:avLst/>
          </a:prstGeom>
          <a:noFill/>
          <a:ln>
            <a:noFill/>
          </a:ln>
        </p:spPr>
      </p:pic>
      <p:sp>
        <p:nvSpPr>
          <p:cNvPr id="3" name="Rectangle 2"/>
          <p:cNvSpPr/>
          <p:nvPr/>
        </p:nvSpPr>
        <p:spPr>
          <a:xfrm rot="16200000">
            <a:off x="7434578" y="3275112"/>
            <a:ext cx="2743059" cy="307777"/>
          </a:xfrm>
          <a:prstGeom prst="rect">
            <a:avLst/>
          </a:prstGeom>
        </p:spPr>
        <p:txBody>
          <a:bodyPr wrap="none">
            <a:spAutoFit/>
          </a:bodyPr>
          <a:lstStyle/>
          <a:p>
            <a:pPr lvl="0" algn="ctr">
              <a:buSzPts val="1800"/>
            </a:pPr>
            <a:r>
              <a:rPr lang="en-US" dirty="0">
                <a:solidFill>
                  <a:schemeClr val="bg1"/>
                </a:solidFill>
              </a:rPr>
              <a:t>Sinhgad College Of Engineering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Implementation</a:t>
            </a:r>
            <a:endParaRPr lang="en-IN" dirty="0"/>
          </a:p>
        </p:txBody>
      </p:sp>
      <p:sp>
        <p:nvSpPr>
          <p:cNvPr id="9" name="Text Placeholder 8"/>
          <p:cNvSpPr>
            <a:spLocks noGrp="1"/>
          </p:cNvSpPr>
          <p:nvPr>
            <p:ph type="body" idx="4"/>
          </p:nvPr>
        </p:nvSpPr>
        <p:spPr>
          <a:xfrm>
            <a:off x="4419600" y="1984752"/>
            <a:ext cx="3657600" cy="3951288"/>
          </a:xfrm>
        </p:spPr>
        <p:txBody>
          <a:bodyPr/>
          <a:lstStyle/>
          <a:p>
            <a:r>
              <a:rPr lang="en-IN" dirty="0"/>
              <a:t>Drowsiness Detection</a:t>
            </a:r>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13</a:t>
            </a:fld>
            <a:endParaRPr lang="en-US"/>
          </a:p>
        </p:txBody>
      </p:sp>
      <p:sp>
        <p:nvSpPr>
          <p:cNvPr id="12" name="Text Placeholder 9"/>
          <p:cNvSpPr>
            <a:spLocks noGrp="1"/>
          </p:cNvSpPr>
          <p:nvPr>
            <p:ph type="body" idx="2"/>
          </p:nvPr>
        </p:nvSpPr>
        <p:spPr>
          <a:xfrm>
            <a:off x="534706" y="1984752"/>
            <a:ext cx="3657600" cy="3951288"/>
          </a:xfrm>
        </p:spPr>
        <p:txBody>
          <a:bodyPr/>
          <a:lstStyle/>
          <a:p>
            <a:r>
              <a:rPr lang="en-IN" dirty="0" smtClean="0"/>
              <a:t>Eye Detection</a:t>
            </a:r>
            <a:endParaRPr lang="en-IN" dirty="0"/>
          </a:p>
        </p:txBody>
      </p:sp>
      <p:sp>
        <p:nvSpPr>
          <p:cNvPr id="6" name="Rectangle 5"/>
          <p:cNvSpPr/>
          <p:nvPr/>
        </p:nvSpPr>
        <p:spPr>
          <a:xfrm rot="16200000">
            <a:off x="7434578" y="3094042"/>
            <a:ext cx="2743059" cy="307777"/>
          </a:xfrm>
          <a:prstGeom prst="rect">
            <a:avLst/>
          </a:prstGeom>
        </p:spPr>
        <p:txBody>
          <a:bodyPr wrap="none">
            <a:spAutoFit/>
          </a:bodyPr>
          <a:lstStyle/>
          <a:p>
            <a:pPr lvl="0" algn="ctr">
              <a:buSzPts val="1800"/>
            </a:pPr>
            <a:r>
              <a:rPr lang="en-US" dirty="0">
                <a:solidFill>
                  <a:schemeClr val="bg1"/>
                </a:solidFill>
              </a:rPr>
              <a:t>Sinhgad College Of Engineering</a:t>
            </a:r>
          </a:p>
        </p:txBody>
      </p:sp>
    </p:spTree>
    <p:extLst>
      <p:ext uri="{BB962C8B-B14F-4D97-AF65-F5344CB8AC3E}">
        <p14:creationId xmlns:p14="http://schemas.microsoft.com/office/powerpoint/2010/main" val="1149893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b="1"/>
              <a:t>Applications</a:t>
            </a:r>
            <a:endParaRPr/>
          </a:p>
        </p:txBody>
      </p:sp>
      <p:sp>
        <p:nvSpPr>
          <p:cNvPr id="398" name="Google Shape;398;p32"/>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fontScale="92500" lnSpcReduction="10000"/>
          </a:bodyPr>
          <a:lstStyle/>
          <a:p>
            <a:pPr marL="342900" lvl="0" indent="-331469" algn="l" rtl="0">
              <a:lnSpc>
                <a:spcPct val="100000"/>
              </a:lnSpc>
              <a:spcBef>
                <a:spcPts val="0"/>
              </a:spcBef>
              <a:spcAft>
                <a:spcPts val="0"/>
              </a:spcAft>
              <a:buSzPct val="100000"/>
              <a:buFont typeface="Noto Sans Symbols"/>
              <a:buChar char="▪"/>
            </a:pPr>
            <a:r>
              <a:rPr lang="en-US" sz="2400"/>
              <a:t>This project can be used in the areas where camera as well as use of eyes detection happens .  </a:t>
            </a:r>
            <a:endParaRPr/>
          </a:p>
          <a:p>
            <a:pPr marL="342900" lvl="0" indent="-201930" algn="l" rtl="0">
              <a:lnSpc>
                <a:spcPct val="100000"/>
              </a:lnSpc>
              <a:spcBef>
                <a:spcPts val="444"/>
              </a:spcBef>
              <a:spcAft>
                <a:spcPts val="0"/>
              </a:spcAft>
              <a:buSzPct val="100000"/>
              <a:buFont typeface="Noto Sans Symbols"/>
              <a:buNone/>
            </a:pPr>
            <a:endParaRPr sz="2400"/>
          </a:p>
          <a:p>
            <a:pPr marL="342900" lvl="0" indent="-331469" algn="l" rtl="0">
              <a:lnSpc>
                <a:spcPct val="100000"/>
              </a:lnSpc>
              <a:spcBef>
                <a:spcPts val="444"/>
              </a:spcBef>
              <a:spcAft>
                <a:spcPts val="0"/>
              </a:spcAft>
              <a:buSzPct val="100000"/>
              <a:buFont typeface="Noto Sans Symbols"/>
              <a:buChar char="▪"/>
            </a:pPr>
            <a:r>
              <a:rPr lang="en-US" sz="2400"/>
              <a:t>The working of Driver Drowsiness detection can be used in Airplane, so that pilots  can get regular alerts .</a:t>
            </a:r>
            <a:endParaRPr/>
          </a:p>
          <a:p>
            <a:pPr marL="342900" lvl="0" indent="-201930" algn="l" rtl="0">
              <a:lnSpc>
                <a:spcPct val="100000"/>
              </a:lnSpc>
              <a:spcBef>
                <a:spcPts val="444"/>
              </a:spcBef>
              <a:spcAft>
                <a:spcPts val="0"/>
              </a:spcAft>
              <a:buSzPct val="100000"/>
              <a:buFont typeface="Noto Sans Symbols"/>
              <a:buNone/>
            </a:pPr>
            <a:endParaRPr sz="2400"/>
          </a:p>
          <a:p>
            <a:pPr marL="342900" lvl="0" indent="-331469" algn="l" rtl="0">
              <a:lnSpc>
                <a:spcPct val="100000"/>
              </a:lnSpc>
              <a:spcBef>
                <a:spcPts val="444"/>
              </a:spcBef>
              <a:spcAft>
                <a:spcPts val="0"/>
              </a:spcAft>
              <a:buSzPct val="100000"/>
              <a:buFont typeface="Noto Sans Symbols"/>
              <a:buChar char="▪"/>
            </a:pPr>
            <a:r>
              <a:rPr lang="en-US" sz="2400"/>
              <a:t>If enhanced , the project can be used in online student examination , through which we can prevent cheating as well as can keep eye on the student through giving smart alerts</a:t>
            </a:r>
            <a:endParaRPr/>
          </a:p>
          <a:p>
            <a:pPr marL="342900" lvl="0" indent="-201930" algn="l" rtl="0">
              <a:lnSpc>
                <a:spcPct val="100000"/>
              </a:lnSpc>
              <a:spcBef>
                <a:spcPts val="444"/>
              </a:spcBef>
              <a:spcAft>
                <a:spcPts val="0"/>
              </a:spcAft>
              <a:buSzPct val="100000"/>
              <a:buFont typeface="Noto Sans Symbols"/>
              <a:buNone/>
            </a:pPr>
            <a:endParaRPr sz="2400"/>
          </a:p>
          <a:p>
            <a:pPr marL="342900" lvl="0" indent="-331469" algn="l" rtl="0">
              <a:lnSpc>
                <a:spcPct val="100000"/>
              </a:lnSpc>
              <a:spcBef>
                <a:spcPts val="444"/>
              </a:spcBef>
              <a:spcAft>
                <a:spcPts val="0"/>
              </a:spcAft>
              <a:buSzPct val="100000"/>
              <a:buFont typeface="Noto Sans Symbols"/>
              <a:buChar char="▪"/>
            </a:pPr>
            <a:r>
              <a:rPr lang="en-US" sz="2400"/>
              <a:t>We are using whole face detection in this project , in the future for security purpose we can use this project .</a:t>
            </a:r>
            <a:endParaRPr/>
          </a:p>
          <a:p>
            <a:pPr marL="342900" lvl="0" indent="-201930" algn="l" rtl="0">
              <a:lnSpc>
                <a:spcPct val="100000"/>
              </a:lnSpc>
              <a:spcBef>
                <a:spcPts val="444"/>
              </a:spcBef>
              <a:spcAft>
                <a:spcPts val="0"/>
              </a:spcAft>
              <a:buSzPct val="100000"/>
              <a:buFont typeface="Noto Sans Symbols"/>
              <a:buNone/>
            </a:pPr>
            <a:endParaRPr sz="2400"/>
          </a:p>
          <a:p>
            <a:pPr marL="342900" lvl="0" indent="-331469" algn="l" rtl="0">
              <a:lnSpc>
                <a:spcPct val="100000"/>
              </a:lnSpc>
              <a:spcBef>
                <a:spcPts val="444"/>
              </a:spcBef>
              <a:spcAft>
                <a:spcPts val="0"/>
              </a:spcAft>
              <a:buSzPct val="100000"/>
              <a:buFont typeface="Noto Sans Symbols"/>
              <a:buChar char="▪"/>
            </a:pPr>
            <a:r>
              <a:rPr lang="en-US" sz="2400"/>
              <a:t>Make the system work in real-time environment. </a:t>
            </a:r>
            <a:endParaRPr/>
          </a:p>
          <a:p>
            <a:pPr marL="342900" lvl="0" indent="-99377" algn="l" rtl="0">
              <a:lnSpc>
                <a:spcPct val="100000"/>
              </a:lnSpc>
              <a:spcBef>
                <a:spcPts val="407"/>
              </a:spcBef>
              <a:spcAft>
                <a:spcPts val="0"/>
              </a:spcAft>
              <a:buSzPct val="100000"/>
              <a:buNone/>
            </a:pPr>
            <a:endParaRPr/>
          </a:p>
          <a:p>
            <a:pPr marL="342900" lvl="0" indent="-99377" algn="l" rtl="0">
              <a:lnSpc>
                <a:spcPct val="100000"/>
              </a:lnSpc>
              <a:spcBef>
                <a:spcPts val="407"/>
              </a:spcBef>
              <a:spcAft>
                <a:spcPts val="0"/>
              </a:spcAft>
              <a:buSzPct val="100000"/>
              <a:buNone/>
            </a:pPr>
            <a:endParaRPr/>
          </a:p>
        </p:txBody>
      </p:sp>
      <p:sp>
        <p:nvSpPr>
          <p:cNvPr id="401" name="Google Shape;401;p32"/>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00000"/>
              </a:lnSpc>
              <a:spcBef>
                <a:spcPts val="0"/>
              </a:spcBef>
              <a:spcAft>
                <a:spcPts val="0"/>
              </a:spcAft>
              <a:buSzPts val="1800"/>
              <a:buNone/>
            </a:pPr>
            <a:fld id="{00000000-1234-1234-1234-123412341234}" type="slidenum">
              <a:rPr lang="en-US"/>
              <a:t>14</a:t>
            </a:fld>
            <a:endParaRPr/>
          </a:p>
        </p:txBody>
      </p:sp>
      <p:sp>
        <p:nvSpPr>
          <p:cNvPr id="2" name="Rectangle 1"/>
          <p:cNvSpPr/>
          <p:nvPr/>
        </p:nvSpPr>
        <p:spPr>
          <a:xfrm rot="16200000">
            <a:off x="7434578" y="3284166"/>
            <a:ext cx="2743059" cy="307777"/>
          </a:xfrm>
          <a:prstGeom prst="rect">
            <a:avLst/>
          </a:prstGeom>
        </p:spPr>
        <p:txBody>
          <a:bodyPr wrap="none">
            <a:spAutoFit/>
          </a:bodyPr>
          <a:lstStyle/>
          <a:p>
            <a:pPr lvl="0" algn="ctr">
              <a:buSzPts val="1800"/>
            </a:pPr>
            <a:r>
              <a:rPr lang="en-US" dirty="0">
                <a:solidFill>
                  <a:schemeClr val="bg1"/>
                </a:solidFill>
              </a:rPr>
              <a:t>Sinhgad College Of Engineering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800"/>
              <a:buFont typeface="Cambria"/>
              <a:buNone/>
            </a:pPr>
            <a:r>
              <a:rPr lang="en-US" sz="4800" b="1"/>
              <a:t>Advantages</a:t>
            </a:r>
            <a:endParaRPr/>
          </a:p>
        </p:txBody>
      </p:sp>
      <p:sp>
        <p:nvSpPr>
          <p:cNvPr id="407" name="Google Shape;407;p3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100000"/>
              </a:lnSpc>
              <a:spcBef>
                <a:spcPts val="0"/>
              </a:spcBef>
              <a:spcAft>
                <a:spcPts val="0"/>
              </a:spcAft>
              <a:buSzPts val="2400"/>
              <a:buFont typeface="Noto Sans Symbols"/>
              <a:buChar char="▪"/>
            </a:pPr>
            <a:r>
              <a:rPr lang="en-US" sz="2400"/>
              <a:t>Cost efficient.</a:t>
            </a:r>
            <a:endParaRPr/>
          </a:p>
          <a:p>
            <a:pPr marL="457200" lvl="0" indent="-304800" algn="l" rtl="0">
              <a:lnSpc>
                <a:spcPct val="100000"/>
              </a:lnSpc>
              <a:spcBef>
                <a:spcPts val="480"/>
              </a:spcBef>
              <a:spcAft>
                <a:spcPts val="0"/>
              </a:spcAft>
              <a:buSzPts val="2400"/>
              <a:buFont typeface="Noto Sans Symbols"/>
              <a:buNone/>
            </a:pPr>
            <a:endParaRPr sz="2400"/>
          </a:p>
          <a:p>
            <a:pPr marL="457200" lvl="0" indent="-457200" algn="l" rtl="0">
              <a:lnSpc>
                <a:spcPct val="100000"/>
              </a:lnSpc>
              <a:spcBef>
                <a:spcPts val="480"/>
              </a:spcBef>
              <a:spcAft>
                <a:spcPts val="0"/>
              </a:spcAft>
              <a:buSzPts val="2400"/>
              <a:buFont typeface="Noto Sans Symbols"/>
              <a:buChar char="▪"/>
            </a:pPr>
            <a:r>
              <a:rPr lang="en-US" sz="2400"/>
              <a:t>More accuracy due to enhanced machine learning algorithm.</a:t>
            </a:r>
            <a:endParaRPr/>
          </a:p>
          <a:p>
            <a:pPr marL="457200" lvl="0" indent="-304800" algn="l" rtl="0">
              <a:lnSpc>
                <a:spcPct val="100000"/>
              </a:lnSpc>
              <a:spcBef>
                <a:spcPts val="480"/>
              </a:spcBef>
              <a:spcAft>
                <a:spcPts val="0"/>
              </a:spcAft>
              <a:buSzPts val="2400"/>
              <a:buFont typeface="Noto Sans Symbols"/>
              <a:buNone/>
            </a:pPr>
            <a:endParaRPr sz="2400"/>
          </a:p>
          <a:p>
            <a:pPr marL="457200" lvl="0" indent="-457200" algn="l" rtl="0">
              <a:lnSpc>
                <a:spcPct val="100000"/>
              </a:lnSpc>
              <a:spcBef>
                <a:spcPts val="480"/>
              </a:spcBef>
              <a:spcAft>
                <a:spcPts val="0"/>
              </a:spcAft>
              <a:buSzPts val="2400"/>
              <a:buFont typeface="Noto Sans Symbols"/>
              <a:buChar char="▪"/>
            </a:pPr>
            <a:r>
              <a:rPr lang="en-US" sz="2400"/>
              <a:t>Car accidents can be prevented </a:t>
            </a:r>
            <a:endParaRPr/>
          </a:p>
          <a:p>
            <a:pPr marL="457200" lvl="0" indent="-304800" algn="l" rtl="0">
              <a:lnSpc>
                <a:spcPct val="100000"/>
              </a:lnSpc>
              <a:spcBef>
                <a:spcPts val="480"/>
              </a:spcBef>
              <a:spcAft>
                <a:spcPts val="0"/>
              </a:spcAft>
              <a:buSzPts val="2400"/>
              <a:buFont typeface="Noto Sans Symbols"/>
              <a:buNone/>
            </a:pPr>
            <a:endParaRPr sz="2400"/>
          </a:p>
          <a:p>
            <a:pPr marL="457200" lvl="0" indent="-457200" algn="l" rtl="0">
              <a:lnSpc>
                <a:spcPct val="100000"/>
              </a:lnSpc>
              <a:spcBef>
                <a:spcPts val="480"/>
              </a:spcBef>
              <a:spcAft>
                <a:spcPts val="0"/>
              </a:spcAft>
              <a:buSzPts val="2400"/>
              <a:buFont typeface="Noto Sans Symbols"/>
              <a:buChar char="▪"/>
            </a:pPr>
            <a:r>
              <a:rPr lang="en-US" sz="2400"/>
              <a:t>Can be used in similar areas /domain where it needs a lot </a:t>
            </a:r>
            <a:endParaRPr/>
          </a:p>
          <a:p>
            <a:pPr marL="457200" lvl="0" indent="-304800" algn="l" rtl="0">
              <a:lnSpc>
                <a:spcPct val="100000"/>
              </a:lnSpc>
              <a:spcBef>
                <a:spcPts val="480"/>
              </a:spcBef>
              <a:spcAft>
                <a:spcPts val="0"/>
              </a:spcAft>
              <a:buSzPts val="2400"/>
              <a:buFont typeface="Noto Sans Symbols"/>
              <a:buNone/>
            </a:pPr>
            <a:endParaRPr sz="2400" b="1"/>
          </a:p>
          <a:p>
            <a:pPr marL="457200" lvl="0" indent="-457200" algn="l" rtl="0">
              <a:lnSpc>
                <a:spcPct val="100000"/>
              </a:lnSpc>
              <a:spcBef>
                <a:spcPts val="480"/>
              </a:spcBef>
              <a:spcAft>
                <a:spcPts val="0"/>
              </a:spcAft>
              <a:buSzPts val="2400"/>
              <a:buFont typeface="Noto Sans Symbols"/>
              <a:buChar char="▪"/>
            </a:pPr>
            <a:r>
              <a:rPr lang="en-US" sz="2400"/>
              <a:t>Good detection accuracy is achieved by these techniques</a:t>
            </a:r>
            <a:r>
              <a:rPr lang="en-US" sz="2400" b="1"/>
              <a:t> </a:t>
            </a:r>
            <a:endParaRPr/>
          </a:p>
          <a:p>
            <a:pPr marL="342900" lvl="0" indent="-88900" algn="l" rtl="0">
              <a:lnSpc>
                <a:spcPct val="100000"/>
              </a:lnSpc>
              <a:spcBef>
                <a:spcPts val="440"/>
              </a:spcBef>
              <a:spcAft>
                <a:spcPts val="0"/>
              </a:spcAft>
              <a:buSzPts val="2200"/>
              <a:buNone/>
            </a:pPr>
            <a:endParaRPr/>
          </a:p>
        </p:txBody>
      </p:sp>
      <p:sp>
        <p:nvSpPr>
          <p:cNvPr id="410" name="Google Shape;410;p33"/>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00000"/>
              </a:lnSpc>
              <a:spcBef>
                <a:spcPts val="0"/>
              </a:spcBef>
              <a:spcAft>
                <a:spcPts val="0"/>
              </a:spcAft>
              <a:buSzPts val="1800"/>
              <a:buNone/>
            </a:pPr>
            <a:fld id="{00000000-1234-1234-1234-123412341234}" type="slidenum">
              <a:rPr lang="en-US"/>
              <a:t>15</a:t>
            </a:fld>
            <a:endParaRPr/>
          </a:p>
        </p:txBody>
      </p:sp>
      <p:sp>
        <p:nvSpPr>
          <p:cNvPr id="2" name="Rectangle 1"/>
          <p:cNvSpPr/>
          <p:nvPr/>
        </p:nvSpPr>
        <p:spPr>
          <a:xfrm rot="16200000">
            <a:off x="7434578" y="3275112"/>
            <a:ext cx="2743059" cy="307777"/>
          </a:xfrm>
          <a:prstGeom prst="rect">
            <a:avLst/>
          </a:prstGeom>
        </p:spPr>
        <p:txBody>
          <a:bodyPr wrap="none">
            <a:spAutoFit/>
          </a:bodyPr>
          <a:lstStyle/>
          <a:p>
            <a:pPr lvl="0" algn="ctr">
              <a:buSzPts val="1800"/>
            </a:pPr>
            <a:r>
              <a:rPr lang="en-US" dirty="0">
                <a:solidFill>
                  <a:schemeClr val="bg1"/>
                </a:solidFill>
              </a:rPr>
              <a:t>Sinhgad College Of Engineering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b="1"/>
              <a:t>Conclusion</a:t>
            </a:r>
            <a:endParaRPr/>
          </a:p>
        </p:txBody>
      </p:sp>
      <p:sp>
        <p:nvSpPr>
          <p:cNvPr id="425" name="Google Shape;425;p3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just" rtl="0">
              <a:lnSpc>
                <a:spcPct val="100000"/>
              </a:lnSpc>
              <a:spcBef>
                <a:spcPts val="0"/>
              </a:spcBef>
              <a:spcAft>
                <a:spcPts val="0"/>
              </a:spcAft>
              <a:buSzPts val="2200"/>
              <a:buFont typeface="Noto Sans Symbols"/>
              <a:buChar char="▪"/>
            </a:pPr>
            <a:r>
              <a:rPr lang="en-US"/>
              <a:t>Drowsy driving becoming the serious issue In our India where many accidents on highways are happening.</a:t>
            </a:r>
            <a:endParaRPr/>
          </a:p>
          <a:p>
            <a:pPr marL="342900" lvl="0" indent="-88900" algn="just" rtl="0">
              <a:lnSpc>
                <a:spcPct val="100000"/>
              </a:lnSpc>
              <a:spcBef>
                <a:spcPts val="440"/>
              </a:spcBef>
              <a:spcAft>
                <a:spcPts val="0"/>
              </a:spcAft>
              <a:buSzPts val="2200"/>
              <a:buFont typeface="Noto Sans Symbols"/>
              <a:buNone/>
            </a:pPr>
            <a:endParaRPr/>
          </a:p>
          <a:p>
            <a:pPr marL="342900" lvl="0" indent="-228600" algn="just" rtl="0">
              <a:lnSpc>
                <a:spcPct val="100000"/>
              </a:lnSpc>
              <a:spcBef>
                <a:spcPts val="440"/>
              </a:spcBef>
              <a:spcAft>
                <a:spcPts val="0"/>
              </a:spcAft>
              <a:buSzPts val="2200"/>
              <a:buFont typeface="Noto Sans Symbols"/>
              <a:buChar char="▪"/>
            </a:pPr>
            <a:r>
              <a:rPr lang="en-US"/>
              <a:t>To prevent these accidents , there is the need of system which can alerts us , it should check weather the driver is drowsy or not.</a:t>
            </a:r>
            <a:endParaRPr/>
          </a:p>
          <a:p>
            <a:pPr marL="342900" lvl="0" indent="-88900" algn="just" rtl="0">
              <a:lnSpc>
                <a:spcPct val="100000"/>
              </a:lnSpc>
              <a:spcBef>
                <a:spcPts val="440"/>
              </a:spcBef>
              <a:spcAft>
                <a:spcPts val="0"/>
              </a:spcAft>
              <a:buSzPts val="2200"/>
              <a:buFont typeface="Noto Sans Symbols"/>
              <a:buNone/>
            </a:pPr>
            <a:endParaRPr/>
          </a:p>
          <a:p>
            <a:pPr marL="342900" lvl="0" indent="-228600" algn="just" rtl="0">
              <a:lnSpc>
                <a:spcPct val="100000"/>
              </a:lnSpc>
              <a:spcBef>
                <a:spcPts val="440"/>
              </a:spcBef>
              <a:spcAft>
                <a:spcPts val="0"/>
              </a:spcAft>
              <a:buSzPts val="2200"/>
              <a:buFont typeface="Noto Sans Symbols"/>
              <a:buChar char="▪"/>
            </a:pPr>
            <a:r>
              <a:rPr lang="en-US"/>
              <a:t>The enhanced system can prevent such road accidents and many lives can be saved. </a:t>
            </a:r>
            <a:endParaRPr/>
          </a:p>
          <a:p>
            <a:pPr marL="0" lvl="0" indent="0" algn="just" rtl="0">
              <a:lnSpc>
                <a:spcPct val="100000"/>
              </a:lnSpc>
              <a:spcBef>
                <a:spcPts val="440"/>
              </a:spcBef>
              <a:spcAft>
                <a:spcPts val="0"/>
              </a:spcAft>
              <a:buSzPts val="2200"/>
              <a:buNone/>
            </a:pPr>
            <a:endParaRPr/>
          </a:p>
        </p:txBody>
      </p:sp>
      <p:sp>
        <p:nvSpPr>
          <p:cNvPr id="428" name="Google Shape;428;p35"/>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00000"/>
              </a:lnSpc>
              <a:spcBef>
                <a:spcPts val="0"/>
              </a:spcBef>
              <a:spcAft>
                <a:spcPts val="0"/>
              </a:spcAft>
              <a:buSzPts val="1800"/>
              <a:buNone/>
            </a:pPr>
            <a:fld id="{00000000-1234-1234-1234-123412341234}" type="slidenum">
              <a:rPr lang="en-US"/>
              <a:t>16</a:t>
            </a:fld>
            <a:endParaRPr/>
          </a:p>
        </p:txBody>
      </p:sp>
      <p:sp>
        <p:nvSpPr>
          <p:cNvPr id="2" name="Rectangle 1"/>
          <p:cNvSpPr/>
          <p:nvPr/>
        </p:nvSpPr>
        <p:spPr>
          <a:xfrm rot="16200000">
            <a:off x="7434578" y="3474288"/>
            <a:ext cx="2743059" cy="307777"/>
          </a:xfrm>
          <a:prstGeom prst="rect">
            <a:avLst/>
          </a:prstGeom>
        </p:spPr>
        <p:txBody>
          <a:bodyPr wrap="none">
            <a:spAutoFit/>
          </a:bodyPr>
          <a:lstStyle/>
          <a:p>
            <a:pPr lvl="0" algn="ctr">
              <a:buSzPts val="1800"/>
            </a:pPr>
            <a:r>
              <a:rPr lang="en-US" dirty="0">
                <a:solidFill>
                  <a:schemeClr val="bg1"/>
                </a:solidFill>
              </a:rPr>
              <a:t>Sinhgad College Of Engineering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b="1"/>
              <a:t>References</a:t>
            </a:r>
            <a:endParaRPr/>
          </a:p>
        </p:txBody>
      </p:sp>
      <p:sp>
        <p:nvSpPr>
          <p:cNvPr id="434" name="Google Shape;434;p36"/>
          <p:cNvSpPr txBox="1">
            <a:spLocks noGrp="1"/>
          </p:cNvSpPr>
          <p:nvPr>
            <p:ph type="body" idx="1"/>
          </p:nvPr>
        </p:nvSpPr>
        <p:spPr>
          <a:xfrm>
            <a:off x="457200" y="1417638"/>
            <a:ext cx="7620000" cy="5267036"/>
          </a:xfrm>
          <a:prstGeom prst="rect">
            <a:avLst/>
          </a:prstGeom>
          <a:noFill/>
          <a:ln>
            <a:noFill/>
          </a:ln>
        </p:spPr>
        <p:txBody>
          <a:bodyPr spcFirstLastPara="1" wrap="square" lIns="91425" tIns="45700" rIns="91425" bIns="45700" anchor="t" anchorCtr="0">
            <a:normAutofit fontScale="92500" lnSpcReduction="10000"/>
          </a:bodyPr>
          <a:lstStyle/>
          <a:p>
            <a:pPr marL="571500" lvl="0" indent="-457200" algn="l" rtl="0">
              <a:lnSpc>
                <a:spcPct val="100000"/>
              </a:lnSpc>
              <a:spcBef>
                <a:spcPts val="360"/>
              </a:spcBef>
              <a:spcAft>
                <a:spcPts val="0"/>
              </a:spcAft>
              <a:buSzPct val="88452"/>
              <a:buFont typeface="Arial"/>
              <a:buAutoNum type="arabicParenR"/>
            </a:pPr>
            <a:r>
              <a:rPr lang="en-US"/>
              <a:t> Jain, Siddhant. "Drowsiness detection system." (2020).</a:t>
            </a:r>
            <a:endParaRPr/>
          </a:p>
          <a:p>
            <a:pPr marL="571500" lvl="0" indent="-457200" algn="l" rtl="0">
              <a:lnSpc>
                <a:spcPct val="100000"/>
              </a:lnSpc>
              <a:spcBef>
                <a:spcPts val="360"/>
              </a:spcBef>
              <a:spcAft>
                <a:spcPts val="0"/>
              </a:spcAft>
              <a:buSzPct val="88452"/>
              <a:buFont typeface="Arial"/>
              <a:buAutoNum type="arabicParenR"/>
            </a:pPr>
            <a:r>
              <a:rPr lang="en-US"/>
              <a:t>Sankaran, K. Sakthidasan, N. Vasudevan, and V. Nagarajan. "Driver Drowsiness Detection using Percentage Eye Closure Method." In 2020 International Conference on Communication and Signal Processing (ICCSP), pp. 1422-1425. IEEE, 2020.</a:t>
            </a:r>
            <a:endParaRPr/>
          </a:p>
          <a:p>
            <a:pPr marL="571500" lvl="0" indent="-457200" algn="l" rtl="0">
              <a:lnSpc>
                <a:spcPct val="100000"/>
              </a:lnSpc>
              <a:spcBef>
                <a:spcPts val="360"/>
              </a:spcBef>
              <a:spcAft>
                <a:spcPts val="0"/>
              </a:spcAft>
              <a:buSzPct val="88452"/>
              <a:buFont typeface="Arial"/>
              <a:buAutoNum type="arabicParenR"/>
            </a:pPr>
            <a:r>
              <a:rPr lang="en-US"/>
              <a:t>Sikander, Gulbadan, and Shahzad Anwar. "Driver fatigue detection systems: A review." IEEE Transactions on Intelligent Transportation Systems 20, no. 6 (2018): 2339-2352.</a:t>
            </a:r>
            <a:endParaRPr/>
          </a:p>
          <a:p>
            <a:pPr marL="571500" lvl="0" indent="-457200" algn="l" rtl="0">
              <a:lnSpc>
                <a:spcPct val="100000"/>
              </a:lnSpc>
              <a:spcBef>
                <a:spcPts val="360"/>
              </a:spcBef>
              <a:spcAft>
                <a:spcPts val="0"/>
              </a:spcAft>
              <a:buSzPct val="88452"/>
              <a:buFont typeface="Arial"/>
              <a:buAutoNum type="arabicParenR"/>
            </a:pPr>
            <a:r>
              <a:rPr lang="en-US"/>
              <a:t>Riztiane, Aldila, David Habsara Hareva, Dina Stefani, and Samuel Lukas. "Driver drowsiness detection using visual information on android device." In 2017 International Conference on Soft Computing, Intelligent System and Information Technology (ICSIIT), pp. 283-287. IEEE, 2017.</a:t>
            </a:r>
            <a:endParaRPr/>
          </a:p>
          <a:p>
            <a:pPr marL="571500" lvl="0" indent="-457200" algn="l" rtl="0">
              <a:lnSpc>
                <a:spcPct val="100000"/>
              </a:lnSpc>
              <a:spcBef>
                <a:spcPts val="360"/>
              </a:spcBef>
              <a:spcAft>
                <a:spcPts val="0"/>
              </a:spcAft>
              <a:buSzPct val="88452"/>
              <a:buFont typeface="Arial"/>
              <a:buAutoNum type="arabicParenR"/>
            </a:pPr>
            <a:r>
              <a:rPr lang="en-US"/>
              <a:t>Kumari, BM Kusuma, and P. Ramakanth Kumar. "A survey on drowsy driver detection system." In 2017 International Conference on Big Data Analytics and Computational Intelligence (ICBDAC), pp. 272-279. IEEE, 2017.</a:t>
            </a:r>
            <a:endParaRPr/>
          </a:p>
        </p:txBody>
      </p:sp>
      <p:sp>
        <p:nvSpPr>
          <p:cNvPr id="437" name="Google Shape;437;p36"/>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00000"/>
              </a:lnSpc>
              <a:spcBef>
                <a:spcPts val="0"/>
              </a:spcBef>
              <a:spcAft>
                <a:spcPts val="0"/>
              </a:spcAft>
              <a:buSzPts val="1800"/>
              <a:buNone/>
            </a:pPr>
            <a:fld id="{00000000-1234-1234-1234-123412341234}" type="slidenum">
              <a:rPr lang="en-US"/>
              <a:t>17</a:t>
            </a:fld>
            <a:endParaRPr/>
          </a:p>
        </p:txBody>
      </p:sp>
      <p:sp>
        <p:nvSpPr>
          <p:cNvPr id="2" name="Rectangle 1"/>
          <p:cNvSpPr/>
          <p:nvPr/>
        </p:nvSpPr>
        <p:spPr>
          <a:xfrm rot="16200000">
            <a:off x="7434578" y="3619144"/>
            <a:ext cx="2743059" cy="307777"/>
          </a:xfrm>
          <a:prstGeom prst="rect">
            <a:avLst/>
          </a:prstGeom>
        </p:spPr>
        <p:txBody>
          <a:bodyPr wrap="none">
            <a:spAutoFit/>
          </a:bodyPr>
          <a:lstStyle/>
          <a:p>
            <a:pPr lvl="0" algn="ctr">
              <a:buSzPts val="1800"/>
            </a:pPr>
            <a:r>
              <a:rPr lang="en-US" dirty="0">
                <a:solidFill>
                  <a:schemeClr val="bg1"/>
                </a:solidFill>
              </a:rPr>
              <a:t>Sinhgad College Of Engineering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ct val="100000"/>
              <a:buFont typeface="Cambria"/>
              <a:buNone/>
            </a:pPr>
            <a:r>
              <a:rPr lang="en-US" sz="4400" b="1" dirty="0"/>
              <a:t>                    Contents</a:t>
            </a:r>
            <a:endParaRPr sz="4400" b="1" dirty="0"/>
          </a:p>
        </p:txBody>
      </p:sp>
      <p:sp>
        <p:nvSpPr>
          <p:cNvPr id="101" name="Google Shape;101;p2"/>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SzPts val="1400"/>
              <a:buAutoNum type="arabicPeriod"/>
            </a:pPr>
            <a:r>
              <a:rPr lang="en-US" sz="1800" dirty="0"/>
              <a:t>Introduction to driver drowsiness system</a:t>
            </a:r>
            <a:endParaRPr sz="2800" dirty="0"/>
          </a:p>
          <a:p>
            <a:pPr marL="457200" lvl="0" indent="-457200" algn="l" rtl="0">
              <a:lnSpc>
                <a:spcPct val="100000"/>
              </a:lnSpc>
              <a:spcBef>
                <a:spcPts val="280"/>
              </a:spcBef>
              <a:spcAft>
                <a:spcPts val="0"/>
              </a:spcAft>
              <a:buSzPts val="1400"/>
              <a:buAutoNum type="arabicPeriod"/>
            </a:pPr>
            <a:r>
              <a:rPr lang="en-US" sz="1800" dirty="0" smtClean="0"/>
              <a:t>HAAR Algorithm</a:t>
            </a:r>
          </a:p>
          <a:p>
            <a:pPr marL="457200" lvl="0" indent="-457200" algn="l" rtl="0">
              <a:lnSpc>
                <a:spcPct val="100000"/>
              </a:lnSpc>
              <a:spcBef>
                <a:spcPts val="280"/>
              </a:spcBef>
              <a:spcAft>
                <a:spcPts val="0"/>
              </a:spcAft>
              <a:buSzPts val="1400"/>
              <a:buAutoNum type="arabicPeriod"/>
            </a:pPr>
            <a:r>
              <a:rPr lang="en-US" sz="1800" dirty="0" smtClean="0"/>
              <a:t>Movement </a:t>
            </a:r>
            <a:r>
              <a:rPr lang="en-US" sz="1800" dirty="0"/>
              <a:t>measurement </a:t>
            </a:r>
            <a:r>
              <a:rPr lang="en-US" sz="1800" dirty="0" smtClean="0"/>
              <a:t>methods</a:t>
            </a:r>
            <a:endParaRPr lang="en-US" sz="1800" dirty="0"/>
          </a:p>
          <a:p>
            <a:pPr marL="457200" lvl="0" indent="-457200" algn="l" rtl="0">
              <a:lnSpc>
                <a:spcPct val="100000"/>
              </a:lnSpc>
              <a:spcBef>
                <a:spcPts val="280"/>
              </a:spcBef>
              <a:spcAft>
                <a:spcPts val="0"/>
              </a:spcAft>
              <a:buSzPts val="1400"/>
              <a:buAutoNum type="arabicPeriod"/>
            </a:pPr>
            <a:r>
              <a:rPr lang="en-US" sz="1800" dirty="0" smtClean="0"/>
              <a:t>Methods </a:t>
            </a:r>
            <a:r>
              <a:rPr lang="en-US" sz="1800" dirty="0"/>
              <a:t>for Measuring Drowsiness </a:t>
            </a:r>
            <a:endParaRPr sz="1800" dirty="0"/>
          </a:p>
          <a:p>
            <a:pPr marL="457200" lvl="0" indent="-457200" algn="l" rtl="0">
              <a:lnSpc>
                <a:spcPct val="100000"/>
              </a:lnSpc>
              <a:spcBef>
                <a:spcPts val="280"/>
              </a:spcBef>
              <a:spcAft>
                <a:spcPts val="0"/>
              </a:spcAft>
              <a:buSzPts val="1400"/>
              <a:buAutoNum type="arabicPeriod"/>
            </a:pPr>
            <a:r>
              <a:rPr lang="en-US" sz="1800" dirty="0"/>
              <a:t>Presuming Driver's Drowsiness by Eye-Blinks coping with Individual Differences</a:t>
            </a:r>
            <a:endParaRPr sz="2800" dirty="0"/>
          </a:p>
          <a:p>
            <a:pPr marL="457200" lvl="0" indent="-457200" algn="l" rtl="0">
              <a:lnSpc>
                <a:spcPct val="100000"/>
              </a:lnSpc>
              <a:spcBef>
                <a:spcPts val="280"/>
              </a:spcBef>
              <a:spcAft>
                <a:spcPts val="0"/>
              </a:spcAft>
              <a:buSzPts val="1400"/>
              <a:buAutoNum type="arabicPeriod"/>
            </a:pPr>
            <a:r>
              <a:rPr lang="en-US" sz="1800" dirty="0"/>
              <a:t>Block diagram </a:t>
            </a:r>
          </a:p>
          <a:p>
            <a:pPr marL="457200" lvl="0" indent="-457200" algn="l" rtl="0">
              <a:lnSpc>
                <a:spcPct val="100000"/>
              </a:lnSpc>
              <a:spcBef>
                <a:spcPts val="280"/>
              </a:spcBef>
              <a:spcAft>
                <a:spcPts val="0"/>
              </a:spcAft>
              <a:buSzPts val="1400"/>
              <a:buAutoNum type="arabicPeriod"/>
            </a:pPr>
            <a:r>
              <a:rPr lang="en-US" sz="1800" dirty="0" smtClean="0"/>
              <a:t>Flow chart</a:t>
            </a:r>
          </a:p>
          <a:p>
            <a:pPr marL="457200" lvl="0" indent="-457200" algn="l" rtl="0">
              <a:lnSpc>
                <a:spcPct val="100000"/>
              </a:lnSpc>
              <a:spcBef>
                <a:spcPts val="280"/>
              </a:spcBef>
              <a:spcAft>
                <a:spcPts val="0"/>
              </a:spcAft>
              <a:buSzPts val="1400"/>
              <a:buAutoNum type="arabicPeriod"/>
            </a:pPr>
            <a:r>
              <a:rPr lang="en-US" sz="1800" dirty="0" smtClean="0"/>
              <a:t>System Implementation </a:t>
            </a:r>
          </a:p>
          <a:p>
            <a:pPr marL="457200" lvl="0" indent="-457200" algn="l" rtl="0">
              <a:lnSpc>
                <a:spcPct val="100000"/>
              </a:lnSpc>
              <a:spcBef>
                <a:spcPts val="280"/>
              </a:spcBef>
              <a:spcAft>
                <a:spcPts val="0"/>
              </a:spcAft>
              <a:buSzPts val="1400"/>
              <a:buAutoNum type="arabicPeriod"/>
            </a:pPr>
            <a:r>
              <a:rPr lang="en-US" sz="1800" dirty="0" smtClean="0"/>
              <a:t>Applications</a:t>
            </a:r>
          </a:p>
          <a:p>
            <a:pPr marL="457200" lvl="0" indent="-457200" algn="l" rtl="0">
              <a:lnSpc>
                <a:spcPct val="100000"/>
              </a:lnSpc>
              <a:spcBef>
                <a:spcPts val="280"/>
              </a:spcBef>
              <a:spcAft>
                <a:spcPts val="0"/>
              </a:spcAft>
              <a:buSzPts val="1400"/>
              <a:buAutoNum type="arabicPeriod"/>
            </a:pPr>
            <a:r>
              <a:rPr lang="en-US" sz="1800" dirty="0" smtClean="0"/>
              <a:t>Advantages</a:t>
            </a:r>
            <a:endParaRPr sz="2800" dirty="0"/>
          </a:p>
          <a:p>
            <a:pPr marL="457200" lvl="0" indent="-457200" algn="l" rtl="0">
              <a:lnSpc>
                <a:spcPct val="100000"/>
              </a:lnSpc>
              <a:spcBef>
                <a:spcPts val="280"/>
              </a:spcBef>
              <a:spcAft>
                <a:spcPts val="0"/>
              </a:spcAft>
              <a:buSzPts val="1400"/>
              <a:buAutoNum type="arabicPeriod"/>
            </a:pPr>
            <a:r>
              <a:rPr lang="en-US" sz="1800" dirty="0" smtClean="0"/>
              <a:t>Conclusion</a:t>
            </a:r>
            <a:endParaRPr sz="2800" dirty="0"/>
          </a:p>
          <a:p>
            <a:pPr marL="457200" lvl="0" indent="-457200" algn="l" rtl="0">
              <a:lnSpc>
                <a:spcPct val="100000"/>
              </a:lnSpc>
              <a:spcBef>
                <a:spcPts val="280"/>
              </a:spcBef>
              <a:spcAft>
                <a:spcPts val="0"/>
              </a:spcAft>
              <a:buSzPts val="1400"/>
              <a:buAutoNum type="arabicPeriod"/>
            </a:pPr>
            <a:r>
              <a:rPr lang="en-US" sz="1800" dirty="0" smtClean="0"/>
              <a:t>References</a:t>
            </a:r>
            <a:endParaRPr sz="2800" dirty="0"/>
          </a:p>
        </p:txBody>
      </p:sp>
      <p:sp>
        <p:nvSpPr>
          <p:cNvPr id="103" name="Google Shape;103;p2"/>
          <p:cNvSpPr>
            <a:spLocks noGrp="1"/>
          </p:cNvSpPr>
          <p:nvPr>
            <p:ph type="sldNum" idx="12"/>
          </p:nvPr>
        </p:nvSpPr>
        <p:spPr>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00000"/>
              </a:lnSpc>
              <a:spcBef>
                <a:spcPts val="0"/>
              </a:spcBef>
              <a:spcAft>
                <a:spcPts val="0"/>
              </a:spcAft>
              <a:buSzPts val="1800"/>
              <a:buNone/>
            </a:pPr>
            <a:fld id="{00000000-1234-1234-1234-123412341234}" type="slidenum">
              <a:rPr lang="en-US"/>
              <a:t>2</a:t>
            </a:fld>
            <a:endParaRPr dirty="0"/>
          </a:p>
        </p:txBody>
      </p:sp>
      <p:sp>
        <p:nvSpPr>
          <p:cNvPr id="2" name="Rectangle 1"/>
          <p:cNvSpPr/>
          <p:nvPr/>
        </p:nvSpPr>
        <p:spPr>
          <a:xfrm rot="16200000">
            <a:off x="7434578" y="2704744"/>
            <a:ext cx="2743059" cy="307777"/>
          </a:xfrm>
          <a:prstGeom prst="rect">
            <a:avLst/>
          </a:prstGeom>
        </p:spPr>
        <p:txBody>
          <a:bodyPr wrap="none">
            <a:spAutoFit/>
          </a:bodyPr>
          <a:lstStyle/>
          <a:p>
            <a:pPr lvl="0" algn="ctr">
              <a:buSzPts val="1800"/>
            </a:pPr>
            <a:r>
              <a:rPr lang="en-US" dirty="0">
                <a:solidFill>
                  <a:schemeClr val="bg1"/>
                </a:solidFill>
              </a:rPr>
              <a:t>Sinhgad College Of Engineering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000"/>
              <a:buFont typeface="Cambria"/>
              <a:buNone/>
            </a:pPr>
            <a:r>
              <a:rPr lang="en-US" sz="4000" dirty="0"/>
              <a:t>Problem Statement / Motivation-objective </a:t>
            </a:r>
            <a:endParaRPr dirty="0"/>
          </a:p>
        </p:txBody>
      </p:sp>
      <p:sp>
        <p:nvSpPr>
          <p:cNvPr id="109" name="Google Shape;109;p3"/>
          <p:cNvSpPr txBox="1">
            <a:spLocks noGrp="1"/>
          </p:cNvSpPr>
          <p:nvPr>
            <p:ph type="body" idx="1"/>
          </p:nvPr>
        </p:nvSpPr>
        <p:spPr>
          <a:xfrm>
            <a:off x="431409" y="1241082"/>
            <a:ext cx="7620000" cy="5083517"/>
          </a:xfrm>
          <a:prstGeom prst="rect">
            <a:avLst/>
          </a:prstGeom>
          <a:noFill/>
          <a:ln>
            <a:noFill/>
          </a:ln>
        </p:spPr>
        <p:txBody>
          <a:bodyPr spcFirstLastPara="1" wrap="square" lIns="91425" tIns="45700" rIns="91425" bIns="45700" anchor="t" anchorCtr="0">
            <a:normAutofit/>
          </a:bodyPr>
          <a:lstStyle/>
          <a:p>
            <a:pPr marL="342900" lvl="0" indent="-88900" algn="l" rtl="0">
              <a:lnSpc>
                <a:spcPct val="100000"/>
              </a:lnSpc>
              <a:spcBef>
                <a:spcPts val="0"/>
              </a:spcBef>
              <a:spcAft>
                <a:spcPts val="0"/>
              </a:spcAft>
              <a:buSzPts val="2200"/>
              <a:buNone/>
            </a:pPr>
            <a:endParaRPr/>
          </a:p>
          <a:p>
            <a:pPr marL="342900" lvl="0" indent="-88900" algn="l" rtl="0">
              <a:lnSpc>
                <a:spcPct val="100000"/>
              </a:lnSpc>
              <a:spcBef>
                <a:spcPts val="440"/>
              </a:spcBef>
              <a:spcAft>
                <a:spcPts val="0"/>
              </a:spcAft>
              <a:buSzPts val="2200"/>
              <a:buNone/>
            </a:pPr>
            <a:endParaRPr/>
          </a:p>
          <a:p>
            <a:pPr marL="342900" lvl="0" indent="-228600" algn="l" rtl="0">
              <a:lnSpc>
                <a:spcPct val="100000"/>
              </a:lnSpc>
              <a:spcBef>
                <a:spcPts val="440"/>
              </a:spcBef>
              <a:spcAft>
                <a:spcPts val="0"/>
              </a:spcAft>
              <a:buSzPts val="2200"/>
              <a:buChar char="•"/>
            </a:pPr>
            <a:r>
              <a:rPr lang="en-US" b="1"/>
              <a:t>Aim</a:t>
            </a:r>
            <a:r>
              <a:rPr lang="en-US"/>
              <a:t>- Avoid road accidents due to driver drowsiness </a:t>
            </a:r>
            <a:endParaRPr/>
          </a:p>
          <a:p>
            <a:pPr marL="342900" lvl="0" indent="-88900" algn="l" rtl="0">
              <a:lnSpc>
                <a:spcPct val="100000"/>
              </a:lnSpc>
              <a:spcBef>
                <a:spcPts val="440"/>
              </a:spcBef>
              <a:spcAft>
                <a:spcPts val="0"/>
              </a:spcAft>
              <a:buSzPts val="2200"/>
              <a:buNone/>
            </a:pPr>
            <a:endParaRPr/>
          </a:p>
          <a:p>
            <a:pPr marL="342900" lvl="0" indent="-228600" algn="l" rtl="0">
              <a:lnSpc>
                <a:spcPct val="100000"/>
              </a:lnSpc>
              <a:spcBef>
                <a:spcPts val="400"/>
              </a:spcBef>
              <a:spcAft>
                <a:spcPts val="0"/>
              </a:spcAft>
              <a:buSzPts val="2000"/>
              <a:buChar char="•"/>
            </a:pPr>
            <a:r>
              <a:rPr lang="en-US" sz="2000" b="1"/>
              <a:t>Introduction- </a:t>
            </a:r>
            <a:r>
              <a:rPr lang="en-US" sz="2000"/>
              <a:t>Nowadays the driver safety in the car is one of the most wanted system to avoid accidents. Our objective of the project is to ensure the safety system. For enhancing the safety, we are detecting the eye blinks of the driver and estimating the driver status and control the car accordingly.</a:t>
            </a:r>
            <a:endParaRPr sz="2000"/>
          </a:p>
          <a:p>
            <a:pPr marL="342900" lvl="0" indent="-228600" algn="l" rtl="0">
              <a:lnSpc>
                <a:spcPct val="100000"/>
              </a:lnSpc>
              <a:spcBef>
                <a:spcPts val="400"/>
              </a:spcBef>
              <a:spcAft>
                <a:spcPts val="0"/>
              </a:spcAft>
              <a:buSzPts val="2000"/>
              <a:buChar char="•"/>
            </a:pPr>
            <a:r>
              <a:rPr lang="en-US" sz="2000" b="1"/>
              <a:t>Objective</a:t>
            </a:r>
            <a:br>
              <a:rPr lang="en-US" sz="2000" b="1"/>
            </a:br>
            <a:r>
              <a:rPr lang="en-US" sz="2000" b="1"/>
              <a:t>  a. </a:t>
            </a:r>
            <a:r>
              <a:rPr lang="en-US" sz="2000"/>
              <a:t>Avoid road accidents</a:t>
            </a:r>
            <a:endParaRPr/>
          </a:p>
          <a:p>
            <a:pPr marL="114300" lvl="0" indent="0" algn="l" rtl="0">
              <a:lnSpc>
                <a:spcPct val="100000"/>
              </a:lnSpc>
              <a:spcBef>
                <a:spcPts val="400"/>
              </a:spcBef>
              <a:spcAft>
                <a:spcPts val="0"/>
              </a:spcAft>
              <a:buSzPts val="2000"/>
              <a:buNone/>
            </a:pPr>
            <a:r>
              <a:rPr lang="en-US" sz="2000"/>
              <a:t>      </a:t>
            </a:r>
            <a:r>
              <a:rPr lang="en-US" sz="2000" b="1"/>
              <a:t>b. </a:t>
            </a:r>
            <a:r>
              <a:rPr lang="en-US" sz="2000"/>
              <a:t>Decrease</a:t>
            </a:r>
            <a:r>
              <a:rPr lang="en-US" sz="2000" b="1"/>
              <a:t> </a:t>
            </a:r>
            <a:r>
              <a:rPr lang="en-US" sz="2000"/>
              <a:t> death rate on road</a:t>
            </a:r>
            <a:endParaRPr/>
          </a:p>
          <a:p>
            <a:pPr marL="114300" lvl="0" indent="0" algn="l" rtl="0">
              <a:lnSpc>
                <a:spcPct val="100000"/>
              </a:lnSpc>
              <a:spcBef>
                <a:spcPts val="400"/>
              </a:spcBef>
              <a:spcAft>
                <a:spcPts val="0"/>
              </a:spcAft>
              <a:buSzPts val="2000"/>
              <a:buNone/>
            </a:pPr>
            <a:r>
              <a:rPr lang="en-US" sz="2000"/>
              <a:t>      </a:t>
            </a:r>
            <a:r>
              <a:rPr lang="en-US" sz="2000" b="1"/>
              <a:t>c. </a:t>
            </a:r>
            <a:r>
              <a:rPr lang="en-US" sz="2000"/>
              <a:t>Saves human life</a:t>
            </a:r>
            <a:endParaRPr sz="2000"/>
          </a:p>
          <a:p>
            <a:pPr marL="342900" lvl="0" indent="0" algn="l" rtl="0">
              <a:lnSpc>
                <a:spcPct val="100000"/>
              </a:lnSpc>
              <a:spcBef>
                <a:spcPts val="800"/>
              </a:spcBef>
              <a:spcAft>
                <a:spcPts val="0"/>
              </a:spcAft>
              <a:buSzPts val="4000"/>
              <a:buNone/>
            </a:pPr>
            <a:endParaRPr sz="4000"/>
          </a:p>
        </p:txBody>
      </p:sp>
      <p:sp>
        <p:nvSpPr>
          <p:cNvPr id="112" name="Google Shape;112;p3"/>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00000"/>
              </a:lnSpc>
              <a:spcBef>
                <a:spcPts val="0"/>
              </a:spcBef>
              <a:spcAft>
                <a:spcPts val="0"/>
              </a:spcAft>
              <a:buSzPts val="1800"/>
              <a:buNone/>
            </a:pPr>
            <a:fld id="{00000000-1234-1234-1234-123412341234}" type="slidenum">
              <a:rPr lang="en-US"/>
              <a:t>3</a:t>
            </a:fld>
            <a:endParaRPr/>
          </a:p>
        </p:txBody>
      </p:sp>
      <p:sp>
        <p:nvSpPr>
          <p:cNvPr id="2" name="Rectangle 1"/>
          <p:cNvSpPr/>
          <p:nvPr/>
        </p:nvSpPr>
        <p:spPr>
          <a:xfrm rot="16200000">
            <a:off x="7434578" y="2822438"/>
            <a:ext cx="2743059" cy="307777"/>
          </a:xfrm>
          <a:prstGeom prst="rect">
            <a:avLst/>
          </a:prstGeom>
        </p:spPr>
        <p:txBody>
          <a:bodyPr wrap="none">
            <a:spAutoFit/>
          </a:bodyPr>
          <a:lstStyle/>
          <a:p>
            <a:pPr lvl="0" algn="ctr">
              <a:buSzPts val="1800"/>
            </a:pPr>
            <a:r>
              <a:rPr lang="en-US" dirty="0">
                <a:solidFill>
                  <a:schemeClr val="bg1"/>
                </a:solidFill>
              </a:rPr>
              <a:t>Sinhgad College Of Engineering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4"/>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00000"/>
              </a:lnSpc>
              <a:spcBef>
                <a:spcPts val="0"/>
              </a:spcBef>
              <a:spcAft>
                <a:spcPts val="0"/>
              </a:spcAft>
              <a:buSzPts val="1800"/>
              <a:buNone/>
            </a:pPr>
            <a:fld id="{00000000-1234-1234-1234-123412341234}" type="slidenum">
              <a:rPr lang="en-US"/>
              <a:t>4</a:t>
            </a:fld>
            <a:endParaRPr/>
          </a:p>
        </p:txBody>
      </p:sp>
      <p:sp>
        <p:nvSpPr>
          <p:cNvPr id="120" name="Google Shape;120;p4"/>
          <p:cNvSpPr txBox="1"/>
          <p:nvPr/>
        </p:nvSpPr>
        <p:spPr>
          <a:xfrm>
            <a:off x="592109" y="146398"/>
            <a:ext cx="7299900" cy="926400"/>
          </a:xfrm>
          <a:prstGeom prst="rect">
            <a:avLst/>
          </a:prstGeom>
          <a:solidFill>
            <a:schemeClr val="accent1"/>
          </a:solidFill>
          <a:ln w="38100" cap="flat" cmpd="sng">
            <a:solidFill>
              <a:schemeClr val="lt1"/>
            </a:solidFill>
            <a:prstDash val="solid"/>
            <a:round/>
            <a:headEnd type="none" w="sm" len="sm"/>
            <a:tailEnd type="none" w="sm" len="sm"/>
          </a:ln>
        </p:spPr>
        <p:txBody>
          <a:bodyPr spcFirstLastPara="1" wrap="square" lIns="91425" tIns="45700" rIns="91425" bIns="45700" anchor="t" anchorCtr="0">
            <a:normAutofit fontScale="92500"/>
          </a:bodyPr>
          <a:lstStyle/>
          <a:p>
            <a:pPr marL="0" marR="0" lvl="0" indent="0" algn="l" rtl="0">
              <a:lnSpc>
                <a:spcPct val="100000"/>
              </a:lnSpc>
              <a:spcBef>
                <a:spcPts val="0"/>
              </a:spcBef>
              <a:spcAft>
                <a:spcPts val="0"/>
              </a:spcAft>
              <a:buClr>
                <a:schemeClr val="lt1"/>
              </a:buClr>
              <a:buSzPct val="100000"/>
              <a:buFont typeface="Calibri"/>
              <a:buNone/>
            </a:pPr>
            <a:r>
              <a:rPr lang="en-US" sz="4600" b="0" i="0" u="none" strike="noStrike" cap="none">
                <a:solidFill>
                  <a:schemeClr val="lt1"/>
                </a:solidFill>
                <a:latin typeface="Calibri"/>
                <a:ea typeface="Calibri"/>
                <a:cs typeface="Calibri"/>
                <a:sym typeface="Calibri"/>
              </a:rPr>
              <a:t>Literature Survey/Related work</a:t>
            </a:r>
            <a:endParaRPr sz="4600" b="0" i="0" u="none" strike="noStrike" cap="none">
              <a:solidFill>
                <a:schemeClr val="lt1"/>
              </a:solidFill>
              <a:latin typeface="Calibri"/>
              <a:ea typeface="Calibri"/>
              <a:cs typeface="Calibri"/>
              <a:sym typeface="Calibri"/>
            </a:endParaRPr>
          </a:p>
        </p:txBody>
      </p:sp>
      <p:graphicFrame>
        <p:nvGraphicFramePr>
          <p:cNvPr id="121" name="Google Shape;121;p4"/>
          <p:cNvGraphicFramePr/>
          <p:nvPr/>
        </p:nvGraphicFramePr>
        <p:xfrm>
          <a:off x="415636" y="1170136"/>
          <a:ext cx="7924800" cy="5659760"/>
        </p:xfrm>
        <a:graphic>
          <a:graphicData uri="http://schemas.openxmlformats.org/drawingml/2006/table">
            <a:tbl>
              <a:tblPr firstRow="1" bandRow="1">
                <a:noFill/>
                <a:tableStyleId>{0D469525-AED3-458C-8FE0-C30BF8345691}</a:tableStyleId>
              </a:tblPr>
              <a:tblGrid>
                <a:gridCol w="571875"/>
                <a:gridCol w="4151000"/>
                <a:gridCol w="1400850"/>
                <a:gridCol w="1801075"/>
              </a:tblGrid>
              <a:tr h="577150">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Sr. No.</a:t>
                      </a:r>
                      <a:endParaRPr sz="1600" u="none" strike="noStrike" cap="none"/>
                    </a:p>
                  </a:txBody>
                  <a:tcPr marL="109725" marR="109725" marT="48775" marB="4877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Reference Name (Write Paper Title)</a:t>
                      </a:r>
                      <a:endParaRPr sz="1400" u="none" strike="noStrike" cap="none"/>
                    </a:p>
                  </a:txBody>
                  <a:tcPr marL="109725" marR="109725" marT="48775" marB="4877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Work description</a:t>
                      </a:r>
                      <a:endParaRPr sz="1400" u="none" strike="noStrike" cap="none"/>
                    </a:p>
                  </a:txBody>
                  <a:tcPr marL="109725" marR="109725" marT="48775" marB="4877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Problems found</a:t>
                      </a:r>
                      <a:endParaRPr sz="1600" u="none" strike="noStrike" cap="none"/>
                    </a:p>
                  </a:txBody>
                  <a:tcPr marL="109725" marR="109725" marT="48775" marB="48775"/>
                </a:tc>
              </a:tr>
              <a:tr h="101555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1</a:t>
                      </a:r>
                      <a:endParaRPr sz="1400" u="none" strike="noStrike" cap="none"/>
                    </a:p>
                  </a:txBody>
                  <a:tcPr marL="109725" marR="109725" marT="48775" marB="4877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IEEE 2020 </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US" sz="1400" u="none" strike="noStrike" cap="none"/>
                        <a:t>DrowsyDet: A Mobile Application for Real-time Driver Drowsiness Detection</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US" sz="1400" u="none" strike="noStrike" cap="none"/>
                        <a:t>https://ieeexplore.ieee.org/document/9060375</a:t>
                      </a:r>
                      <a:endParaRPr sz="1400" u="none" strike="noStrike" cap="none"/>
                    </a:p>
                  </a:txBody>
                  <a:tcPr marL="109725" marR="109725" marT="48775" marB="4877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Monitor on Driver Using Mobile phones camera</a:t>
                      </a:r>
                      <a:endParaRPr sz="1400" u="none" strike="noStrike" cap="none"/>
                    </a:p>
                  </a:txBody>
                  <a:tcPr marL="109725" marR="109725" marT="48775" marB="4877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Less time to Monitoring cause of depends on the phone battery</a:t>
                      </a:r>
                      <a:endParaRPr sz="1400" u="none" strike="noStrike" cap="none"/>
                    </a:p>
                  </a:txBody>
                  <a:tcPr marL="109725" marR="109725" marT="48775" marB="48775"/>
                </a:tc>
              </a:tr>
              <a:tr h="114827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2</a:t>
                      </a:r>
                      <a:endParaRPr sz="1400" u="none" strike="noStrike" cap="none"/>
                    </a:p>
                  </a:txBody>
                  <a:tcPr marL="109725" marR="109725" marT="48775" marB="4877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IEEE 2020 </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US" sz="1400" u="none" strike="noStrike" cap="none"/>
                        <a:t>Driver Drowsiness Detection   Percentage Eye closure method </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US" sz="1400" u="none" strike="noStrike" cap="none"/>
                        <a:t>https://ieeexplore.ieee.org/abstract/document/9182059</a:t>
                      </a:r>
                      <a:endParaRPr sz="1400" u="none" strike="noStrike" cap="none"/>
                    </a:p>
                  </a:txBody>
                  <a:tcPr marL="109725" marR="109725" marT="48775" marB="4877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Detects Eye-Blink based on different scenarios</a:t>
                      </a:r>
                      <a:endParaRPr sz="1400" u="none" strike="noStrike" cap="none"/>
                    </a:p>
                  </a:txBody>
                  <a:tcPr marL="109725" marR="109725" marT="48775" marB="4877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Doesn’t detect Eye when person wears Eye glasses</a:t>
                      </a:r>
                      <a:endParaRPr sz="1400" u="none" strike="noStrike" cap="none"/>
                    </a:p>
                  </a:txBody>
                  <a:tcPr marL="109725" marR="109725" marT="48775" marB="48775"/>
                </a:tc>
              </a:tr>
              <a:tr h="93787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3</a:t>
                      </a:r>
                      <a:endParaRPr sz="1400" u="none" strike="noStrike" cap="none"/>
                    </a:p>
                  </a:txBody>
                  <a:tcPr marL="109725" marR="109725" marT="48775" marB="4877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IEEE 2020 </a:t>
                      </a:r>
                      <a:endParaRPr sz="1400" u="none" strike="noStrike" cap="none"/>
                    </a:p>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Driver Fatigue Detection https://ieeexplore.ieee.org/document/9182237</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109725" marR="109725" marT="48775" marB="4877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It captures every small facial expression</a:t>
                      </a:r>
                      <a:endParaRPr sz="1400" u="none" strike="noStrike" cap="none"/>
                    </a:p>
                  </a:txBody>
                  <a:tcPr marL="109725" marR="109725" marT="48775" marB="4877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It doesn’t give any alert, only detects drowsiness</a:t>
                      </a:r>
                      <a:endParaRPr sz="1400" u="none" strike="noStrike" cap="none"/>
                    </a:p>
                  </a:txBody>
                  <a:tcPr marL="109725" marR="109725" marT="48775" marB="48775"/>
                </a:tc>
              </a:tr>
              <a:tr h="99265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4</a:t>
                      </a:r>
                      <a:endParaRPr sz="1400" u="none" strike="noStrike" cap="none"/>
                    </a:p>
                  </a:txBody>
                  <a:tcPr marL="109725" marR="109725" marT="48775" marB="4877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IEEE 2017</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US" sz="1400" u="none" strike="noStrike" cap="none"/>
                        <a:t>Driver Drowsiness Detection Using Visual Information on Android Device https://ieeexplore.ieee.org/document/8262582</a:t>
                      </a:r>
                      <a:endParaRPr sz="1400" u="none" strike="noStrike" cap="none"/>
                    </a:p>
                  </a:txBody>
                  <a:tcPr marL="109725" marR="109725" marT="48775" marB="4877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Monitors Driver, Lane and speed of the Vehicle</a:t>
                      </a:r>
                      <a:endParaRPr sz="1400" u="none" strike="noStrike" cap="none"/>
                    </a:p>
                  </a:txBody>
                  <a:tcPr marL="109725" marR="109725" marT="48775" marB="4877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It is compulsory to wear electrode helmet</a:t>
                      </a:r>
                      <a:endParaRPr sz="1400" u="none" strike="noStrike" cap="none"/>
                    </a:p>
                  </a:txBody>
                  <a:tcPr marL="109725" marR="109725" marT="48775" marB="48775"/>
                </a:tc>
              </a:tr>
              <a:tr h="93787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5</a:t>
                      </a:r>
                      <a:endParaRPr sz="1400" u="none" strike="noStrike" cap="none"/>
                    </a:p>
                  </a:txBody>
                  <a:tcPr marL="109725" marR="109725" marT="48775" marB="4877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IEEE 2017</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US" sz="1400" u="none" strike="noStrike" cap="none"/>
                        <a:t>Drowsy Driver Detection System https://ieeexplore.ieee.org/document/8070847</a:t>
                      </a:r>
                      <a:endParaRPr sz="1400" u="none" strike="noStrike" cap="none"/>
                    </a:p>
                  </a:txBody>
                  <a:tcPr marL="109725" marR="109725" marT="48775" marB="4877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Driver’s state is detected  using iris and pupil color</a:t>
                      </a:r>
                      <a:endParaRPr sz="1400" u="none" strike="noStrike" cap="none"/>
                    </a:p>
                  </a:txBody>
                  <a:tcPr marL="109725" marR="109725" marT="48775" marB="4877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Detects Drowsiness only on behavioral factor</a:t>
                      </a:r>
                      <a:endParaRPr sz="1400" u="none" strike="noStrike" cap="none"/>
                    </a:p>
                  </a:txBody>
                  <a:tcPr marL="109725" marR="109725" marT="48775" marB="48775"/>
                </a:tc>
              </a:tr>
            </a:tbl>
          </a:graphicData>
        </a:graphic>
      </p:graphicFrame>
      <p:sp>
        <p:nvSpPr>
          <p:cNvPr id="2" name="Rectangle 1"/>
          <p:cNvSpPr/>
          <p:nvPr/>
        </p:nvSpPr>
        <p:spPr>
          <a:xfrm rot="16200000">
            <a:off x="7434578" y="3075936"/>
            <a:ext cx="2743059" cy="307777"/>
          </a:xfrm>
          <a:prstGeom prst="rect">
            <a:avLst/>
          </a:prstGeom>
        </p:spPr>
        <p:txBody>
          <a:bodyPr wrap="none">
            <a:spAutoFit/>
          </a:bodyPr>
          <a:lstStyle/>
          <a:p>
            <a:pPr lvl="0" algn="ctr">
              <a:buSzPts val="1800"/>
            </a:pPr>
            <a:r>
              <a:rPr lang="en-US" dirty="0">
                <a:solidFill>
                  <a:schemeClr val="bg1"/>
                </a:solidFill>
              </a:rPr>
              <a:t>Sinhgad College Of Engineering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rtl="0">
              <a:lnSpc>
                <a:spcPct val="100000"/>
              </a:lnSpc>
              <a:spcBef>
                <a:spcPts val="0"/>
              </a:spcBef>
              <a:spcAft>
                <a:spcPts val="0"/>
              </a:spcAft>
              <a:buClr>
                <a:schemeClr val="dk2"/>
              </a:buClr>
              <a:buSzPts val="3600"/>
              <a:buFont typeface="Cambria"/>
              <a:buNone/>
            </a:pPr>
            <a:r>
              <a:rPr lang="en-US" sz="3600" dirty="0" smtClean="0"/>
              <a:t> </a:t>
            </a:r>
            <a:r>
              <a:rPr lang="en-US" sz="3600" dirty="0" err="1"/>
              <a:t>Haar</a:t>
            </a:r>
            <a:r>
              <a:rPr lang="en-US" sz="3600" dirty="0"/>
              <a:t> Algorithm</a:t>
            </a:r>
            <a:endParaRPr sz="3600" dirty="0"/>
          </a:p>
        </p:txBody>
      </p:sp>
      <p:sp>
        <p:nvSpPr>
          <p:cNvPr id="234" name="Google Shape;234;p16"/>
          <p:cNvSpPr txBox="1">
            <a:spLocks noGrp="1"/>
          </p:cNvSpPr>
          <p:nvPr>
            <p:ph type="body" idx="1"/>
          </p:nvPr>
        </p:nvSpPr>
        <p:spPr>
          <a:xfrm>
            <a:off x="457200" y="1417638"/>
            <a:ext cx="7620000" cy="4983162"/>
          </a:xfrm>
          <a:prstGeom prst="rect">
            <a:avLst/>
          </a:prstGeom>
          <a:noFill/>
          <a:ln>
            <a:noFill/>
          </a:ln>
        </p:spPr>
        <p:txBody>
          <a:bodyPr spcFirstLastPara="1" wrap="square" lIns="91425" tIns="45700" rIns="91425" bIns="45700" anchor="t" anchorCtr="0">
            <a:normAutofit/>
          </a:bodyPr>
          <a:lstStyle/>
          <a:p>
            <a:pPr marL="342900" lvl="0" indent="-228600" algn="l" rtl="0">
              <a:lnSpc>
                <a:spcPct val="150000"/>
              </a:lnSpc>
              <a:spcBef>
                <a:spcPts val="0"/>
              </a:spcBef>
              <a:spcAft>
                <a:spcPts val="0"/>
              </a:spcAft>
              <a:buSzPts val="2000"/>
              <a:buFont typeface="Noto Sans Symbols"/>
              <a:buChar char="▪"/>
            </a:pPr>
            <a:r>
              <a:rPr lang="en-US" sz="2000" dirty="0"/>
              <a:t>It is then used to detect objects in other images.</a:t>
            </a:r>
            <a:endParaRPr dirty="0"/>
          </a:p>
          <a:p>
            <a:pPr marL="342900" lvl="0" indent="-228600" algn="l" rtl="0">
              <a:lnSpc>
                <a:spcPct val="150000"/>
              </a:lnSpc>
              <a:spcBef>
                <a:spcPts val="400"/>
              </a:spcBef>
              <a:spcAft>
                <a:spcPts val="0"/>
              </a:spcAft>
              <a:buSzPts val="2000"/>
              <a:buFont typeface="Noto Sans Symbols"/>
              <a:buChar char="▪"/>
            </a:pPr>
            <a:r>
              <a:rPr lang="en-US" sz="2000" dirty="0"/>
              <a:t>A </a:t>
            </a:r>
            <a:r>
              <a:rPr lang="en-US" sz="2000" dirty="0" err="1"/>
              <a:t>Haar</a:t>
            </a:r>
            <a:r>
              <a:rPr lang="en-US" sz="2000" dirty="0"/>
              <a:t> algorithm, or a </a:t>
            </a:r>
            <a:r>
              <a:rPr lang="en-US" sz="2000" dirty="0" err="1"/>
              <a:t>Haar</a:t>
            </a:r>
            <a:r>
              <a:rPr lang="en-US" sz="2000" dirty="0"/>
              <a:t> cascade classifier, is a machine learning object detection program that identifies objects in an image and video.</a:t>
            </a:r>
            <a:endParaRPr dirty="0"/>
          </a:p>
          <a:p>
            <a:pPr marL="0" lvl="0" indent="0" algn="l" rtl="0">
              <a:lnSpc>
                <a:spcPct val="150000"/>
              </a:lnSpc>
              <a:spcBef>
                <a:spcPts val="400"/>
              </a:spcBef>
              <a:spcAft>
                <a:spcPts val="0"/>
              </a:spcAft>
              <a:buSzPts val="2000"/>
              <a:buNone/>
            </a:pPr>
            <a:r>
              <a:rPr lang="en-US" sz="2000" b="1" dirty="0"/>
              <a:t>  The algorithm can be explained in four stages:</a:t>
            </a:r>
            <a:endParaRPr dirty="0"/>
          </a:p>
          <a:p>
            <a:pPr marL="342900" lvl="0" indent="-228600" algn="l" rtl="0">
              <a:lnSpc>
                <a:spcPct val="150000"/>
              </a:lnSpc>
              <a:spcBef>
                <a:spcPts val="400"/>
              </a:spcBef>
              <a:spcAft>
                <a:spcPts val="0"/>
              </a:spcAft>
              <a:buSzPts val="2000"/>
              <a:buFont typeface="Noto Sans Symbols"/>
              <a:buChar char="▪"/>
            </a:pPr>
            <a:r>
              <a:rPr lang="en-US" sz="2000" dirty="0"/>
              <a:t>Calculating </a:t>
            </a:r>
            <a:r>
              <a:rPr lang="en-US" sz="2000" dirty="0" err="1"/>
              <a:t>Haar</a:t>
            </a:r>
            <a:r>
              <a:rPr lang="en-US" sz="2000" dirty="0"/>
              <a:t> Features</a:t>
            </a:r>
            <a:endParaRPr dirty="0"/>
          </a:p>
          <a:p>
            <a:pPr marL="342900" lvl="0" indent="-228600" algn="l" rtl="0">
              <a:lnSpc>
                <a:spcPct val="150000"/>
              </a:lnSpc>
              <a:spcBef>
                <a:spcPts val="400"/>
              </a:spcBef>
              <a:spcAft>
                <a:spcPts val="0"/>
              </a:spcAft>
              <a:buSzPts val="2000"/>
              <a:buFont typeface="Noto Sans Symbols"/>
              <a:buChar char="▪"/>
            </a:pPr>
            <a:r>
              <a:rPr lang="en-US" sz="2000" dirty="0"/>
              <a:t>Creating Integral Images</a:t>
            </a:r>
            <a:endParaRPr dirty="0"/>
          </a:p>
          <a:p>
            <a:pPr marL="342900" lvl="0" indent="-228600" algn="l" rtl="0">
              <a:lnSpc>
                <a:spcPct val="150000"/>
              </a:lnSpc>
              <a:spcBef>
                <a:spcPts val="400"/>
              </a:spcBef>
              <a:spcAft>
                <a:spcPts val="0"/>
              </a:spcAft>
              <a:buSzPts val="2000"/>
              <a:buFont typeface="Noto Sans Symbols"/>
              <a:buChar char="▪"/>
            </a:pPr>
            <a:r>
              <a:rPr lang="en-US" sz="2000" dirty="0"/>
              <a:t>Using </a:t>
            </a:r>
            <a:r>
              <a:rPr lang="en-US" sz="2000" dirty="0" err="1"/>
              <a:t>Adaboost</a:t>
            </a:r>
            <a:endParaRPr sz="2000" dirty="0"/>
          </a:p>
          <a:p>
            <a:pPr marL="342900" lvl="0" indent="-228600" algn="l" rtl="0">
              <a:lnSpc>
                <a:spcPct val="150000"/>
              </a:lnSpc>
              <a:spcBef>
                <a:spcPts val="400"/>
              </a:spcBef>
              <a:spcAft>
                <a:spcPts val="0"/>
              </a:spcAft>
              <a:buSzPts val="2000"/>
              <a:buFont typeface="Noto Sans Symbols"/>
              <a:buChar char="▪"/>
            </a:pPr>
            <a:r>
              <a:rPr lang="en-US" sz="2000" dirty="0"/>
              <a:t>Implementing Cascading Classifiers</a:t>
            </a:r>
            <a:endParaRPr dirty="0"/>
          </a:p>
          <a:p>
            <a:pPr marL="342900" lvl="0" indent="-88900" algn="l" rtl="0">
              <a:lnSpc>
                <a:spcPct val="150000"/>
              </a:lnSpc>
              <a:spcBef>
                <a:spcPts val="440"/>
              </a:spcBef>
              <a:spcAft>
                <a:spcPts val="0"/>
              </a:spcAft>
              <a:buSzPts val="2200"/>
              <a:buFont typeface="Noto Sans Symbols"/>
              <a:buNone/>
            </a:pPr>
            <a:endParaRPr dirty="0"/>
          </a:p>
        </p:txBody>
      </p:sp>
      <p:sp>
        <p:nvSpPr>
          <p:cNvPr id="237" name="Google Shape;237;p16"/>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00000"/>
              </a:lnSpc>
              <a:spcBef>
                <a:spcPts val="0"/>
              </a:spcBef>
              <a:spcAft>
                <a:spcPts val="0"/>
              </a:spcAft>
              <a:buSzPts val="1800"/>
              <a:buNone/>
            </a:pPr>
            <a:fld id="{00000000-1234-1234-1234-123412341234}" type="slidenum">
              <a:rPr lang="en-US"/>
              <a:t>5</a:t>
            </a:fld>
            <a:endParaRPr/>
          </a:p>
        </p:txBody>
      </p:sp>
      <p:sp>
        <p:nvSpPr>
          <p:cNvPr id="2" name="Rectangle 1"/>
          <p:cNvSpPr/>
          <p:nvPr/>
        </p:nvSpPr>
        <p:spPr>
          <a:xfrm rot="16200000">
            <a:off x="7434578" y="3057829"/>
            <a:ext cx="2743059" cy="307777"/>
          </a:xfrm>
          <a:prstGeom prst="rect">
            <a:avLst/>
          </a:prstGeom>
        </p:spPr>
        <p:txBody>
          <a:bodyPr wrap="none">
            <a:spAutoFit/>
          </a:bodyPr>
          <a:lstStyle/>
          <a:p>
            <a:pPr lvl="0" algn="ctr">
              <a:buSzPts val="1800"/>
            </a:pPr>
            <a:r>
              <a:rPr lang="en-US" dirty="0">
                <a:solidFill>
                  <a:schemeClr val="bg1"/>
                </a:solidFill>
              </a:rPr>
              <a:t>Sinhgad College Of Engineering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8"/>
          <p:cNvSpPr txBox="1">
            <a:spLocks noGrp="1"/>
          </p:cNvSpPr>
          <p:nvPr>
            <p:ph type="title"/>
          </p:nvPr>
        </p:nvSpPr>
        <p:spPr>
          <a:xfrm>
            <a:off x="457199" y="609600"/>
            <a:ext cx="7620000" cy="1143000"/>
          </a:xfrm>
          <a:prstGeom prst="rect">
            <a:avLst/>
          </a:prstGeom>
          <a:noFill/>
          <a:ln>
            <a:noFill/>
          </a:ln>
        </p:spPr>
        <p:txBody>
          <a:bodyPr spcFirstLastPara="1" wrap="square" lIns="91425" tIns="45700" rIns="91425" bIns="45700" anchor="ctr" anchorCtr="0">
            <a:noAutofit/>
          </a:bodyPr>
          <a:lstStyle/>
          <a:p>
            <a:pPr marL="114300" lvl="0">
              <a:buSzPts val="2800"/>
            </a:pPr>
            <a:r>
              <a:rPr lang="en-US" sz="4800" b="1" dirty="0"/>
              <a:t>Methods for movement measurement</a:t>
            </a:r>
            <a:endParaRPr lang="en-US" sz="4800" dirty="0"/>
          </a:p>
        </p:txBody>
      </p:sp>
      <p:sp>
        <p:nvSpPr>
          <p:cNvPr id="252" name="Google Shape;252;p18"/>
          <p:cNvSpPr txBox="1">
            <a:spLocks noGrp="1"/>
          </p:cNvSpPr>
          <p:nvPr>
            <p:ph type="body" idx="1"/>
          </p:nvPr>
        </p:nvSpPr>
        <p:spPr>
          <a:xfrm>
            <a:off x="739497" y="1765426"/>
            <a:ext cx="7263766" cy="4838222"/>
          </a:xfrm>
          <a:prstGeom prst="rect">
            <a:avLst/>
          </a:prstGeom>
          <a:noFill/>
          <a:ln>
            <a:noFill/>
          </a:ln>
        </p:spPr>
        <p:txBody>
          <a:bodyPr spcFirstLastPara="1" wrap="square" lIns="91425" tIns="45700" rIns="91425" bIns="45700" anchor="t" anchorCtr="0">
            <a:normAutofit/>
          </a:bodyPr>
          <a:lstStyle/>
          <a:p>
            <a:pPr marL="342900" lvl="0" indent="-88900" algn="l" rtl="0">
              <a:lnSpc>
                <a:spcPct val="100000"/>
              </a:lnSpc>
              <a:spcBef>
                <a:spcPts val="440"/>
              </a:spcBef>
              <a:spcAft>
                <a:spcPts val="0"/>
              </a:spcAft>
              <a:buSzPts val="2200"/>
              <a:buNone/>
            </a:pPr>
            <a:endParaRPr b="1" dirty="0"/>
          </a:p>
          <a:p>
            <a:pPr marL="411480" lvl="1" indent="0" algn="l" rtl="0">
              <a:lnSpc>
                <a:spcPct val="150000"/>
              </a:lnSpc>
              <a:spcBef>
                <a:spcPts val="400"/>
              </a:spcBef>
              <a:spcAft>
                <a:spcPts val="0"/>
              </a:spcAft>
              <a:buSzPts val="2000"/>
              <a:buNone/>
            </a:pPr>
            <a:r>
              <a:rPr lang="en-US" sz="2400" b="1" dirty="0" smtClean="0"/>
              <a:t>1) Head </a:t>
            </a:r>
            <a:r>
              <a:rPr lang="en-US" sz="2400" b="1" dirty="0"/>
              <a:t>movement measures	</a:t>
            </a:r>
            <a:r>
              <a:rPr lang="en-US" b="1" dirty="0"/>
              <a:t>	</a:t>
            </a:r>
            <a:r>
              <a:rPr lang="en-US" b="1" dirty="0" smtClean="0"/>
              <a:t>		</a:t>
            </a:r>
            <a:r>
              <a:rPr lang="en-US" sz="1800" dirty="0" smtClean="0"/>
              <a:t>To </a:t>
            </a:r>
            <a:r>
              <a:rPr lang="en-US" sz="1800" dirty="0"/>
              <a:t>detect the driver’s state based on his/her head movement. For this, driver’s head movements during normal and drowsy driving need to be compared and analyzed</a:t>
            </a:r>
            <a:r>
              <a:rPr lang="en-US" sz="1800" dirty="0" smtClean="0"/>
              <a:t>.</a:t>
            </a:r>
          </a:p>
          <a:p>
            <a:pPr marL="640080" lvl="1" indent="-228600" algn="l" rtl="0">
              <a:lnSpc>
                <a:spcPct val="150000"/>
              </a:lnSpc>
              <a:spcBef>
                <a:spcPts val="400"/>
              </a:spcBef>
              <a:spcAft>
                <a:spcPts val="0"/>
              </a:spcAft>
              <a:buSzPts val="2000"/>
              <a:buChar char="•"/>
            </a:pPr>
            <a:endParaRPr sz="1800" b="1" dirty="0"/>
          </a:p>
          <a:p>
            <a:pPr marL="411480" lvl="1" indent="0" algn="l" rtl="0">
              <a:lnSpc>
                <a:spcPct val="150000"/>
              </a:lnSpc>
              <a:spcBef>
                <a:spcPts val="400"/>
              </a:spcBef>
              <a:spcAft>
                <a:spcPts val="0"/>
              </a:spcAft>
              <a:buSzPts val="2000"/>
              <a:buNone/>
            </a:pPr>
            <a:endParaRPr sz="1800" b="1" dirty="0"/>
          </a:p>
          <a:p>
            <a:pPr marL="640080" lvl="1" indent="-114300" algn="l" rtl="0">
              <a:lnSpc>
                <a:spcPct val="150000"/>
              </a:lnSpc>
              <a:spcBef>
                <a:spcPts val="360"/>
              </a:spcBef>
              <a:spcAft>
                <a:spcPts val="0"/>
              </a:spcAft>
              <a:buSzPts val="1800"/>
              <a:buNone/>
            </a:pPr>
            <a:endParaRPr sz="1800" dirty="0"/>
          </a:p>
          <a:p>
            <a:pPr marL="342900" lvl="0" indent="-88900" algn="l" rtl="0">
              <a:lnSpc>
                <a:spcPct val="100000"/>
              </a:lnSpc>
              <a:spcBef>
                <a:spcPts val="440"/>
              </a:spcBef>
              <a:spcAft>
                <a:spcPts val="0"/>
              </a:spcAft>
              <a:buSzPts val="2200"/>
              <a:buNone/>
            </a:pPr>
            <a:endParaRPr dirty="0"/>
          </a:p>
        </p:txBody>
      </p:sp>
      <p:sp>
        <p:nvSpPr>
          <p:cNvPr id="255" name="Google Shape;255;p18"/>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00000"/>
              </a:lnSpc>
              <a:spcBef>
                <a:spcPts val="0"/>
              </a:spcBef>
              <a:spcAft>
                <a:spcPts val="0"/>
              </a:spcAft>
              <a:buSzPts val="1800"/>
              <a:buNone/>
            </a:pPr>
            <a:fld id="{00000000-1234-1234-1234-123412341234}" type="slidenum">
              <a:rPr lang="en-US"/>
              <a:t>6</a:t>
            </a:fld>
            <a:endParaRPr/>
          </a:p>
        </p:txBody>
      </p:sp>
      <p:pic>
        <p:nvPicPr>
          <p:cNvPr id="8" name="Google Shape;274;p20"/>
          <p:cNvPicPr preferRelativeResize="0"/>
          <p:nvPr/>
        </p:nvPicPr>
        <p:blipFill rotWithShape="1">
          <a:blip r:embed="rId3">
            <a:alphaModFix/>
          </a:blip>
          <a:srcRect/>
          <a:stretch/>
        </p:blipFill>
        <p:spPr>
          <a:xfrm>
            <a:off x="3143154" y="4184537"/>
            <a:ext cx="2248091" cy="2100504"/>
          </a:xfrm>
          <a:prstGeom prst="rect">
            <a:avLst/>
          </a:prstGeom>
          <a:noFill/>
          <a:ln>
            <a:noFill/>
          </a:ln>
        </p:spPr>
      </p:pic>
      <p:sp>
        <p:nvSpPr>
          <p:cNvPr id="2" name="Rectangle 1"/>
          <p:cNvSpPr/>
          <p:nvPr/>
        </p:nvSpPr>
        <p:spPr>
          <a:xfrm rot="16200000">
            <a:off x="7434578" y="3057828"/>
            <a:ext cx="2743059" cy="307777"/>
          </a:xfrm>
          <a:prstGeom prst="rect">
            <a:avLst/>
          </a:prstGeom>
        </p:spPr>
        <p:txBody>
          <a:bodyPr wrap="none">
            <a:spAutoFit/>
          </a:bodyPr>
          <a:lstStyle/>
          <a:p>
            <a:pPr lvl="0" algn="ctr">
              <a:buSzPts val="1800"/>
            </a:pPr>
            <a:r>
              <a:rPr lang="en-US" dirty="0">
                <a:solidFill>
                  <a:schemeClr val="bg1"/>
                </a:solidFill>
              </a:rPr>
              <a:t>Sinhgad College Of Engineering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1"/>
          <p:cNvSpPr txBox="1">
            <a:spLocks noGrp="1"/>
          </p:cNvSpPr>
          <p:nvPr>
            <p:ph type="title"/>
          </p:nvPr>
        </p:nvSpPr>
        <p:spPr>
          <a:xfrm>
            <a:off x="457200" y="609600"/>
            <a:ext cx="7620000" cy="15541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200"/>
              <a:buFont typeface="Calibri"/>
              <a:buNone/>
            </a:pPr>
            <a:r>
              <a:rPr lang="en-US" sz="2800" b="1" dirty="0">
                <a:solidFill>
                  <a:schemeClr val="tx1"/>
                </a:solidFill>
                <a:latin typeface="Calibri"/>
                <a:ea typeface="Calibri"/>
                <a:cs typeface="Calibri"/>
                <a:sym typeface="Calibri"/>
              </a:rPr>
              <a:t>2</a:t>
            </a:r>
            <a:r>
              <a:rPr lang="en-US" sz="2800" b="1" dirty="0" smtClean="0">
                <a:solidFill>
                  <a:schemeClr val="tx1"/>
                </a:solidFill>
                <a:latin typeface="Calibri"/>
                <a:ea typeface="Calibri"/>
                <a:cs typeface="Calibri"/>
                <a:sym typeface="Calibri"/>
              </a:rPr>
              <a:t>. </a:t>
            </a:r>
            <a:r>
              <a:rPr lang="en-US" sz="2800" b="1" dirty="0">
                <a:solidFill>
                  <a:schemeClr val="tx1"/>
                </a:solidFill>
                <a:latin typeface="Calibri"/>
                <a:ea typeface="Calibri"/>
                <a:cs typeface="Calibri"/>
                <a:sym typeface="Calibri"/>
              </a:rPr>
              <a:t>Facial Action </a:t>
            </a:r>
            <a:r>
              <a:rPr lang="en-US" sz="2800" b="1" dirty="0" smtClean="0">
                <a:solidFill>
                  <a:schemeClr val="tx1"/>
                </a:solidFill>
                <a:latin typeface="Calibri"/>
                <a:ea typeface="Calibri"/>
                <a:cs typeface="Calibri"/>
                <a:sym typeface="Calibri"/>
              </a:rPr>
              <a:t>Classifiers</a:t>
            </a:r>
            <a:r>
              <a:rPr lang="en-US" sz="1800" b="1" dirty="0">
                <a:latin typeface="Calibri"/>
                <a:ea typeface="Calibri"/>
                <a:cs typeface="Calibri"/>
                <a:sym typeface="Calibri"/>
              </a:rPr>
              <a:t/>
            </a:r>
            <a:br>
              <a:rPr lang="en-US" sz="1800" b="1" dirty="0">
                <a:latin typeface="Calibri"/>
                <a:ea typeface="Calibri"/>
                <a:cs typeface="Calibri"/>
                <a:sym typeface="Calibri"/>
              </a:rPr>
            </a:br>
            <a:r>
              <a:rPr lang="en-US" sz="1800" b="1" dirty="0">
                <a:latin typeface="Calibri"/>
                <a:ea typeface="Calibri"/>
                <a:cs typeface="Calibri"/>
                <a:sym typeface="Calibri"/>
              </a:rPr>
              <a:t>	</a:t>
            </a:r>
            <a:r>
              <a:rPr lang="en-US" sz="1800" dirty="0">
                <a:latin typeface="Calibri"/>
                <a:ea typeface="Calibri"/>
                <a:cs typeface="Calibri"/>
                <a:sym typeface="Calibri"/>
              </a:rPr>
              <a:t>Used for coding facial expressions in the behavioral sciences</a:t>
            </a:r>
            <a:r>
              <a:rPr lang="en-US" sz="1800" b="1" dirty="0">
                <a:latin typeface="Calibri"/>
                <a:ea typeface="Calibri"/>
                <a:cs typeface="Calibri"/>
                <a:sym typeface="Calibri"/>
              </a:rPr>
              <a:t/>
            </a:r>
            <a:br>
              <a:rPr lang="en-US" sz="1800" b="1" dirty="0">
                <a:latin typeface="Calibri"/>
                <a:ea typeface="Calibri"/>
                <a:cs typeface="Calibri"/>
                <a:sym typeface="Calibri"/>
              </a:rPr>
            </a:br>
            <a:r>
              <a:rPr lang="en-US" sz="1800" b="1" dirty="0">
                <a:latin typeface="Calibri"/>
                <a:ea typeface="Calibri"/>
                <a:cs typeface="Calibri"/>
                <a:sym typeface="Calibri"/>
              </a:rPr>
              <a:t>	</a:t>
            </a:r>
            <a:endParaRPr sz="1800" dirty="0">
              <a:latin typeface="Calibri"/>
              <a:ea typeface="Calibri"/>
              <a:cs typeface="Calibri"/>
              <a:sym typeface="Calibri"/>
            </a:endParaRPr>
          </a:p>
        </p:txBody>
      </p:sp>
      <p:sp>
        <p:nvSpPr>
          <p:cNvPr id="282" name="Google Shape;282;p21"/>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00000"/>
              </a:lnSpc>
              <a:spcBef>
                <a:spcPts val="0"/>
              </a:spcBef>
              <a:spcAft>
                <a:spcPts val="0"/>
              </a:spcAft>
              <a:buSzPts val="1800"/>
              <a:buNone/>
            </a:pPr>
            <a:fld id="{00000000-1234-1234-1234-123412341234}" type="slidenum">
              <a:rPr lang="en-US"/>
              <a:t>7</a:t>
            </a:fld>
            <a:endParaRPr/>
          </a:p>
        </p:txBody>
      </p:sp>
      <p:pic>
        <p:nvPicPr>
          <p:cNvPr id="283" name="Google Shape;283;p21"/>
          <p:cNvPicPr preferRelativeResize="0"/>
          <p:nvPr/>
        </p:nvPicPr>
        <p:blipFill rotWithShape="1">
          <a:blip r:embed="rId3">
            <a:alphaModFix/>
          </a:blip>
          <a:srcRect/>
          <a:stretch/>
        </p:blipFill>
        <p:spPr>
          <a:xfrm>
            <a:off x="228601" y="2592026"/>
            <a:ext cx="3276600" cy="2621742"/>
          </a:xfrm>
          <a:prstGeom prst="rect">
            <a:avLst/>
          </a:prstGeom>
          <a:noFill/>
          <a:ln>
            <a:noFill/>
          </a:ln>
        </p:spPr>
      </p:pic>
      <p:pic>
        <p:nvPicPr>
          <p:cNvPr id="284" name="Google Shape;284;p21"/>
          <p:cNvPicPr preferRelativeResize="0"/>
          <p:nvPr/>
        </p:nvPicPr>
        <p:blipFill rotWithShape="1">
          <a:blip r:embed="rId4">
            <a:alphaModFix/>
          </a:blip>
          <a:srcRect/>
          <a:stretch/>
        </p:blipFill>
        <p:spPr>
          <a:xfrm>
            <a:off x="4372647" y="2438400"/>
            <a:ext cx="3959788" cy="2600960"/>
          </a:xfrm>
          <a:prstGeom prst="rect">
            <a:avLst/>
          </a:prstGeom>
          <a:noFill/>
          <a:ln>
            <a:noFill/>
          </a:ln>
        </p:spPr>
      </p:pic>
      <p:sp>
        <p:nvSpPr>
          <p:cNvPr id="285" name="Google Shape;285;p21"/>
          <p:cNvSpPr/>
          <p:nvPr/>
        </p:nvSpPr>
        <p:spPr>
          <a:xfrm>
            <a:off x="228601" y="5642033"/>
            <a:ext cx="358140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Fig.1 facial action decomposition from  Facial Action Coding System</a:t>
            </a:r>
            <a:endParaRPr sz="1400" b="0" i="0" u="none" strike="noStrike" cap="none">
              <a:solidFill>
                <a:srgbClr val="000000"/>
              </a:solidFill>
              <a:latin typeface="Arial"/>
              <a:ea typeface="Arial"/>
              <a:cs typeface="Arial"/>
              <a:sym typeface="Arial"/>
            </a:endParaRPr>
          </a:p>
        </p:txBody>
      </p:sp>
      <p:sp>
        <p:nvSpPr>
          <p:cNvPr id="286" name="Google Shape;286;p21"/>
          <p:cNvSpPr/>
          <p:nvPr/>
        </p:nvSpPr>
        <p:spPr>
          <a:xfrm>
            <a:off x="4390965" y="5642033"/>
            <a:ext cx="412235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Fig.2 Overview of fully automated facial action coding system.</a:t>
            </a:r>
            <a:endParaRPr sz="1400" b="0" i="0" u="none" strike="noStrike" cap="none">
              <a:solidFill>
                <a:srgbClr val="000000"/>
              </a:solidFill>
              <a:latin typeface="Arial"/>
              <a:ea typeface="Arial"/>
              <a:cs typeface="Arial"/>
              <a:sym typeface="Arial"/>
            </a:endParaRPr>
          </a:p>
        </p:txBody>
      </p:sp>
      <p:sp>
        <p:nvSpPr>
          <p:cNvPr id="2" name="Rectangle 1"/>
          <p:cNvSpPr/>
          <p:nvPr/>
        </p:nvSpPr>
        <p:spPr>
          <a:xfrm rot="16200000">
            <a:off x="7434578" y="2985401"/>
            <a:ext cx="2743059" cy="307777"/>
          </a:xfrm>
          <a:prstGeom prst="rect">
            <a:avLst/>
          </a:prstGeom>
        </p:spPr>
        <p:txBody>
          <a:bodyPr wrap="none">
            <a:spAutoFit/>
          </a:bodyPr>
          <a:lstStyle/>
          <a:p>
            <a:pPr lvl="0" algn="ctr">
              <a:buSzPts val="1800"/>
            </a:pPr>
            <a:r>
              <a:rPr lang="en-US" dirty="0">
                <a:solidFill>
                  <a:schemeClr val="bg1"/>
                </a:solidFill>
              </a:rPr>
              <a:t>Sinhgad College Of Engineering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4"/>
          <p:cNvSpPr txBox="1">
            <a:spLocks noGrp="1"/>
          </p:cNvSpPr>
          <p:nvPr>
            <p:ph type="title"/>
          </p:nvPr>
        </p:nvSpPr>
        <p:spPr>
          <a:xfrm>
            <a:off x="457200" y="685800"/>
            <a:ext cx="7620000" cy="1143000"/>
          </a:xfrm>
          <a:prstGeom prst="rect">
            <a:avLst/>
          </a:prstGeom>
          <a:noFill/>
          <a:ln>
            <a:noFill/>
          </a:ln>
        </p:spPr>
        <p:txBody>
          <a:bodyPr spcFirstLastPara="1" wrap="square" lIns="91425" tIns="45700" rIns="91425" bIns="45700" anchor="ctr" anchorCtr="0">
            <a:noAutofit/>
          </a:bodyPr>
          <a:lstStyle/>
          <a:p>
            <a:pPr lvl="0">
              <a:buSzPts val="4800"/>
            </a:pPr>
            <a:r>
              <a:rPr lang="en-US" sz="4800" b="1" dirty="0" smtClean="0"/>
              <a:t>Method </a:t>
            </a:r>
            <a:r>
              <a:rPr lang="en-US" sz="4800" b="1" dirty="0"/>
              <a:t>for Measuring </a:t>
            </a:r>
            <a:r>
              <a:rPr lang="en-US" sz="4800" b="1" dirty="0" smtClean="0"/>
              <a:t>Drowsiness</a:t>
            </a:r>
            <a:br>
              <a:rPr lang="en-US" sz="4800" b="1" dirty="0" smtClean="0"/>
            </a:br>
            <a:endParaRPr sz="4800" dirty="0"/>
          </a:p>
        </p:txBody>
      </p:sp>
      <p:sp>
        <p:nvSpPr>
          <p:cNvPr id="314" name="Google Shape;314;p24"/>
          <p:cNvSpPr txBox="1">
            <a:spLocks noGrp="1"/>
          </p:cNvSpPr>
          <p:nvPr>
            <p:ph type="body" idx="1"/>
          </p:nvPr>
        </p:nvSpPr>
        <p:spPr>
          <a:xfrm>
            <a:off x="457200" y="1828800"/>
            <a:ext cx="7620000" cy="4800600"/>
          </a:xfrm>
          <a:prstGeom prst="rect">
            <a:avLst/>
          </a:prstGeom>
          <a:noFill/>
          <a:ln>
            <a:noFill/>
          </a:ln>
        </p:spPr>
        <p:txBody>
          <a:bodyPr spcFirstLastPara="1" wrap="square" lIns="91425" tIns="45700" rIns="91425" bIns="45700" anchor="t" anchorCtr="0">
            <a:normAutofit/>
          </a:bodyPr>
          <a:lstStyle/>
          <a:p>
            <a:pPr marL="114300" lvl="0" indent="0">
              <a:spcBef>
                <a:spcPts val="0"/>
              </a:spcBef>
              <a:buSzPts val="2200"/>
              <a:buNone/>
            </a:pPr>
            <a:r>
              <a:rPr lang="en-US" sz="3600" b="1" dirty="0" smtClean="0"/>
              <a:t>Behavioral Measure:</a:t>
            </a:r>
            <a:endParaRPr lang="en-US" sz="3200" b="1" dirty="0" smtClean="0"/>
          </a:p>
          <a:p>
            <a:pPr marL="342900" lvl="0" indent="-228600" algn="just" rtl="0">
              <a:lnSpc>
                <a:spcPct val="100000"/>
              </a:lnSpc>
              <a:spcBef>
                <a:spcPts val="0"/>
              </a:spcBef>
              <a:spcAft>
                <a:spcPts val="0"/>
              </a:spcAft>
              <a:buSzPts val="2200"/>
              <a:buChar char="•"/>
            </a:pPr>
            <a:r>
              <a:rPr lang="en-US" dirty="0" smtClean="0"/>
              <a:t>The </a:t>
            </a:r>
            <a:r>
              <a:rPr lang="en-US" dirty="0"/>
              <a:t>behavior of the driver, including yawning, eye closure, eye blinking, head pose is monitored through a camera and the driver is alerted if any of these drowsiness symptoms are detected.</a:t>
            </a:r>
            <a:endParaRPr dirty="0"/>
          </a:p>
          <a:p>
            <a:pPr marL="342900" lvl="0" indent="-228600" algn="just" rtl="0">
              <a:lnSpc>
                <a:spcPct val="100000"/>
              </a:lnSpc>
              <a:spcBef>
                <a:spcPts val="440"/>
              </a:spcBef>
              <a:spcAft>
                <a:spcPts val="0"/>
              </a:spcAft>
              <a:buSzPts val="2200"/>
              <a:buChar char="•"/>
            </a:pPr>
            <a:r>
              <a:rPr lang="en-US" dirty="0"/>
              <a:t>A drowsy person displays a number of characteristic facial movements, including rapid and constant blinking, nodding or swinging </a:t>
            </a:r>
            <a:r>
              <a:rPr lang="en-US" dirty="0" smtClean="0"/>
              <a:t>his head </a:t>
            </a:r>
            <a:r>
              <a:rPr lang="en-US" dirty="0"/>
              <a:t>and frequent yawning</a:t>
            </a:r>
            <a:endParaRPr dirty="0"/>
          </a:p>
          <a:p>
            <a:pPr marL="342900" lvl="0" indent="-228600" algn="just" rtl="0">
              <a:lnSpc>
                <a:spcPct val="100000"/>
              </a:lnSpc>
              <a:spcBef>
                <a:spcPts val="440"/>
              </a:spcBef>
              <a:spcAft>
                <a:spcPts val="0"/>
              </a:spcAft>
              <a:buSzPts val="2200"/>
              <a:buChar char="•"/>
            </a:pPr>
            <a:r>
              <a:rPr lang="en-US" dirty="0" smtClean="0"/>
              <a:t>Computerized</a:t>
            </a:r>
            <a:r>
              <a:rPr lang="en-US" dirty="0"/>
              <a:t>,</a:t>
            </a:r>
            <a:r>
              <a:rPr lang="en-US" dirty="0" smtClean="0"/>
              <a:t> </a:t>
            </a:r>
            <a:r>
              <a:rPr lang="en-US" dirty="0"/>
              <a:t>behavioral approaches are widely used for determining the drowsiness level of drivers by measuring their abnormal behaviors.</a:t>
            </a:r>
            <a:endParaRPr dirty="0"/>
          </a:p>
          <a:p>
            <a:pPr marL="342900" lvl="0" indent="-88900" algn="just" rtl="0">
              <a:lnSpc>
                <a:spcPct val="100000"/>
              </a:lnSpc>
              <a:spcBef>
                <a:spcPts val="440"/>
              </a:spcBef>
              <a:spcAft>
                <a:spcPts val="0"/>
              </a:spcAft>
              <a:buSzPts val="2200"/>
              <a:buNone/>
            </a:pPr>
            <a:endParaRPr dirty="0"/>
          </a:p>
          <a:p>
            <a:pPr marL="342900" lvl="0" indent="-88900" algn="just" rtl="0">
              <a:lnSpc>
                <a:spcPct val="100000"/>
              </a:lnSpc>
              <a:spcBef>
                <a:spcPts val="440"/>
              </a:spcBef>
              <a:spcAft>
                <a:spcPts val="0"/>
              </a:spcAft>
              <a:buSzPts val="2200"/>
              <a:buNone/>
            </a:pPr>
            <a:endParaRPr dirty="0"/>
          </a:p>
        </p:txBody>
      </p:sp>
      <p:sp>
        <p:nvSpPr>
          <p:cNvPr id="317" name="Google Shape;317;p24"/>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00000"/>
              </a:lnSpc>
              <a:spcBef>
                <a:spcPts val="0"/>
              </a:spcBef>
              <a:spcAft>
                <a:spcPts val="0"/>
              </a:spcAft>
              <a:buSzPts val="1800"/>
              <a:buNone/>
            </a:pPr>
            <a:fld id="{00000000-1234-1234-1234-123412341234}" type="slidenum">
              <a:rPr lang="en-US"/>
              <a:t>8</a:t>
            </a:fld>
            <a:endParaRPr/>
          </a:p>
        </p:txBody>
      </p:sp>
      <p:sp>
        <p:nvSpPr>
          <p:cNvPr id="2" name="Rectangle 1"/>
          <p:cNvSpPr/>
          <p:nvPr/>
        </p:nvSpPr>
        <p:spPr>
          <a:xfrm rot="16200000">
            <a:off x="7434578" y="3238899"/>
            <a:ext cx="2743059" cy="307777"/>
          </a:xfrm>
          <a:prstGeom prst="rect">
            <a:avLst/>
          </a:prstGeom>
        </p:spPr>
        <p:txBody>
          <a:bodyPr wrap="none">
            <a:spAutoFit/>
          </a:bodyPr>
          <a:lstStyle/>
          <a:p>
            <a:pPr lvl="0" algn="ctr">
              <a:buSzPts val="1800"/>
            </a:pPr>
            <a:r>
              <a:rPr lang="en-US" dirty="0">
                <a:solidFill>
                  <a:schemeClr val="bg1"/>
                </a:solidFill>
              </a:rPr>
              <a:t>Sinhgad College Of Engineering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7"/>
          <p:cNvSpPr txBox="1">
            <a:spLocks noGrp="1"/>
          </p:cNvSpPr>
          <p:nvPr>
            <p:ph type="title"/>
          </p:nvPr>
        </p:nvSpPr>
        <p:spPr>
          <a:xfrm>
            <a:off x="363256" y="731838"/>
            <a:ext cx="8074588" cy="10969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3000"/>
              <a:buFont typeface="Cambria"/>
              <a:buNone/>
            </a:pPr>
            <a:r>
              <a:rPr lang="en-US" sz="3000" b="1"/>
              <a:t>Method for Presuming Driver's Drowsiness by Eye-Blinks coping with Individual Differences</a:t>
            </a:r>
            <a:r>
              <a:rPr lang="en-US" sz="3000"/>
              <a:t/>
            </a:r>
            <a:br>
              <a:rPr lang="en-US" sz="3000"/>
            </a:br>
            <a:endParaRPr sz="3000"/>
          </a:p>
        </p:txBody>
      </p:sp>
      <p:sp>
        <p:nvSpPr>
          <p:cNvPr id="341" name="Google Shape;341;p27"/>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88900" algn="just" rtl="0">
              <a:lnSpc>
                <a:spcPct val="100000"/>
              </a:lnSpc>
              <a:spcBef>
                <a:spcPts val="0"/>
              </a:spcBef>
              <a:spcAft>
                <a:spcPts val="0"/>
              </a:spcAft>
              <a:buSzPts val="2200"/>
              <a:buNone/>
            </a:pPr>
            <a:endParaRPr dirty="0"/>
          </a:p>
          <a:p>
            <a:pPr marL="342900" lvl="0" indent="-228600" algn="just" rtl="0">
              <a:lnSpc>
                <a:spcPct val="100000"/>
              </a:lnSpc>
              <a:spcBef>
                <a:spcPts val="440"/>
              </a:spcBef>
              <a:spcAft>
                <a:spcPts val="0"/>
              </a:spcAft>
              <a:buSzPts val="2200"/>
              <a:buChar char="•"/>
            </a:pPr>
            <a:r>
              <a:rPr lang="en-US" dirty="0"/>
              <a:t>The whole system is installed </a:t>
            </a:r>
            <a:r>
              <a:rPr lang="en-US" dirty="0" smtClean="0"/>
              <a:t>in </a:t>
            </a:r>
            <a:r>
              <a:rPr lang="en-US" dirty="0"/>
              <a:t>a car, the system has to be designed so that all the process of the </a:t>
            </a:r>
            <a:r>
              <a:rPr lang="en-US" dirty="0" smtClean="0"/>
              <a:t>system </a:t>
            </a:r>
            <a:r>
              <a:rPr lang="en-US" dirty="0"/>
              <a:t>from acquisition of images to presumption of the driver's status, are able to function on the car actually.</a:t>
            </a:r>
            <a:endParaRPr dirty="0"/>
          </a:p>
          <a:p>
            <a:pPr marL="342900" lvl="0" indent="-88900" algn="l" rtl="0">
              <a:lnSpc>
                <a:spcPct val="100000"/>
              </a:lnSpc>
              <a:spcBef>
                <a:spcPts val="440"/>
              </a:spcBef>
              <a:spcAft>
                <a:spcPts val="0"/>
              </a:spcAft>
              <a:buSzPts val="2200"/>
              <a:buNone/>
            </a:pPr>
            <a:endParaRPr dirty="0"/>
          </a:p>
          <a:p>
            <a:pPr marL="342900" lvl="0" indent="-88900" algn="l" rtl="0">
              <a:lnSpc>
                <a:spcPct val="100000"/>
              </a:lnSpc>
              <a:spcBef>
                <a:spcPts val="440"/>
              </a:spcBef>
              <a:spcAft>
                <a:spcPts val="0"/>
              </a:spcAft>
              <a:buSzPts val="2200"/>
              <a:buNone/>
            </a:pPr>
            <a:endParaRPr dirty="0"/>
          </a:p>
          <a:p>
            <a:pPr marL="342900" lvl="0" indent="-88900" algn="l" rtl="0">
              <a:lnSpc>
                <a:spcPct val="100000"/>
              </a:lnSpc>
              <a:spcBef>
                <a:spcPts val="440"/>
              </a:spcBef>
              <a:spcAft>
                <a:spcPts val="0"/>
              </a:spcAft>
              <a:buSzPts val="2200"/>
              <a:buNone/>
            </a:pPr>
            <a:endParaRPr dirty="0"/>
          </a:p>
          <a:p>
            <a:pPr marL="114300" lvl="0" indent="0" algn="l" rtl="0">
              <a:lnSpc>
                <a:spcPct val="100000"/>
              </a:lnSpc>
              <a:spcBef>
                <a:spcPts val="440"/>
              </a:spcBef>
              <a:spcAft>
                <a:spcPts val="0"/>
              </a:spcAft>
              <a:buSzPts val="2200"/>
              <a:buNone/>
            </a:pPr>
            <a:endParaRPr dirty="0"/>
          </a:p>
          <a:p>
            <a:pPr marL="342900" lvl="0" indent="-88900" algn="l" rtl="0">
              <a:lnSpc>
                <a:spcPct val="100000"/>
              </a:lnSpc>
              <a:spcBef>
                <a:spcPts val="440"/>
              </a:spcBef>
              <a:spcAft>
                <a:spcPts val="0"/>
              </a:spcAft>
              <a:buSzPts val="2200"/>
              <a:buNone/>
            </a:pPr>
            <a:endParaRPr dirty="0"/>
          </a:p>
          <a:p>
            <a:pPr marL="1554480" lvl="5" indent="0" algn="l" rtl="0">
              <a:lnSpc>
                <a:spcPct val="100000"/>
              </a:lnSpc>
              <a:spcBef>
                <a:spcPts val="280"/>
              </a:spcBef>
              <a:spcAft>
                <a:spcPts val="0"/>
              </a:spcAft>
              <a:buSzPts val="1400"/>
              <a:buNone/>
            </a:pPr>
            <a:r>
              <a:rPr lang="en-US" dirty="0"/>
              <a:t>          </a:t>
            </a:r>
            <a:endParaRPr dirty="0"/>
          </a:p>
          <a:p>
            <a:pPr marL="1554480" lvl="5" indent="0" algn="l" rtl="0">
              <a:lnSpc>
                <a:spcPct val="100000"/>
              </a:lnSpc>
              <a:spcBef>
                <a:spcPts val="280"/>
              </a:spcBef>
              <a:spcAft>
                <a:spcPts val="0"/>
              </a:spcAft>
              <a:buSzPts val="1400"/>
              <a:buNone/>
            </a:pPr>
            <a:r>
              <a:rPr lang="en-US" dirty="0"/>
              <a:t>	 The Procedure for Detecting Driver’s Drowsiness </a:t>
            </a:r>
            <a:endParaRPr dirty="0"/>
          </a:p>
          <a:p>
            <a:pPr marL="1554480" lvl="5" indent="0" algn="l" rtl="0">
              <a:lnSpc>
                <a:spcPct val="100000"/>
              </a:lnSpc>
              <a:spcBef>
                <a:spcPts val="280"/>
              </a:spcBef>
              <a:spcAft>
                <a:spcPts val="0"/>
              </a:spcAft>
              <a:buSzPts val="1400"/>
              <a:buNone/>
            </a:pPr>
            <a:r>
              <a:rPr lang="en-US" dirty="0"/>
              <a:t>		based on Individual Aspect</a:t>
            </a:r>
            <a:endParaRPr dirty="0"/>
          </a:p>
          <a:p>
            <a:pPr marL="1554480" lvl="5" indent="0" algn="l" rtl="0">
              <a:lnSpc>
                <a:spcPct val="100000"/>
              </a:lnSpc>
              <a:spcBef>
                <a:spcPts val="280"/>
              </a:spcBef>
              <a:spcAft>
                <a:spcPts val="0"/>
              </a:spcAft>
              <a:buSzPts val="1400"/>
              <a:buNone/>
            </a:pPr>
            <a:endParaRPr dirty="0"/>
          </a:p>
          <a:p>
            <a:pPr marL="342900" lvl="0" indent="-88900" algn="l" rtl="0">
              <a:lnSpc>
                <a:spcPct val="100000"/>
              </a:lnSpc>
              <a:spcBef>
                <a:spcPts val="440"/>
              </a:spcBef>
              <a:spcAft>
                <a:spcPts val="0"/>
              </a:spcAft>
              <a:buSzPts val="2200"/>
              <a:buNone/>
            </a:pPr>
            <a:endParaRPr dirty="0"/>
          </a:p>
        </p:txBody>
      </p:sp>
      <p:sp>
        <p:nvSpPr>
          <p:cNvPr id="344" name="Google Shape;344;p27"/>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00000"/>
              </a:lnSpc>
              <a:spcBef>
                <a:spcPts val="0"/>
              </a:spcBef>
              <a:spcAft>
                <a:spcPts val="0"/>
              </a:spcAft>
              <a:buSzPts val="1800"/>
              <a:buNone/>
            </a:pPr>
            <a:fld id="{00000000-1234-1234-1234-123412341234}" type="slidenum">
              <a:rPr lang="en-US"/>
              <a:t>9</a:t>
            </a:fld>
            <a:endParaRPr/>
          </a:p>
        </p:txBody>
      </p:sp>
      <p:pic>
        <p:nvPicPr>
          <p:cNvPr id="345" name="Google Shape;345;p27"/>
          <p:cNvPicPr preferRelativeResize="0"/>
          <p:nvPr/>
        </p:nvPicPr>
        <p:blipFill rotWithShape="1">
          <a:blip r:embed="rId3">
            <a:alphaModFix/>
          </a:blip>
          <a:srcRect t="4019" b="16430"/>
          <a:stretch/>
        </p:blipFill>
        <p:spPr>
          <a:xfrm>
            <a:off x="1447800" y="3434080"/>
            <a:ext cx="5905500" cy="1981201"/>
          </a:xfrm>
          <a:prstGeom prst="rect">
            <a:avLst/>
          </a:prstGeom>
          <a:noFill/>
          <a:ln>
            <a:noFill/>
          </a:ln>
        </p:spPr>
      </p:pic>
      <p:sp>
        <p:nvSpPr>
          <p:cNvPr id="2" name="Rectangle 1"/>
          <p:cNvSpPr/>
          <p:nvPr/>
        </p:nvSpPr>
        <p:spPr>
          <a:xfrm rot="16200000">
            <a:off x="7383165" y="3280192"/>
            <a:ext cx="2743059" cy="307777"/>
          </a:xfrm>
          <a:prstGeom prst="rect">
            <a:avLst/>
          </a:prstGeom>
        </p:spPr>
        <p:txBody>
          <a:bodyPr wrap="none">
            <a:spAutoFit/>
          </a:bodyPr>
          <a:lstStyle/>
          <a:p>
            <a:pPr lvl="0" algn="ctr">
              <a:buSzPts val="1800"/>
            </a:pPr>
            <a:r>
              <a:rPr lang="en-US" dirty="0">
                <a:solidFill>
                  <a:schemeClr val="bg1"/>
                </a:solidFill>
              </a:rPr>
              <a:t>Sinhgad College Of Engineering</a:t>
            </a:r>
          </a:p>
        </p:txBody>
      </p:sp>
    </p:spTree>
  </p:cSld>
  <p:clrMapOvr>
    <a:masterClrMapping/>
  </p:clrMapOvr>
</p:sld>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862</Words>
  <Application>Microsoft Office PowerPoint</Application>
  <PresentationFormat>On-screen Show (4:3)</PresentationFormat>
  <Paragraphs>171</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vt:lpstr>
      <vt:lpstr>Calibri</vt:lpstr>
      <vt:lpstr>Cambria</vt:lpstr>
      <vt:lpstr>Noto Sans Symbols</vt:lpstr>
      <vt:lpstr>Adjacency</vt:lpstr>
      <vt:lpstr>“Driver Drowsiness Detection System”</vt:lpstr>
      <vt:lpstr>                    Contents</vt:lpstr>
      <vt:lpstr>Problem Statement / Motivation-objective </vt:lpstr>
      <vt:lpstr>PowerPoint Presentation</vt:lpstr>
      <vt:lpstr> Haar Algorithm</vt:lpstr>
      <vt:lpstr>Methods for movement measurement</vt:lpstr>
      <vt:lpstr>2. Facial Action Classifiers  Used for coding facial expressions in the behavioral sciences  </vt:lpstr>
      <vt:lpstr>Method for Measuring Drowsiness </vt:lpstr>
      <vt:lpstr>Method for Presuming Driver's Drowsiness by Eye-Blinks coping with Individual Differences </vt:lpstr>
      <vt:lpstr>PowerPoint Presentation</vt:lpstr>
      <vt:lpstr>Block Diagram</vt:lpstr>
      <vt:lpstr>Flow Chart</vt:lpstr>
      <vt:lpstr>System Implementation</vt:lpstr>
      <vt:lpstr>Applications</vt:lpstr>
      <vt:lpstr>Advantages</vt:lpstr>
      <vt:lpstr>Conclusion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Detection System”</dc:title>
  <dc:creator>DELL</dc:creator>
  <cp:lastModifiedBy>Microsoft account</cp:lastModifiedBy>
  <cp:revision>24</cp:revision>
  <dcterms:created xsi:type="dcterms:W3CDTF">2020-08-18T01:07:07Z</dcterms:created>
  <dcterms:modified xsi:type="dcterms:W3CDTF">2022-05-23T16:46:36Z</dcterms:modified>
</cp:coreProperties>
</file>